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4"/>
  </p:notesMasterIdLst>
  <p:handoutMasterIdLst>
    <p:handoutMasterId r:id="rId25"/>
  </p:handoutMasterIdLst>
  <p:sldIdLst>
    <p:sldId id="270" r:id="rId2"/>
    <p:sldId id="271" r:id="rId3"/>
    <p:sldId id="272" r:id="rId4"/>
    <p:sldId id="273" r:id="rId5"/>
    <p:sldId id="294" r:id="rId6"/>
    <p:sldId id="313" r:id="rId7"/>
    <p:sldId id="309" r:id="rId8"/>
    <p:sldId id="274" r:id="rId9"/>
    <p:sldId id="293" r:id="rId10"/>
    <p:sldId id="284" r:id="rId11"/>
    <p:sldId id="312" r:id="rId12"/>
    <p:sldId id="282" r:id="rId13"/>
    <p:sldId id="285" r:id="rId14"/>
    <p:sldId id="276" r:id="rId15"/>
    <p:sldId id="278" r:id="rId16"/>
    <p:sldId id="291" r:id="rId17"/>
    <p:sldId id="292" r:id="rId18"/>
    <p:sldId id="315" r:id="rId19"/>
    <p:sldId id="279" r:id="rId20"/>
    <p:sldId id="304" r:id="rId21"/>
    <p:sldId id="314" r:id="rId22"/>
    <p:sldId id="308" r:id="rId23"/>
  </p:sldIdLst>
  <p:sldSz cx="9144000" cy="6858000" type="screen4x3"/>
  <p:notesSz cx="6854825" cy="975042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3800" kern="1200">
        <a:solidFill>
          <a:schemeClr val="tx2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ie Xie" initials="AX" lastIdx="1" clrIdx="0">
    <p:extLst>
      <p:ext uri="{19B8F6BF-5375-455C-9EA6-DF929625EA0E}">
        <p15:presenceInfo xmlns:p15="http://schemas.microsoft.com/office/powerpoint/2012/main" userId="S-1-5-21-2240300624-3787080151-3400537391-76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  <a:srgbClr val="0066FF"/>
    <a:srgbClr val="008000"/>
    <a:srgbClr val="CCFFFF"/>
    <a:srgbClr val="E5CBFF"/>
    <a:srgbClr val="CC99FF"/>
    <a:srgbClr val="FFCC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0485" autoAdjust="0"/>
  </p:normalViewPr>
  <p:slideViewPr>
    <p:cSldViewPr snapToObjects="1">
      <p:cViewPr varScale="1">
        <p:scale>
          <a:sx n="116" d="100"/>
          <a:sy n="116" d="100"/>
        </p:scale>
        <p:origin x="1596" y="108"/>
      </p:cViewPr>
      <p:guideLst>
        <p:guide orient="horz" pos="1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76F144D9-3D51-4897-A8E2-4EBAE3D666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EBE13243-62CD-44A0-ADE6-B47B83785C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>
            <a:extLst>
              <a:ext uri="{FF2B5EF4-FFF2-40B4-BE49-F238E27FC236}">
                <a16:creationId xmlns="" xmlns:a16="http://schemas.microsoft.com/office/drawing/2014/main" id="{13F99917-9B90-45F3-B2C0-8DF9435B78B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1475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5" name="Rectangle 5">
            <a:extLst>
              <a:ext uri="{FF2B5EF4-FFF2-40B4-BE49-F238E27FC236}">
                <a16:creationId xmlns="" xmlns:a16="http://schemas.microsoft.com/office/drawing/2014/main" id="{F9E842E2-FC6B-4739-B033-19A8A438C33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8243E1B-3758-4F49-88B2-217B496C85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266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990A3CEC-6EE2-47F5-A14F-3C84F40AB78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B9D65962-F822-4957-A3CB-8D7366C546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="" xmlns:a16="http://schemas.microsoft.com/office/drawing/2014/main" id="{8E6DB4F4-2174-45CA-A347-BF25B34FC1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30738"/>
            <a:ext cx="5483225" cy="438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="" xmlns:a16="http://schemas.microsoft.com/office/drawing/2014/main" id="{80E1D5C6-FA5E-4E7C-9059-B462526A17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1475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9" name="Rectangle 7">
            <a:extLst>
              <a:ext uri="{FF2B5EF4-FFF2-40B4-BE49-F238E27FC236}">
                <a16:creationId xmlns="" xmlns:a16="http://schemas.microsoft.com/office/drawing/2014/main" id="{49E027A6-9B1C-4C8F-9D47-A1727146CD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DAB11A4-A8B0-47BB-98F0-56D94608F9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2990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fld id="{83F66145-3438-46A1-988F-88E1F72DBE5D}" type="slidenum">
              <a:rPr lang="en-US" altLang="zh-TW" sz="1200">
                <a:solidFill>
                  <a:schemeClr val="tx1"/>
                </a:solidFill>
                <a:latin typeface="Times New Roman" panose="02020603050405020304" pitchFamily="18" charset="0"/>
              </a:rPr>
              <a:pPr algn="r"/>
              <a:t>6</a:t>
            </a:fld>
            <a:endParaRPr lang="en-US" altLang="zh-TW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3025" y="9261475"/>
            <a:ext cx="29702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5FFABC-0CF9-4270-9383-7C9DFDF87A67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CN" smtClean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127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fld id="{4E7DB006-E7EF-487A-929C-8A6EE757AB5B}" type="slidenum">
              <a:rPr lang="en-US" altLang="zh-TW" sz="1200">
                <a:solidFill>
                  <a:schemeClr val="tx1"/>
                </a:solidFill>
                <a:latin typeface="Times New Roman" panose="02020603050405020304" pitchFamily="18" charset="0"/>
              </a:rPr>
              <a:pPr algn="r"/>
              <a:t>22</a:t>
            </a:fld>
            <a:endParaRPr lang="en-US" altLang="zh-TW" sz="12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31838"/>
            <a:ext cx="4873625" cy="3656012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7431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kumimoji="0" lang="zh-HK" altLang="en-US" sz="240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</p:grpSp>
      <p:pic>
        <p:nvPicPr>
          <p:cNvPr id="11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12" name="Rectangle 12">
            <a:extLst>
              <a:ext uri="{FF2B5EF4-FFF2-40B4-BE49-F238E27FC236}">
                <a16:creationId xmlns="" xmlns:a16="http://schemas.microsoft.com/office/drawing/2014/main" id="{8EE0BECA-1F94-4A58-9B36-65817E701A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76813" name="Rectangle 13">
            <a:extLst>
              <a:ext uri="{FF2B5EF4-FFF2-40B4-BE49-F238E27FC236}">
                <a16:creationId xmlns="" xmlns:a16="http://schemas.microsoft.com/office/drawing/2014/main" id="{32C72A0E-8245-4D45-B828-0CEA517F66A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="" xmlns:a16="http://schemas.microsoft.com/office/drawing/2014/main" id="{6896F902-3C16-403D-9A9D-381F461414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10">
            <a:extLst>
              <a:ext uri="{FF2B5EF4-FFF2-40B4-BE49-F238E27FC236}">
                <a16:creationId xmlns="" xmlns:a16="http://schemas.microsoft.com/office/drawing/2014/main" id="{FE7744DC-C1B8-4444-99C8-E758744CF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1">
            <a:extLst>
              <a:ext uri="{FF2B5EF4-FFF2-40B4-BE49-F238E27FC236}">
                <a16:creationId xmlns="" xmlns:a16="http://schemas.microsoft.com/office/drawing/2014/main" id="{44D37340-94EF-4F05-8F39-D4114F93D4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22900A-90BC-4DA4-8DB0-F58AFCB89A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112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DD04997-DAB9-49B6-BC76-2CF14C38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ACD8B2E2-8887-4A9C-9A37-BB0497665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DB5A4-A32E-4C46-A357-8834A94745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710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1052A138-45E8-441E-BF62-57CCD26A0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028700"/>
            <a:ext cx="2057400" cy="51022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56385FE1-86E1-4B5B-ADF3-868F7E235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028700"/>
            <a:ext cx="6019800" cy="5102225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D3BA7-B3D0-4157-9DE9-98F98E43D9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135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0BD8014-8B53-4A4F-8544-467D9D71AD83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457200" y="1028700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14933855-AD8A-40D0-A5A0-3AAB295DC2B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A204E6A6-09E1-4AA0-B44F-B378E3434973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内容占位符 4">
            <a:extLst>
              <a:ext uri="{FF2B5EF4-FFF2-40B4-BE49-F238E27FC236}">
                <a16:creationId xmlns="" xmlns:a16="http://schemas.microsoft.com/office/drawing/2014/main" id="{924D7369-4B03-4008-87F2-35CE7C2581E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0FDBC1DE-F11A-489E-AB77-A75DDE6CF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B91FA-BDDA-4D28-9EF5-662083BAE2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9334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="" xmlns:a16="http://schemas.microsoft.com/office/drawing/2014/main" id="{9A242530-C39C-46F1-A800-DC85CAC52CD6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1028700"/>
            <a:ext cx="8229600" cy="510222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24660-D10B-4FC4-AAF3-5A5EA3768E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5817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0FF08872-F2D9-4018-8625-C7C44E9F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28700"/>
            <a:ext cx="8229600" cy="1143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表占位符 2">
            <a:extLst>
              <a:ext uri="{FF2B5EF4-FFF2-40B4-BE49-F238E27FC236}">
                <a16:creationId xmlns="" xmlns:a16="http://schemas.microsoft.com/office/drawing/2014/main" id="{C88ADAA7-4E00-4E35-BFD5-82C466F5A71A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1FAC3-6C4A-4BF2-8677-AC69050587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810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28C553B8-E048-4731-A33F-96090FF12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DD9B3370-7521-459B-8696-20A4C5459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42F5D-58CC-449D-B5BD-C5ACAF892F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570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83E6243-2E16-4F9A-8CCF-C9883F27F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A62CC627-05F1-4E27-AA75-E9EEDAFDA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B56A-1DB8-4F68-BD6C-255E7E3CE6E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016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7CEEB56-239B-4002-BFB0-79E7602B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A2ABDF80-EFC8-46E6-A2E3-1A088FBE8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396681EE-B0E8-4C77-8DEA-6B04F8109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48EE-0B14-41DC-A291-A7BBAB05D4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955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9D1D5943-94F3-4B9A-A46F-AA5197623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ABC73B87-6B7B-4CF0-AD22-40B922486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87805C15-431D-4E60-B13E-228A716E6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55CE00AA-1CB9-475D-AE06-8CBE83FBBD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69535982-A772-4FC6-A502-6F45A5111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B6E97-CA66-4794-B68E-EBAD924AE8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022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52CD511-9A0B-4294-BBAC-17FD63DF9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DED71-A79B-4288-B9A8-2CEF0C736D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277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56729-F3D8-4BCE-8FB2-FEE52657C4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568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E00CC68C-C92A-4F80-B679-FC2E5CFE9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C2547778-B042-4707-82EA-767A3827F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FF16B5E3-4658-4742-A97E-F0BCAC275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39E3-4B0C-414D-BD13-D3941E554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751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15DBFB2-4C7F-4CC7-93DA-49BA5C3DB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71E76CB1-62F9-454B-A68D-E5BAFEF17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1DCD28D2-3D89-4C29-98FF-EB832C17A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8D27A-6D08-4D11-B8CA-A91F9191847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132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="" xmlns:a16="http://schemas.microsoft.com/office/drawing/2014/main" id="{48589EDE-8CEA-4342-B29D-78C53FE580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6" name="Rectangle 10">
            <a:extLst>
              <a:ext uri="{FF2B5EF4-FFF2-40B4-BE49-F238E27FC236}">
                <a16:creationId xmlns="" xmlns:a16="http://schemas.microsoft.com/office/drawing/2014/main" id="{756E8AA5-F28A-4352-82F1-99BBB03728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7" name="Rectangle 11">
            <a:extLst>
              <a:ext uri="{FF2B5EF4-FFF2-40B4-BE49-F238E27FC236}">
                <a16:creationId xmlns="" xmlns:a16="http://schemas.microsoft.com/office/drawing/2014/main" id="{302B04EE-57C2-4222-9591-7455825C78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6C5604F-72D2-489D-A950-5DAA5A14D9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287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pic>
        <p:nvPicPr>
          <p:cNvPr id="1031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图片 2"/>
          <p:cNvPicPr>
            <a:picLocks noChangeAspect="1" noChangeArrowheads="1"/>
          </p:cNvPicPr>
          <p:nvPr userDrawn="1"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6415088"/>
            <a:ext cx="1943100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8" name="Rectangle 18">
            <a:extLst>
              <a:ext uri="{FF2B5EF4-FFF2-40B4-BE49-F238E27FC236}">
                <a16:creationId xmlns="" xmlns:a16="http://schemas.microsoft.com/office/drawing/2014/main" id="{9C2FAC81-EF21-4688-B12D-02D64F541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87463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TW" altLang="en-US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中一入學前學科測驗</a:t>
            </a:r>
          </a:p>
        </p:txBody>
      </p:sp>
      <p:sp>
        <p:nvSpPr>
          <p:cNvPr id="143380" name="Rectangle 20">
            <a:extLst>
              <a:ext uri="{FF2B5EF4-FFF2-40B4-BE49-F238E27FC236}">
                <a16:creationId xmlns="" xmlns:a16="http://schemas.microsoft.com/office/drawing/2014/main" id="{F78B0DB8-8C30-4821-B576-957B27D2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57346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題型分析</a:t>
            </a:r>
          </a:p>
        </p:txBody>
      </p:sp>
      <p:sp>
        <p:nvSpPr>
          <p:cNvPr id="143381" name="Rectangle 21">
            <a:extLst>
              <a:ext uri="{FF2B5EF4-FFF2-40B4-BE49-F238E27FC236}">
                <a16:creationId xmlns="" xmlns:a16="http://schemas.microsoft.com/office/drawing/2014/main" id="{0C98549A-99CB-4A9D-81FC-0CDE02454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046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l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數學科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1500339" y="2468155"/>
            <a:ext cx="7022797" cy="3650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上圖中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，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X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Y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是正方形。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Z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的面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積是多少？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A.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32cm</a:t>
            </a:r>
            <a:r>
              <a:rPr lang="en-US" altLang="zh-TW" sz="2800" baseline="30000" dirty="0" smtClean="0">
                <a:latin typeface="+mn-lt"/>
                <a:ea typeface="標楷體" panose="03000509000000000000" pitchFamily="65" charset="-120"/>
              </a:rPr>
              <a:t>2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B. </a:t>
            </a:r>
            <a:r>
              <a:rPr lang="en-US" altLang="zh-TW" sz="2800" dirty="0" smtClean="0">
                <a:ea typeface="標楷體" panose="03000509000000000000" pitchFamily="65" charset="-120"/>
              </a:rPr>
              <a:t>64cm</a:t>
            </a:r>
            <a:r>
              <a:rPr lang="en-US" altLang="zh-TW" sz="2800" baseline="30000" dirty="0" smtClean="0">
                <a:ea typeface="標楷體" panose="03000509000000000000" pitchFamily="65" charset="-120"/>
              </a:rPr>
              <a:t>2</a:t>
            </a:r>
            <a:endParaRPr lang="en-US" altLang="zh-TW" sz="2800" baseline="30000" dirty="0"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C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. </a:t>
            </a:r>
            <a:r>
              <a:rPr lang="en-US" altLang="zh-TW" sz="2800" dirty="0" smtClean="0">
                <a:ea typeface="標楷體" panose="03000509000000000000" pitchFamily="65" charset="-120"/>
              </a:rPr>
              <a:t>144cm</a:t>
            </a:r>
            <a:r>
              <a:rPr lang="en-US" altLang="zh-TW" sz="2800" baseline="30000" dirty="0" smtClean="0">
                <a:ea typeface="標楷體" panose="03000509000000000000" pitchFamily="65" charset="-120"/>
              </a:rPr>
              <a:t>2</a:t>
            </a:r>
            <a:endParaRPr lang="en-US" altLang="zh-TW" sz="2800" baseline="30000" dirty="0">
              <a:ea typeface="標楷體" panose="03000509000000000000" pitchFamily="65" charset="-120"/>
            </a:endParaRP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D. </a:t>
            </a:r>
            <a:r>
              <a:rPr lang="en-US" altLang="zh-TW" sz="2800" dirty="0" smtClean="0">
                <a:ea typeface="標楷體" panose="03000509000000000000" pitchFamily="65" charset="-120"/>
              </a:rPr>
              <a:t>240cm</a:t>
            </a:r>
            <a:r>
              <a:rPr lang="en-US" altLang="zh-TW" sz="2800" baseline="30000" dirty="0" smtClean="0">
                <a:ea typeface="標楷體" panose="03000509000000000000" pitchFamily="65" charset="-120"/>
              </a:rPr>
              <a:t>2</a:t>
            </a:r>
            <a:endParaRPr lang="en-US" altLang="zh-TW" sz="2800" baseline="30000" dirty="0">
              <a:ea typeface="標楷體" panose="03000509000000000000" pitchFamily="65" charset="-120"/>
            </a:endParaRPr>
          </a:p>
        </p:txBody>
      </p:sp>
      <p:sp>
        <p:nvSpPr>
          <p:cNvPr id="15364" name="Rectangle 2"/>
          <p:cNvSpPr>
            <a:spLocks noChangeArrowheads="1"/>
          </p:cNvSpPr>
          <p:nvPr/>
        </p:nvSpPr>
        <p:spPr bwMode="auto">
          <a:xfrm>
            <a:off x="632718" y="539750"/>
            <a:ext cx="100584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8</a:t>
            </a:r>
            <a:r>
              <a:rPr lang="en-US" altLang="zh-TW" sz="2800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800" dirty="0"/>
              <a:t>     </a:t>
            </a: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z="2800" dirty="0"/>
              <a:t>         </a:t>
            </a: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5799875" y="653759"/>
            <a:ext cx="2700027" cy="10156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zh-TW" altLang="en-US" sz="2000" dirty="0">
                <a:solidFill>
                  <a:srgbClr val="FF3300"/>
                </a:solidFill>
              </a:rPr>
              <a:t>標</a:t>
            </a:r>
            <a:r>
              <a:rPr lang="zh-TW" altLang="en-US" sz="2000" dirty="0" smtClean="0">
                <a:solidFill>
                  <a:srgbClr val="FF3300"/>
                </a:solidFill>
              </a:rPr>
              <a:t>示出正方形的其他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邊的長度，方便找出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要求的邊的長度。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190469" name="Oval 5"/>
          <p:cNvSpPr>
            <a:spLocks noChangeArrowheads="1"/>
          </p:cNvSpPr>
          <p:nvPr/>
        </p:nvSpPr>
        <p:spPr bwMode="auto">
          <a:xfrm>
            <a:off x="1500339" y="3068950"/>
            <a:ext cx="4572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190542" name="Text Box 78"/>
          <p:cNvSpPr txBox="1">
            <a:spLocks noChangeArrowheads="1"/>
          </p:cNvSpPr>
          <p:nvPr/>
        </p:nvSpPr>
        <p:spPr bwMode="auto">
          <a:xfrm>
            <a:off x="4609755" y="3205701"/>
            <a:ext cx="3030877" cy="369332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zh-TW" sz="1800" dirty="0" smtClean="0">
                <a:solidFill>
                  <a:srgbClr val="0066FF"/>
                </a:solidFill>
              </a:rPr>
              <a:t>Z</a:t>
            </a:r>
            <a:r>
              <a:rPr lang="zh-TW" altLang="en-US" sz="18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的長是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</a:rPr>
              <a:t>：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</a:rPr>
              <a:t>20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12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8(cm)</a:t>
            </a:r>
            <a:endParaRPr lang="en-US" altLang="zh-TW" sz="1800" dirty="0" smtClean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190543" name="Text Box 79"/>
          <p:cNvSpPr txBox="1">
            <a:spLocks noChangeArrowheads="1"/>
          </p:cNvSpPr>
          <p:nvPr/>
        </p:nvSpPr>
        <p:spPr bwMode="auto">
          <a:xfrm>
            <a:off x="4644010" y="3814763"/>
            <a:ext cx="3030877" cy="369332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zh-TW" sz="1800" dirty="0" smtClean="0">
                <a:solidFill>
                  <a:srgbClr val="0066FF"/>
                </a:solidFill>
              </a:rPr>
              <a:t>Z</a:t>
            </a:r>
            <a:r>
              <a:rPr lang="zh-TW" altLang="en-US" sz="18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的闊是</a:t>
            </a:r>
            <a:r>
              <a:rPr lang="zh-TW" altLang="en-US" sz="1800" dirty="0" smtClean="0">
                <a:solidFill>
                  <a:srgbClr val="0066FF"/>
                </a:solidFill>
              </a:rPr>
              <a:t>：</a:t>
            </a:r>
            <a:r>
              <a:rPr lang="en-US" altLang="zh-TW" sz="1800" dirty="0" smtClean="0">
                <a:solidFill>
                  <a:srgbClr val="0066FF"/>
                </a:solidFill>
              </a:rPr>
              <a:t>12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1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1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4(cm</a:t>
            </a:r>
            <a:r>
              <a:rPr lang="en-US" altLang="zh-TW" sz="18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en-US" altLang="zh-TW" sz="1800" dirty="0">
              <a:solidFill>
                <a:srgbClr val="0066FF"/>
              </a:solidFill>
            </a:endParaRPr>
          </a:p>
        </p:txBody>
      </p:sp>
      <p:sp>
        <p:nvSpPr>
          <p:cNvPr id="190544" name="Text Box 80"/>
          <p:cNvSpPr txBox="1">
            <a:spLocks noChangeArrowheads="1"/>
          </p:cNvSpPr>
          <p:nvPr/>
        </p:nvSpPr>
        <p:spPr bwMode="auto">
          <a:xfrm>
            <a:off x="4646331" y="4423825"/>
            <a:ext cx="3022100" cy="369332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zh-TW" sz="1800" dirty="0" smtClean="0">
                <a:solidFill>
                  <a:srgbClr val="0066FF"/>
                </a:solidFill>
              </a:rPr>
              <a:t>Z</a:t>
            </a:r>
            <a:r>
              <a:rPr lang="zh-TW" altLang="en-US" sz="18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的面積是</a:t>
            </a:r>
            <a:r>
              <a:rPr lang="zh-TW" altLang="en-US" sz="1800" dirty="0" smtClean="0">
                <a:solidFill>
                  <a:srgbClr val="0066FF"/>
                </a:solidFill>
              </a:rPr>
              <a:t>：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8×4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32(cm</a:t>
            </a:r>
            <a:r>
              <a:rPr lang="en-US" altLang="zh-TW" sz="1800" baseline="300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en-US" altLang="zh-TW" sz="1800" dirty="0">
              <a:solidFill>
                <a:srgbClr val="0066FF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64805" y="681177"/>
            <a:ext cx="555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/>
              <a:t>Z</a:t>
            </a:r>
            <a:endParaRPr lang="zh-CN" altLang="en-US" sz="1800" dirty="0"/>
          </a:p>
        </p:txBody>
      </p:sp>
      <p:grpSp>
        <p:nvGrpSpPr>
          <p:cNvPr id="16" name="组合 15"/>
          <p:cNvGrpSpPr/>
          <p:nvPr/>
        </p:nvGrpSpPr>
        <p:grpSpPr>
          <a:xfrm>
            <a:off x="2483606" y="620610"/>
            <a:ext cx="3312564" cy="1829145"/>
            <a:chOff x="2011910" y="620610"/>
            <a:chExt cx="3312564" cy="1829145"/>
          </a:xfrm>
        </p:grpSpPr>
        <p:grpSp>
          <p:nvGrpSpPr>
            <p:cNvPr id="14" name="组合 13"/>
            <p:cNvGrpSpPr/>
            <p:nvPr/>
          </p:nvGrpSpPr>
          <p:grpSpPr>
            <a:xfrm>
              <a:off x="2011910" y="620610"/>
              <a:ext cx="3312564" cy="1829145"/>
              <a:chOff x="2784475" y="518984"/>
              <a:chExt cx="3312564" cy="1829145"/>
            </a:xfrm>
          </p:grpSpPr>
          <p:sp>
            <p:nvSpPr>
              <p:cNvPr id="36" name="矩形 35"/>
              <p:cNvSpPr/>
              <p:nvPr/>
            </p:nvSpPr>
            <p:spPr bwMode="auto">
              <a:xfrm>
                <a:off x="2784475" y="977299"/>
                <a:ext cx="914400" cy="9144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grpSp>
            <p:nvGrpSpPr>
              <p:cNvPr id="13" name="组合 12"/>
              <p:cNvGrpSpPr/>
              <p:nvPr/>
            </p:nvGrpSpPr>
            <p:grpSpPr>
              <a:xfrm>
                <a:off x="2784475" y="518984"/>
                <a:ext cx="3312564" cy="1829145"/>
                <a:chOff x="2784475" y="518984"/>
                <a:chExt cx="3312564" cy="1829145"/>
              </a:xfrm>
            </p:grpSpPr>
            <p:grpSp>
              <p:nvGrpSpPr>
                <p:cNvPr id="3" name="组合 2"/>
                <p:cNvGrpSpPr/>
                <p:nvPr/>
              </p:nvGrpSpPr>
              <p:grpSpPr>
                <a:xfrm>
                  <a:off x="2784475" y="519586"/>
                  <a:ext cx="2286000" cy="1371600"/>
                  <a:chOff x="2784475" y="519586"/>
                  <a:chExt cx="2286000" cy="1371600"/>
                </a:xfrm>
              </p:grpSpPr>
              <p:sp>
                <p:nvSpPr>
                  <p:cNvPr id="2" name="矩形 1"/>
                  <p:cNvSpPr/>
                  <p:nvPr/>
                </p:nvSpPr>
                <p:spPr bwMode="auto">
                  <a:xfrm>
                    <a:off x="3698875" y="519586"/>
                    <a:ext cx="1371600" cy="1371600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38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  <a:ea typeface="新細明體" panose="02020500000000000000" pitchFamily="18" charset="-120"/>
                    </a:endParaRPr>
                  </a:p>
                </p:txBody>
              </p:sp>
              <p:sp>
                <p:nvSpPr>
                  <p:cNvPr id="37" name="矩形 36"/>
                  <p:cNvSpPr/>
                  <p:nvPr/>
                </p:nvSpPr>
                <p:spPr bwMode="auto">
                  <a:xfrm>
                    <a:off x="2784475" y="520958"/>
                    <a:ext cx="914400" cy="456341"/>
                  </a:xfrm>
                  <a:prstGeom prst="rect">
                    <a:avLst/>
                  </a:pr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38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  <a:ea typeface="新細明體" panose="02020500000000000000" pitchFamily="18" charset="-120"/>
                    </a:endParaRPr>
                  </a:p>
                </p:txBody>
              </p:sp>
            </p:grpSp>
            <p:sp>
              <p:nvSpPr>
                <p:cNvPr id="7" name="文本框 6"/>
                <p:cNvSpPr txBox="1"/>
                <p:nvPr/>
              </p:nvSpPr>
              <p:spPr>
                <a:xfrm>
                  <a:off x="3599395" y="1948019"/>
                  <a:ext cx="108015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dirty="0" smtClean="0"/>
                    <a:t>20cm</a:t>
                  </a:r>
                  <a:endParaRPr lang="zh-CN" altLang="en-US" sz="2000" dirty="0"/>
                </a:p>
              </p:txBody>
            </p:sp>
            <p:sp>
              <p:nvSpPr>
                <p:cNvPr id="44" name="文本框 43"/>
                <p:cNvSpPr txBox="1"/>
                <p:nvPr/>
              </p:nvSpPr>
              <p:spPr>
                <a:xfrm>
                  <a:off x="5147714" y="994929"/>
                  <a:ext cx="949325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sz="2000" dirty="0" smtClean="0"/>
                    <a:t>1</a:t>
                  </a:r>
                  <a:r>
                    <a:rPr lang="en-US" altLang="zh-TW" sz="2000" dirty="0" smtClean="0"/>
                    <a:t>2</a:t>
                  </a:r>
                  <a:r>
                    <a:rPr lang="en-US" altLang="zh-CN" sz="2000" dirty="0" smtClean="0"/>
                    <a:t>cm</a:t>
                  </a:r>
                  <a:endParaRPr lang="zh-CN" altLang="en-US" sz="2000" dirty="0"/>
                </a:p>
              </p:txBody>
            </p:sp>
            <p:grpSp>
              <p:nvGrpSpPr>
                <p:cNvPr id="9" name="组合 8"/>
                <p:cNvGrpSpPr/>
                <p:nvPr/>
              </p:nvGrpSpPr>
              <p:grpSpPr>
                <a:xfrm>
                  <a:off x="5125696" y="518984"/>
                  <a:ext cx="91440" cy="1372202"/>
                  <a:chOff x="5125696" y="518984"/>
                  <a:chExt cx="189584" cy="1372202"/>
                </a:xfrm>
              </p:grpSpPr>
              <p:cxnSp>
                <p:nvCxnSpPr>
                  <p:cNvPr id="41" name="直接箭头连接符 40"/>
                  <p:cNvCxnSpPr/>
                  <p:nvPr/>
                </p:nvCxnSpPr>
                <p:spPr bwMode="auto">
                  <a:xfrm flipH="1">
                    <a:off x="5233255" y="519586"/>
                    <a:ext cx="0" cy="1371600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8" name="任意多边形 7"/>
                  <p:cNvSpPr/>
                  <p:nvPr/>
                </p:nvSpPr>
                <p:spPr bwMode="auto">
                  <a:xfrm>
                    <a:off x="5125696" y="518984"/>
                    <a:ext cx="182880" cy="0"/>
                  </a:xfrm>
                  <a:custGeom>
                    <a:avLst/>
                    <a:gdLst>
                      <a:gd name="connsiteX0" fmla="*/ 0 w 288325"/>
                      <a:gd name="connsiteY0" fmla="*/ 0 h 0"/>
                      <a:gd name="connsiteX1" fmla="*/ 288325 w 288325"/>
                      <a:gd name="connsiteY1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88325">
                        <a:moveTo>
                          <a:pt x="0" y="0"/>
                        </a:moveTo>
                        <a:lnTo>
                          <a:pt x="288325" y="0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38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  <a:ea typeface="新細明體" panose="02020500000000000000" pitchFamily="18" charset="-120"/>
                    </a:endParaRPr>
                  </a:p>
                </p:txBody>
              </p:sp>
              <p:sp>
                <p:nvSpPr>
                  <p:cNvPr id="46" name="任意多边形 45"/>
                  <p:cNvSpPr/>
                  <p:nvPr/>
                </p:nvSpPr>
                <p:spPr bwMode="auto">
                  <a:xfrm>
                    <a:off x="5132400" y="1887067"/>
                    <a:ext cx="182880" cy="0"/>
                  </a:xfrm>
                  <a:custGeom>
                    <a:avLst/>
                    <a:gdLst>
                      <a:gd name="connsiteX0" fmla="*/ 0 w 288325"/>
                      <a:gd name="connsiteY0" fmla="*/ 0 h 0"/>
                      <a:gd name="connsiteX1" fmla="*/ 288325 w 288325"/>
                      <a:gd name="connsiteY1" fmla="*/ 0 h 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88325">
                        <a:moveTo>
                          <a:pt x="0" y="0"/>
                        </a:moveTo>
                        <a:lnTo>
                          <a:pt x="288325" y="0"/>
                        </a:lnTo>
                      </a:path>
                    </a:pathLst>
                  </a:custGeom>
                  <a:noFill/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38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  <a:ea typeface="新細明體" panose="02020500000000000000" pitchFamily="18" charset="-120"/>
                    </a:endParaRPr>
                  </a:p>
                </p:txBody>
              </p:sp>
            </p:grpSp>
            <p:grpSp>
              <p:nvGrpSpPr>
                <p:cNvPr id="12" name="组合 11"/>
                <p:cNvGrpSpPr/>
                <p:nvPr/>
              </p:nvGrpSpPr>
              <p:grpSpPr>
                <a:xfrm>
                  <a:off x="2784475" y="1936750"/>
                  <a:ext cx="2286000" cy="97790"/>
                  <a:chOff x="2784475" y="1936750"/>
                  <a:chExt cx="2286000" cy="97790"/>
                </a:xfrm>
              </p:grpSpPr>
              <p:cxnSp>
                <p:nvCxnSpPr>
                  <p:cNvPr id="5" name="直接箭头连接符 4"/>
                  <p:cNvCxnSpPr/>
                  <p:nvPr/>
                </p:nvCxnSpPr>
                <p:spPr bwMode="auto">
                  <a:xfrm>
                    <a:off x="2784475" y="1988800"/>
                    <a:ext cx="2286000" cy="0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grpSp>
                <p:nvGrpSpPr>
                  <p:cNvPr id="11" name="组合 10"/>
                  <p:cNvGrpSpPr/>
                  <p:nvPr/>
                </p:nvGrpSpPr>
                <p:grpSpPr>
                  <a:xfrm>
                    <a:off x="2787650" y="1936750"/>
                    <a:ext cx="2282825" cy="97790"/>
                    <a:chOff x="2787650" y="1936750"/>
                    <a:chExt cx="2282825" cy="97790"/>
                  </a:xfrm>
                </p:grpSpPr>
                <p:sp>
                  <p:nvSpPr>
                    <p:cNvPr id="10" name="任意多边形 9"/>
                    <p:cNvSpPr/>
                    <p:nvPr/>
                  </p:nvSpPr>
                  <p:spPr bwMode="auto">
                    <a:xfrm>
                      <a:off x="2787650" y="1936750"/>
                      <a:ext cx="0" cy="91440"/>
                    </a:xfrm>
                    <a:custGeom>
                      <a:avLst/>
                      <a:gdLst>
                        <a:gd name="connsiteX0" fmla="*/ 0 w 0"/>
                        <a:gd name="connsiteY0" fmla="*/ 0 h 215900"/>
                        <a:gd name="connsiteX1" fmla="*/ 0 w 0"/>
                        <a:gd name="connsiteY1" fmla="*/ 215900 h 2159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h="215900">
                          <a:moveTo>
                            <a:pt x="0" y="0"/>
                          </a:moveTo>
                          <a:lnTo>
                            <a:pt x="0" y="215900"/>
                          </a:lnTo>
                        </a:path>
                      </a:pathLst>
                    </a:custGeom>
                    <a:noFill/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squar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3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p:txBody>
                </p:sp>
                <p:sp>
                  <p:nvSpPr>
                    <p:cNvPr id="49" name="任意多边形 48"/>
                    <p:cNvSpPr/>
                    <p:nvPr/>
                  </p:nvSpPr>
                  <p:spPr bwMode="auto">
                    <a:xfrm>
                      <a:off x="5070475" y="1943100"/>
                      <a:ext cx="0" cy="91440"/>
                    </a:xfrm>
                    <a:custGeom>
                      <a:avLst/>
                      <a:gdLst>
                        <a:gd name="connsiteX0" fmla="*/ 0 w 0"/>
                        <a:gd name="connsiteY0" fmla="*/ 0 h 215900"/>
                        <a:gd name="connsiteX1" fmla="*/ 0 w 0"/>
                        <a:gd name="connsiteY1" fmla="*/ 215900 h 2159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h="215900">
                          <a:moveTo>
                            <a:pt x="0" y="0"/>
                          </a:moveTo>
                          <a:lnTo>
                            <a:pt x="0" y="215900"/>
                          </a:lnTo>
                        </a:path>
                      </a:pathLst>
                    </a:custGeom>
                    <a:noFill/>
                    <a:ln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vert="horz" wrap="squar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3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p:txBody>
                </p:sp>
              </p:grpSp>
            </p:grpSp>
          </p:grpSp>
        </p:grpSp>
        <p:sp>
          <p:nvSpPr>
            <p:cNvPr id="56" name="文本框 55"/>
            <p:cNvSpPr txBox="1"/>
            <p:nvPr/>
          </p:nvSpPr>
          <p:spPr>
            <a:xfrm>
              <a:off x="2293109" y="1444564"/>
              <a:ext cx="5559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/>
                <a:t>X</a:t>
              </a:r>
              <a:endParaRPr lang="zh-CN" altLang="en-US" sz="1800" dirty="0"/>
            </a:p>
          </p:txBody>
        </p:sp>
        <p:sp>
          <p:nvSpPr>
            <p:cNvPr id="57" name="文本框 56"/>
            <p:cNvSpPr txBox="1"/>
            <p:nvPr/>
          </p:nvSpPr>
          <p:spPr>
            <a:xfrm>
              <a:off x="3487528" y="1096555"/>
              <a:ext cx="5559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/>
                <a:t>Y</a:t>
              </a:r>
              <a:endParaRPr lang="zh-CN" altLang="en-US" sz="1800" dirty="0"/>
            </a:p>
          </p:txBody>
        </p:sp>
      </p:grpSp>
      <p:cxnSp>
        <p:nvCxnSpPr>
          <p:cNvPr id="18" name="直接箭头连接符 17"/>
          <p:cNvCxnSpPr/>
          <p:nvPr/>
        </p:nvCxnSpPr>
        <p:spPr bwMode="auto">
          <a:xfrm>
            <a:off x="3398006" y="1958320"/>
            <a:ext cx="1371600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66FF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文本框 60"/>
          <p:cNvSpPr txBox="1"/>
          <p:nvPr/>
        </p:nvSpPr>
        <p:spPr>
          <a:xfrm>
            <a:off x="3662923" y="1665223"/>
            <a:ext cx="949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rgbClr val="0066FF"/>
                </a:solidFill>
              </a:rPr>
              <a:t>1</a:t>
            </a:r>
            <a:r>
              <a:rPr lang="en-US" altLang="zh-TW" sz="1400" dirty="0" smtClean="0">
                <a:solidFill>
                  <a:srgbClr val="0066FF"/>
                </a:solidFill>
              </a:rPr>
              <a:t>2</a:t>
            </a:r>
            <a:r>
              <a:rPr lang="en-US" altLang="zh-CN" sz="1400" dirty="0" smtClean="0">
                <a:solidFill>
                  <a:srgbClr val="0066FF"/>
                </a:solidFill>
              </a:rPr>
              <a:t>cm</a:t>
            </a:r>
            <a:endParaRPr lang="zh-CN" altLang="en-US" sz="1400" dirty="0">
              <a:solidFill>
                <a:srgbClr val="0066FF"/>
              </a:solidFill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2386311" y="1648456"/>
            <a:ext cx="12286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rgbClr val="0066FF"/>
                </a:solidFill>
              </a:rPr>
              <a:t>(20</a:t>
            </a:r>
            <a:r>
              <a:rPr lang="zh-CN" altLang="en-US" sz="14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CN" sz="1400" dirty="0" smtClean="0">
                <a:solidFill>
                  <a:srgbClr val="0066FF"/>
                </a:solidFill>
              </a:rPr>
              <a:t>1</a:t>
            </a:r>
            <a:r>
              <a:rPr lang="en-US" altLang="zh-TW" sz="1400" dirty="0" smtClean="0">
                <a:solidFill>
                  <a:srgbClr val="0066FF"/>
                </a:solidFill>
              </a:rPr>
              <a:t>2)</a:t>
            </a:r>
            <a:r>
              <a:rPr lang="en-US" altLang="zh-CN" sz="1400" dirty="0" smtClean="0">
                <a:solidFill>
                  <a:srgbClr val="0066FF"/>
                </a:solidFill>
              </a:rPr>
              <a:t>cm</a:t>
            </a:r>
            <a:endParaRPr lang="zh-CN" altLang="en-US" sz="1400" dirty="0">
              <a:solidFill>
                <a:srgbClr val="0066FF"/>
              </a:solidFill>
            </a:endParaRPr>
          </a:p>
        </p:txBody>
      </p:sp>
      <p:cxnSp>
        <p:nvCxnSpPr>
          <p:cNvPr id="63" name="直接箭头连接符 62"/>
          <p:cNvCxnSpPr/>
          <p:nvPr/>
        </p:nvCxnSpPr>
        <p:spPr bwMode="auto">
          <a:xfrm>
            <a:off x="2483606" y="1959060"/>
            <a:ext cx="914400" cy="0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rgbClr val="0066FF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直接箭头连接符 63"/>
          <p:cNvCxnSpPr/>
          <p:nvPr/>
        </p:nvCxnSpPr>
        <p:spPr bwMode="auto">
          <a:xfrm flipH="1">
            <a:off x="2386311" y="595421"/>
            <a:ext cx="0" cy="1371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66FF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" name="文本框 64"/>
          <p:cNvSpPr txBox="1"/>
          <p:nvPr/>
        </p:nvSpPr>
        <p:spPr>
          <a:xfrm>
            <a:off x="1818515" y="1283644"/>
            <a:ext cx="869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rgbClr val="0066FF"/>
                </a:solidFill>
              </a:rPr>
              <a:t>1</a:t>
            </a:r>
            <a:r>
              <a:rPr lang="en-US" altLang="zh-TW" sz="1400" dirty="0" smtClean="0">
                <a:solidFill>
                  <a:srgbClr val="0066FF"/>
                </a:solidFill>
              </a:rPr>
              <a:t>2</a:t>
            </a:r>
            <a:r>
              <a:rPr lang="en-US" altLang="zh-CN" sz="1400" dirty="0" smtClean="0">
                <a:solidFill>
                  <a:srgbClr val="0066FF"/>
                </a:solidFill>
              </a:rPr>
              <a:t>cm</a:t>
            </a:r>
            <a:endParaRPr lang="zh-CN" altLang="en-US" sz="14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8" grpId="0" animBg="1"/>
      <p:bldP spid="190542" grpId="0" animBg="1"/>
      <p:bldP spid="190544" grpId="0" animBg="1"/>
      <p:bldP spid="61" grpId="0"/>
      <p:bldP spid="62" grpId="0"/>
      <p:bldP spid="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4"/>
          <p:cNvSpPr>
            <a:spLocks noChangeArrowheads="1"/>
          </p:cNvSpPr>
          <p:nvPr/>
        </p:nvSpPr>
        <p:spPr bwMode="auto">
          <a:xfrm>
            <a:off x="601663" y="692150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00113" indent="-9001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3652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773238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181225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589213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30464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5036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9608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4180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/>
              <a:t>9</a:t>
            </a:r>
            <a:r>
              <a:rPr lang="en-US" altLang="zh-TW" sz="2800" dirty="0"/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zh-TW" sz="2800" dirty="0"/>
              <a:t> </a:t>
            </a:r>
            <a:r>
              <a:rPr lang="zh-CN" altLang="en-US" sz="2800" dirty="0"/>
              <a:t> </a:t>
            </a:r>
            <a:r>
              <a:rPr lang="zh-CN" altLang="zh-TW" sz="2800" dirty="0"/>
              <a:t> </a:t>
            </a:r>
            <a:r>
              <a:rPr lang="zh-CN" altLang="en-US" sz="2800" dirty="0"/>
              <a:t> </a:t>
            </a:r>
            <a:r>
              <a:rPr lang="zh-CN" altLang="zh-TW" sz="2800" dirty="0"/>
              <a:t> </a:t>
            </a:r>
            <a:r>
              <a:rPr lang="zh-CN" altLang="en-US" sz="2800" dirty="0"/>
              <a:t> </a:t>
            </a:r>
            <a:r>
              <a:rPr lang="zh-CN" altLang="zh-TW" sz="2800" dirty="0"/>
              <a:t> </a:t>
            </a:r>
            <a:r>
              <a:rPr lang="zh-CN" altLang="en-US" sz="2800" dirty="0"/>
              <a:t> </a:t>
            </a:r>
            <a:r>
              <a:rPr lang="zh-CN" altLang="zh-TW" sz="2800" dirty="0"/>
              <a:t>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上圖中，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A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是一個三角形，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B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是一個平行四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邊</a:t>
            </a:r>
            <a:endParaRPr lang="en-US" altLang="zh-CN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  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形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， 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A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的底是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B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 的兩倍。如果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B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的面積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是</a:t>
            </a:r>
            <a:endParaRPr lang="en-US" altLang="zh-CN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  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560</a:t>
            </a:r>
            <a:r>
              <a:rPr lang="en-US" altLang="zh-CN" sz="2800" dirty="0" smtClean="0">
                <a:latin typeface="+mn-lt"/>
                <a:ea typeface="標楷體" panose="03000509000000000000" pitchFamily="65" charset="-120"/>
              </a:rPr>
              <a:t>cm</a:t>
            </a:r>
            <a:r>
              <a:rPr lang="en-US" altLang="zh-CN" sz="2800" baseline="30000" dirty="0" smtClean="0">
                <a:latin typeface="+mn-lt"/>
                <a:ea typeface="標楷體" panose="03000509000000000000" pitchFamily="65" charset="-120"/>
              </a:rPr>
              <a:t>2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，那麼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A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的面積是多少？ </a:t>
            </a:r>
            <a:endParaRPr lang="zh-TW" altLang="en-US" sz="2800" dirty="0"/>
          </a:p>
          <a:p>
            <a:pPr eaLnBrk="1" hangingPunct="1">
              <a:spcAft>
                <a:spcPct val="400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	</a:t>
            </a:r>
            <a:r>
              <a:rPr lang="en-US" altLang="zh-TW" sz="2800" dirty="0"/>
              <a:t>A. 140cm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         B.  280cm</a:t>
            </a:r>
            <a:r>
              <a:rPr lang="en-US" altLang="zh-TW" sz="2800" baseline="30000" dirty="0"/>
              <a:t>2</a:t>
            </a:r>
          </a:p>
          <a:p>
            <a:pPr eaLnBrk="1" hangingPunct="1">
              <a:spcAft>
                <a:spcPct val="400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	C. 560cm</a:t>
            </a:r>
            <a:r>
              <a:rPr lang="en-US" altLang="zh-TW" sz="2800" baseline="30000" dirty="0"/>
              <a:t>2</a:t>
            </a:r>
            <a:r>
              <a:rPr lang="en-US" altLang="zh-TW" sz="2800" dirty="0"/>
              <a:t>                 </a:t>
            </a:r>
            <a:r>
              <a:rPr lang="en-US" altLang="zh-TW" sz="2000" dirty="0"/>
              <a:t> </a:t>
            </a:r>
            <a:r>
              <a:rPr lang="en-US" altLang="zh-TW" sz="2800" dirty="0"/>
              <a:t>D.  1120cm</a:t>
            </a:r>
            <a:r>
              <a:rPr lang="en-US" altLang="zh-TW" sz="2800" baseline="30000" dirty="0"/>
              <a:t>2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608638" y="1311275"/>
            <a:ext cx="2884487" cy="376238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en-US" sz="1800" dirty="0">
                <a:solidFill>
                  <a:srgbClr val="0066FF"/>
                </a:solidFill>
              </a:rPr>
              <a:t>B</a:t>
            </a:r>
            <a:r>
              <a:rPr lang="zh-CN" altLang="en-US" sz="1800" dirty="0">
                <a:solidFill>
                  <a:srgbClr val="0066FF"/>
                </a:solidFill>
              </a:rPr>
              <a:t>的底是</a:t>
            </a:r>
            <a:r>
              <a:rPr lang="en-US" altLang="zh-CN" sz="1800" dirty="0">
                <a:solidFill>
                  <a:srgbClr val="0066FF"/>
                </a:solidFill>
              </a:rPr>
              <a:t> </a:t>
            </a:r>
            <a:r>
              <a:rPr lang="en-US" altLang="zh-TW" sz="1800" dirty="0">
                <a:solidFill>
                  <a:srgbClr val="0066FF"/>
                </a:solidFill>
              </a:rPr>
              <a:t>560</a:t>
            </a:r>
            <a:r>
              <a:rPr lang="en-US" altLang="zh-CN" sz="1800" dirty="0">
                <a:solidFill>
                  <a:srgbClr val="0066FF"/>
                </a:solidFill>
              </a:rPr>
              <a:t>÷</a:t>
            </a:r>
            <a:r>
              <a:rPr lang="en-US" altLang="zh-TW" sz="1800" dirty="0">
                <a:solidFill>
                  <a:srgbClr val="0066FF"/>
                </a:solidFill>
              </a:rPr>
              <a:t>40</a:t>
            </a:r>
            <a:r>
              <a:rPr lang="en-US" altLang="zh-CN" sz="1800" dirty="0">
                <a:solidFill>
                  <a:srgbClr val="0066FF"/>
                </a:solidFill>
              </a:rPr>
              <a:t> = </a:t>
            </a:r>
            <a:r>
              <a:rPr lang="en-US" altLang="zh-TW" sz="1800" dirty="0">
                <a:solidFill>
                  <a:srgbClr val="0066FF"/>
                </a:solidFill>
              </a:rPr>
              <a:t>14</a:t>
            </a:r>
            <a:r>
              <a:rPr lang="en-US" altLang="zh-CN" sz="1800" dirty="0">
                <a:solidFill>
                  <a:srgbClr val="0066FF"/>
                </a:solidFill>
              </a:rPr>
              <a:t>(cm)</a:t>
            </a:r>
            <a:endParaRPr lang="en-US" altLang="en-US" sz="1800" dirty="0">
              <a:solidFill>
                <a:srgbClr val="0066FF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08638" y="1743075"/>
            <a:ext cx="2881312" cy="376238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66FF"/>
                </a:solidFill>
              </a:rPr>
              <a:t>A</a:t>
            </a:r>
            <a:r>
              <a:rPr lang="zh-CN" altLang="en-US" sz="1800">
                <a:solidFill>
                  <a:srgbClr val="0066FF"/>
                </a:solidFill>
              </a:rPr>
              <a:t>的底是</a:t>
            </a:r>
            <a:r>
              <a:rPr lang="en-US" altLang="zh-CN" sz="1800">
                <a:solidFill>
                  <a:srgbClr val="0066FF"/>
                </a:solidFill>
              </a:rPr>
              <a:t> </a:t>
            </a:r>
            <a:r>
              <a:rPr lang="en-US" altLang="zh-TW" sz="1800">
                <a:solidFill>
                  <a:srgbClr val="0066FF"/>
                </a:solidFill>
              </a:rPr>
              <a:t>14×</a:t>
            </a:r>
            <a:r>
              <a:rPr lang="en-US" altLang="zh-CN" sz="1800">
                <a:solidFill>
                  <a:srgbClr val="0066FF"/>
                </a:solidFill>
              </a:rPr>
              <a:t>2 = </a:t>
            </a:r>
            <a:r>
              <a:rPr lang="en-US" altLang="zh-TW" sz="1800">
                <a:solidFill>
                  <a:srgbClr val="0066FF"/>
                </a:solidFill>
              </a:rPr>
              <a:t>28</a:t>
            </a:r>
            <a:r>
              <a:rPr lang="en-US" altLang="zh-CN" sz="1800">
                <a:solidFill>
                  <a:srgbClr val="0066FF"/>
                </a:solidFill>
              </a:rPr>
              <a:t>(cm)</a:t>
            </a:r>
            <a:endParaRPr lang="en-US" altLang="en-US" sz="1800">
              <a:solidFill>
                <a:srgbClr val="0066FF"/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608638" y="2189163"/>
            <a:ext cx="3406775" cy="376237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en-US" sz="1800">
                <a:solidFill>
                  <a:srgbClr val="0066FF"/>
                </a:solidFill>
              </a:rPr>
              <a:t>A</a:t>
            </a:r>
            <a:r>
              <a:rPr lang="zh-CN" altLang="en-US" sz="1800">
                <a:solidFill>
                  <a:srgbClr val="0066FF"/>
                </a:solidFill>
              </a:rPr>
              <a:t>的面積是</a:t>
            </a:r>
            <a:r>
              <a:rPr lang="en-US" altLang="zh-CN" sz="1800">
                <a:solidFill>
                  <a:srgbClr val="0066FF"/>
                </a:solidFill>
              </a:rPr>
              <a:t> </a:t>
            </a:r>
            <a:r>
              <a:rPr lang="en-US" altLang="zh-TW" sz="1800">
                <a:solidFill>
                  <a:srgbClr val="0066FF"/>
                </a:solidFill>
              </a:rPr>
              <a:t>28</a:t>
            </a:r>
            <a:r>
              <a:rPr lang="en-US" altLang="zh-CN" sz="1800">
                <a:solidFill>
                  <a:srgbClr val="0066FF"/>
                </a:solidFill>
              </a:rPr>
              <a:t>×</a:t>
            </a:r>
            <a:r>
              <a:rPr lang="en-US" altLang="zh-TW" sz="1800">
                <a:solidFill>
                  <a:srgbClr val="0066FF"/>
                </a:solidFill>
              </a:rPr>
              <a:t>40</a:t>
            </a:r>
            <a:r>
              <a:rPr lang="en-US" altLang="zh-CN" sz="1800">
                <a:solidFill>
                  <a:srgbClr val="0066FF"/>
                </a:solidFill>
              </a:rPr>
              <a:t>÷2 = </a:t>
            </a:r>
            <a:r>
              <a:rPr lang="en-US" altLang="zh-TW" sz="1800">
                <a:solidFill>
                  <a:srgbClr val="0066FF"/>
                </a:solidFill>
              </a:rPr>
              <a:t>560</a:t>
            </a:r>
            <a:r>
              <a:rPr lang="en-US" altLang="zh-CN" sz="1800">
                <a:solidFill>
                  <a:srgbClr val="0066FF"/>
                </a:solidFill>
              </a:rPr>
              <a:t>(cm</a:t>
            </a:r>
            <a:r>
              <a:rPr lang="en-US" altLang="zh-CN" sz="1800" baseline="30000">
                <a:solidFill>
                  <a:srgbClr val="0066FF"/>
                </a:solidFill>
              </a:rPr>
              <a:t>2</a:t>
            </a:r>
            <a:r>
              <a:rPr lang="en-US" altLang="zh-CN" sz="1800">
                <a:solidFill>
                  <a:srgbClr val="0066FF"/>
                </a:solidFill>
              </a:rPr>
              <a:t>)</a:t>
            </a:r>
            <a:endParaRPr lang="en-US" altLang="en-US" sz="1800">
              <a:solidFill>
                <a:srgbClr val="0066FF"/>
              </a:solidFill>
            </a:endParaRPr>
          </a:p>
        </p:txBody>
      </p:sp>
      <p:sp>
        <p:nvSpPr>
          <p:cNvPr id="19462" name="Line 15"/>
          <p:cNvSpPr>
            <a:spLocks noChangeShapeType="1"/>
          </p:cNvSpPr>
          <p:nvPr/>
        </p:nvSpPr>
        <p:spPr bwMode="auto">
          <a:xfrm>
            <a:off x="1835150" y="906463"/>
            <a:ext cx="3097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3" name="Line 16"/>
          <p:cNvSpPr>
            <a:spLocks noChangeShapeType="1"/>
          </p:cNvSpPr>
          <p:nvPr/>
        </p:nvSpPr>
        <p:spPr bwMode="auto">
          <a:xfrm>
            <a:off x="1835150" y="2347913"/>
            <a:ext cx="3097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4" name="Freeform 17"/>
          <p:cNvSpPr>
            <a:spLocks/>
          </p:cNvSpPr>
          <p:nvPr/>
        </p:nvSpPr>
        <p:spPr bwMode="auto">
          <a:xfrm>
            <a:off x="1979613" y="908050"/>
            <a:ext cx="1008062" cy="1439863"/>
          </a:xfrm>
          <a:custGeom>
            <a:avLst/>
            <a:gdLst>
              <a:gd name="T0" fmla="*/ 604837 w 680"/>
              <a:gd name="T1" fmla="*/ 0 h 908"/>
              <a:gd name="T2" fmla="*/ 0 w 680"/>
              <a:gd name="T3" fmla="*/ 1439863 h 908"/>
              <a:gd name="T4" fmla="*/ 1008062 w 680"/>
              <a:gd name="T5" fmla="*/ 1439863 h 908"/>
              <a:gd name="T6" fmla="*/ 604837 w 680"/>
              <a:gd name="T7" fmla="*/ 0 h 9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80" h="908">
                <a:moveTo>
                  <a:pt x="408" y="0"/>
                </a:moveTo>
                <a:lnTo>
                  <a:pt x="0" y="908"/>
                </a:lnTo>
                <a:lnTo>
                  <a:pt x="680" y="908"/>
                </a:lnTo>
                <a:lnTo>
                  <a:pt x="408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5" name="AutoShape 18"/>
          <p:cNvSpPr>
            <a:spLocks noChangeArrowheads="1"/>
          </p:cNvSpPr>
          <p:nvPr/>
        </p:nvSpPr>
        <p:spPr bwMode="auto">
          <a:xfrm>
            <a:off x="3244850" y="908050"/>
            <a:ext cx="1074738" cy="1439863"/>
          </a:xfrm>
          <a:prstGeom prst="parallelogram">
            <a:avLst>
              <a:gd name="adj" fmla="val 5481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19466" name="Line 19"/>
          <p:cNvSpPr>
            <a:spLocks noChangeShapeType="1"/>
          </p:cNvSpPr>
          <p:nvPr/>
        </p:nvSpPr>
        <p:spPr bwMode="auto">
          <a:xfrm>
            <a:off x="4692650" y="908050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7" name="Freeform 20"/>
          <p:cNvSpPr>
            <a:spLocks/>
          </p:cNvSpPr>
          <p:nvPr/>
        </p:nvSpPr>
        <p:spPr bwMode="auto">
          <a:xfrm>
            <a:off x="4586288" y="922338"/>
            <a:ext cx="107950" cy="107950"/>
          </a:xfrm>
          <a:custGeom>
            <a:avLst/>
            <a:gdLst>
              <a:gd name="T0" fmla="*/ 0 w 91"/>
              <a:gd name="T1" fmla="*/ 0 h 136"/>
              <a:gd name="T2" fmla="*/ 0 w 91"/>
              <a:gd name="T3" fmla="*/ 107950 h 136"/>
              <a:gd name="T4" fmla="*/ 107950 w 91"/>
              <a:gd name="T5" fmla="*/ 107950 h 13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136">
                <a:moveTo>
                  <a:pt x="0" y="0"/>
                </a:moveTo>
                <a:lnTo>
                  <a:pt x="0" y="136"/>
                </a:lnTo>
                <a:lnTo>
                  <a:pt x="91" y="136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8" name="Freeform 21"/>
          <p:cNvSpPr>
            <a:spLocks/>
          </p:cNvSpPr>
          <p:nvPr/>
        </p:nvSpPr>
        <p:spPr bwMode="auto">
          <a:xfrm>
            <a:off x="4572000" y="2239963"/>
            <a:ext cx="107950" cy="107950"/>
          </a:xfrm>
          <a:custGeom>
            <a:avLst/>
            <a:gdLst>
              <a:gd name="T0" fmla="*/ 107950 w 91"/>
              <a:gd name="T1" fmla="*/ 0 h 90"/>
              <a:gd name="T2" fmla="*/ 0 w 91"/>
              <a:gd name="T3" fmla="*/ 0 h 90"/>
              <a:gd name="T4" fmla="*/ 0 w 91"/>
              <a:gd name="T5" fmla="*/ 107950 h 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" h="90">
                <a:moveTo>
                  <a:pt x="91" y="0"/>
                </a:moveTo>
                <a:lnTo>
                  <a:pt x="0" y="0"/>
                </a:lnTo>
                <a:lnTo>
                  <a:pt x="0" y="9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19469" name="Text Box 22"/>
          <p:cNvSpPr txBox="1">
            <a:spLocks noChangeArrowheads="1"/>
          </p:cNvSpPr>
          <p:nvPr/>
        </p:nvSpPr>
        <p:spPr bwMode="auto">
          <a:xfrm>
            <a:off x="2309813" y="167163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/>
              <a:t>A</a:t>
            </a:r>
          </a:p>
        </p:txBody>
      </p:sp>
      <p:sp>
        <p:nvSpPr>
          <p:cNvPr id="19470" name="Text Box 23"/>
          <p:cNvSpPr txBox="1">
            <a:spLocks noChangeArrowheads="1"/>
          </p:cNvSpPr>
          <p:nvPr/>
        </p:nvSpPr>
        <p:spPr bwMode="auto">
          <a:xfrm>
            <a:off x="3586163" y="141605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/>
              <a:t>B</a:t>
            </a:r>
          </a:p>
        </p:txBody>
      </p:sp>
      <p:sp>
        <p:nvSpPr>
          <p:cNvPr id="19471" name="Text Box 24"/>
          <p:cNvSpPr txBox="1">
            <a:spLocks noChangeArrowheads="1"/>
          </p:cNvSpPr>
          <p:nvPr/>
        </p:nvSpPr>
        <p:spPr bwMode="auto">
          <a:xfrm>
            <a:off x="4637088" y="13716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/>
              <a:t>40cm</a:t>
            </a:r>
          </a:p>
        </p:txBody>
      </p:sp>
      <p:sp>
        <p:nvSpPr>
          <p:cNvPr id="295961" name="Text Box 25"/>
          <p:cNvSpPr txBox="1">
            <a:spLocks noChangeArrowheads="1"/>
          </p:cNvSpPr>
          <p:nvPr/>
        </p:nvSpPr>
        <p:spPr bwMode="auto">
          <a:xfrm>
            <a:off x="5608638" y="519113"/>
            <a:ext cx="3168650" cy="7112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FF3300"/>
                </a:solidFill>
              </a:rPr>
              <a:t>計算</a:t>
            </a:r>
            <a:r>
              <a:rPr lang="en-US" altLang="zh-TW" sz="2000" dirty="0">
                <a:solidFill>
                  <a:srgbClr val="FF3300"/>
                </a:solidFill>
              </a:rPr>
              <a:t>A</a:t>
            </a:r>
            <a:r>
              <a:rPr lang="zh-TW" altLang="en-US" sz="2000" dirty="0">
                <a:solidFill>
                  <a:srgbClr val="FF3300"/>
                </a:solidFill>
              </a:rPr>
              <a:t>面積的資料不足，我們需利用</a:t>
            </a:r>
            <a:r>
              <a:rPr lang="en-US" altLang="zh-TW" sz="2000" dirty="0">
                <a:solidFill>
                  <a:srgbClr val="FF3300"/>
                </a:solidFill>
              </a:rPr>
              <a:t>B</a:t>
            </a:r>
            <a:r>
              <a:rPr lang="zh-TW" altLang="en-US" sz="2000" dirty="0">
                <a:solidFill>
                  <a:srgbClr val="FF3300"/>
                </a:solidFill>
              </a:rPr>
              <a:t>找出相關資料。</a:t>
            </a:r>
          </a:p>
        </p:txBody>
      </p:sp>
      <p:sp>
        <p:nvSpPr>
          <p:cNvPr id="295962" name="Oval 26"/>
          <p:cNvSpPr>
            <a:spLocks noChangeArrowheads="1"/>
          </p:cNvSpPr>
          <p:nvPr/>
        </p:nvSpPr>
        <p:spPr bwMode="auto">
          <a:xfrm>
            <a:off x="1562736" y="4966335"/>
            <a:ext cx="4572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2959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01663" y="692150"/>
            <a:ext cx="7066767" cy="403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10</a:t>
            </a:r>
            <a:r>
              <a:rPr lang="en-US" altLang="zh-TW" sz="2800" dirty="0" smtClean="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zh-TW" sz="2800" dirty="0" smtClean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spcAft>
                <a:spcPts val="1200"/>
              </a:spcAft>
              <a:buNone/>
            </a:pPr>
            <a:r>
              <a:rPr lang="zh-TW" altLang="en-US" sz="2800" dirty="0" smtClean="0"/>
              <a:t>   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根據上圖</a:t>
            </a:r>
            <a:r>
              <a:rPr lang="zh-TW" altLang="en-US" sz="2800" dirty="0" smtClean="0"/>
              <a:t>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每個　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的體積是多少</a:t>
            </a:r>
            <a:r>
              <a:rPr lang="zh-TW" altLang="en-US" sz="2800" dirty="0" smtClean="0"/>
              <a:t>？</a:t>
            </a:r>
            <a:endParaRPr lang="zh-TW" altLang="en-US" sz="2800" dirty="0"/>
          </a:p>
          <a:p>
            <a:pPr marL="0" indent="0">
              <a:spcAft>
                <a:spcPts val="1200"/>
              </a:spcAft>
              <a:buNone/>
            </a:pPr>
            <a:r>
              <a:rPr lang="zh-TW" altLang="en-US" sz="2800" dirty="0" smtClean="0"/>
              <a:t>　　</a:t>
            </a:r>
            <a:r>
              <a:rPr lang="en-US" altLang="zh-CN" sz="2800" dirty="0" smtClean="0"/>
              <a:t>A</a:t>
            </a:r>
            <a:r>
              <a:rPr lang="en-US" altLang="zh-CN" sz="2800" dirty="0"/>
              <a:t>. 160cm</a:t>
            </a:r>
            <a:r>
              <a:rPr lang="en-US" altLang="zh-CN" sz="2800" baseline="30000" dirty="0"/>
              <a:t>3</a:t>
            </a:r>
            <a:r>
              <a:rPr lang="en-US" altLang="zh-CN" sz="2800" dirty="0"/>
              <a:t> </a:t>
            </a:r>
            <a:r>
              <a:rPr lang="zh-TW" altLang="en-US" sz="2800" dirty="0" smtClean="0"/>
              <a:t>  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</a:t>
            </a:r>
            <a:r>
              <a:rPr lang="en-US" altLang="zh-CN" sz="2800" dirty="0" smtClean="0"/>
              <a:t>200cm</a:t>
            </a:r>
            <a:r>
              <a:rPr lang="en-US" altLang="zh-CN" sz="2800" baseline="30000" dirty="0" smtClean="0"/>
              <a:t>3</a:t>
            </a:r>
          </a:p>
          <a:p>
            <a:pPr marL="0" indent="0">
              <a:buNone/>
            </a:pPr>
            <a:r>
              <a:rPr lang="zh-TW" altLang="en-US" sz="2800" dirty="0" smtClean="0"/>
              <a:t>　　</a:t>
            </a:r>
            <a:r>
              <a:rPr lang="en-US" altLang="zh-CN" sz="2800" dirty="0" smtClean="0"/>
              <a:t>C</a:t>
            </a:r>
            <a:r>
              <a:rPr lang="en-US" altLang="zh-CN" sz="2800" dirty="0"/>
              <a:t>. </a:t>
            </a:r>
            <a:r>
              <a:rPr lang="en-US" altLang="zh-CN" sz="2800" dirty="0" smtClean="0"/>
              <a:t>260cm</a:t>
            </a:r>
            <a:r>
              <a:rPr lang="en-US" altLang="zh-CN" sz="2800" baseline="30000" dirty="0" smtClean="0"/>
              <a:t>3</a:t>
            </a:r>
            <a:r>
              <a:rPr lang="en-US" altLang="zh-CN" sz="2800" dirty="0" smtClean="0"/>
              <a:t> </a:t>
            </a:r>
            <a:r>
              <a:rPr lang="zh-TW" altLang="en-US" sz="2800" dirty="0" smtClean="0"/>
              <a:t>          </a:t>
            </a:r>
            <a:r>
              <a:rPr lang="en-US" altLang="zh-CN" sz="2800" dirty="0" smtClean="0"/>
              <a:t>D</a:t>
            </a:r>
            <a:r>
              <a:rPr lang="en-US" altLang="zh-CN" sz="2800" dirty="0"/>
              <a:t>. </a:t>
            </a:r>
            <a:r>
              <a:rPr lang="en-US" altLang="zh-CN" sz="2800" dirty="0" smtClean="0"/>
              <a:t>400cm</a:t>
            </a:r>
            <a:r>
              <a:rPr lang="en-US" altLang="zh-CN" sz="2800" baseline="30000" dirty="0" smtClean="0"/>
              <a:t>3</a:t>
            </a:r>
            <a:endParaRPr lang="en-US" altLang="zh-TW" sz="2800" dirty="0"/>
          </a:p>
        </p:txBody>
      </p:sp>
      <p:sp>
        <p:nvSpPr>
          <p:cNvPr id="188453" name="Text Box 37"/>
          <p:cNvSpPr txBox="1">
            <a:spLocks noChangeArrowheads="1"/>
          </p:cNvSpPr>
          <p:nvPr/>
        </p:nvSpPr>
        <p:spPr bwMode="auto">
          <a:xfrm>
            <a:off x="6323140" y="906750"/>
            <a:ext cx="2304320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觀察水位高度和物件數量的變化。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30185" y="744686"/>
            <a:ext cx="5184720" cy="1621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l="8217" t="4003" r="3085" b="3960"/>
          <a:stretch/>
        </p:blipFill>
        <p:spPr>
          <a:xfrm>
            <a:off x="3890631" y="2508110"/>
            <a:ext cx="504070" cy="653801"/>
          </a:xfrm>
          <a:prstGeom prst="rect">
            <a:avLst/>
          </a:prstGeom>
        </p:spPr>
      </p:pic>
      <p:sp>
        <p:nvSpPr>
          <p:cNvPr id="90" name="Text Box 78"/>
          <p:cNvSpPr txBox="1">
            <a:spLocks noChangeArrowheads="1"/>
          </p:cNvSpPr>
          <p:nvPr/>
        </p:nvSpPr>
        <p:spPr bwMode="auto">
          <a:xfrm>
            <a:off x="5959861" y="3855009"/>
            <a:ext cx="3030877" cy="369332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水位升高：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1800" dirty="0" smtClean="0">
                <a:solidFill>
                  <a:srgbClr val="0066FF"/>
                </a:solidFill>
              </a:rPr>
              <a:t>10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4(cm)</a:t>
            </a:r>
            <a:endParaRPr lang="en-US" altLang="zh-TW" sz="1800" dirty="0" smtClean="0">
              <a:solidFill>
                <a:srgbClr val="0066FF"/>
              </a:solidFill>
              <a:latin typeface="+mn-lt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5959861" y="3186687"/>
            <a:ext cx="3030877" cy="548640"/>
            <a:chOff x="5959861" y="3186687"/>
            <a:chExt cx="3030877" cy="548640"/>
          </a:xfrm>
        </p:grpSpPr>
        <p:sp>
          <p:nvSpPr>
            <p:cNvPr id="91" name="Text Box 78"/>
            <p:cNvSpPr txBox="1">
              <a:spLocks noChangeArrowheads="1"/>
            </p:cNvSpPr>
            <p:nvPr/>
          </p:nvSpPr>
          <p:spPr bwMode="auto">
            <a:xfrm>
              <a:off x="5959861" y="3186687"/>
              <a:ext cx="3030877" cy="548640"/>
            </a:xfrm>
            <a:prstGeom prst="rect">
              <a:avLst/>
            </a:prstGeom>
            <a:noFill/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tIns="182880">
              <a:spAutoFit/>
            </a:bodyPr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l" eaLnBrk="1" hangingPunct="1"/>
              <a:r>
                <a:rPr lang="zh-TW" altLang="en-US" sz="1800" dirty="0" smtClean="0">
                  <a:solidFill>
                    <a:srgbClr val="0066FF"/>
                  </a:solidFill>
                </a:rPr>
                <a:t>多加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    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：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5</a:t>
              </a:r>
              <a:r>
                <a:rPr lang="zh-TW" altLang="en-US" sz="1800" dirty="0" smtClean="0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－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1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=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4(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個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)</a:t>
              </a:r>
              <a:endParaRPr lang="en-US" altLang="zh-TW" sz="1800" dirty="0" smtClean="0">
                <a:solidFill>
                  <a:srgbClr val="0066FF"/>
                </a:solidFill>
                <a:latin typeface="+mn-lt"/>
              </a:endParaRPr>
            </a:p>
          </p:txBody>
        </p:sp>
        <p:pic>
          <p:nvPicPr>
            <p:cNvPr id="92" name="图片 91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</a:blip>
            <a:srcRect l="8217" t="4003" r="3085" b="3960"/>
            <a:stretch/>
          </p:blipFill>
          <p:spPr>
            <a:xfrm>
              <a:off x="6553550" y="3275420"/>
              <a:ext cx="352493" cy="457200"/>
            </a:xfrm>
            <a:prstGeom prst="rect">
              <a:avLst/>
            </a:prstGeom>
          </p:spPr>
        </p:pic>
      </p:grpSp>
      <p:grpSp>
        <p:nvGrpSpPr>
          <p:cNvPr id="13" name="组合 12"/>
          <p:cNvGrpSpPr/>
          <p:nvPr/>
        </p:nvGrpSpPr>
        <p:grpSpPr>
          <a:xfrm>
            <a:off x="5959860" y="4367882"/>
            <a:ext cx="3030877" cy="938719"/>
            <a:chOff x="5959860" y="4367882"/>
            <a:chExt cx="3030877" cy="938719"/>
          </a:xfrm>
        </p:grpSpPr>
        <p:sp>
          <p:nvSpPr>
            <p:cNvPr id="93" name="Text Box 78"/>
            <p:cNvSpPr txBox="1">
              <a:spLocks noChangeArrowheads="1"/>
            </p:cNvSpPr>
            <p:nvPr/>
          </p:nvSpPr>
          <p:spPr bwMode="auto">
            <a:xfrm>
              <a:off x="5959860" y="4367882"/>
              <a:ext cx="3030877" cy="938719"/>
            </a:xfrm>
            <a:prstGeom prst="rect">
              <a:avLst/>
            </a:prstGeom>
            <a:noFill/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tIns="182880">
              <a:spAutoFit/>
            </a:bodyPr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l" eaLnBrk="1" hangingPunct="1">
                <a:spcAft>
                  <a:spcPts val="1200"/>
                </a:spcAft>
              </a:pPr>
              <a:r>
                <a:rPr lang="zh-TW" altLang="en-US" sz="1800" dirty="0" smtClean="0">
                  <a:solidFill>
                    <a:srgbClr val="0066FF"/>
                  </a:solidFill>
                </a:rPr>
                <a:t>每個的      體積：</a:t>
              </a:r>
              <a:endParaRPr lang="en-US" altLang="zh-TW" sz="1800" dirty="0" smtClean="0">
                <a:solidFill>
                  <a:srgbClr val="0066FF"/>
                </a:solidFill>
              </a:endParaRPr>
            </a:p>
            <a:p>
              <a:pPr algn="l" eaLnBrk="1" hangingPunct="1"/>
              <a:r>
                <a:rPr lang="en-US" altLang="zh-TW" sz="1800" dirty="0" smtClean="0">
                  <a:solidFill>
                    <a:srgbClr val="0066FF"/>
                  </a:solidFill>
                </a:rPr>
                <a:t>20×10×4÷4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=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200(cm</a:t>
              </a:r>
              <a:r>
                <a:rPr lang="en-US" altLang="zh-TW" sz="1800" baseline="30000" dirty="0" smtClean="0">
                  <a:solidFill>
                    <a:srgbClr val="0066FF"/>
                  </a:solidFill>
                </a:rPr>
                <a:t>3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)</a:t>
              </a:r>
              <a:endParaRPr lang="en-US" altLang="zh-TW" sz="1800" dirty="0" smtClean="0">
                <a:solidFill>
                  <a:srgbClr val="0066FF"/>
                </a:solidFill>
                <a:latin typeface="+mn-lt"/>
              </a:endParaRPr>
            </a:p>
          </p:txBody>
        </p:sp>
        <p:pic>
          <p:nvPicPr>
            <p:cNvPr id="94" name="图片 93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grayscl/>
            </a:blip>
            <a:srcRect l="8217" t="4003" r="3085" b="3960"/>
            <a:stretch/>
          </p:blipFill>
          <p:spPr>
            <a:xfrm>
              <a:off x="6732299" y="4485285"/>
              <a:ext cx="352493" cy="4572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53" grpId="0" animBg="1"/>
      <p:bldP spid="9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文本框 37"/>
          <p:cNvSpPr txBox="1"/>
          <p:nvPr/>
        </p:nvSpPr>
        <p:spPr>
          <a:xfrm>
            <a:off x="1629255" y="3334674"/>
            <a:ext cx="642279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400" dirty="0">
                <a:latin typeface="+mn-lt"/>
                <a:ea typeface="標楷體" panose="03000509000000000000" pitchFamily="65" charset="-120"/>
              </a:rPr>
              <a:t>I. 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三個年級男生總人</a:t>
            </a:r>
            <a:r>
              <a:rPr lang="zh-TW" altLang="en-US" sz="2400" dirty="0">
                <a:latin typeface="+mn-lt"/>
                <a:ea typeface="標楷體" panose="03000509000000000000" pitchFamily="65" charset="-120"/>
              </a:rPr>
              <a:t>數是</a:t>
            </a: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130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人</a:t>
            </a:r>
            <a:r>
              <a:rPr lang="zh-TW" altLang="en-US" sz="2400" dirty="0">
                <a:latin typeface="+mn-lt"/>
                <a:ea typeface="標楷體" panose="03000509000000000000" pitchFamily="65" charset="-120"/>
              </a:rPr>
              <a:t>。</a:t>
            </a:r>
          </a:p>
          <a:p>
            <a:pPr>
              <a:spcAft>
                <a:spcPts val="600"/>
              </a:spcAft>
            </a:pPr>
            <a:r>
              <a:rPr lang="en-US" altLang="zh-TW" sz="2400" dirty="0">
                <a:latin typeface="+mn-lt"/>
                <a:ea typeface="標楷體" panose="03000509000000000000" pitchFamily="65" charset="-120"/>
              </a:rPr>
              <a:t>II. </a:t>
            </a:r>
            <a:r>
              <a:rPr lang="zh-TW" altLang="en-US" sz="2400" dirty="0">
                <a:latin typeface="+mn-lt"/>
                <a:ea typeface="標楷體" panose="03000509000000000000" pitchFamily="65" charset="-120"/>
              </a:rPr>
              <a:t>四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年級和六年級的學生人數相差</a:t>
            </a: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20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人。</a:t>
            </a:r>
          </a:p>
          <a:p>
            <a:pPr>
              <a:spcBef>
                <a:spcPts val="1200"/>
              </a:spcBef>
              <a:spcAft>
                <a:spcPts val="1800"/>
              </a:spcAft>
            </a:pP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III</a:t>
            </a:r>
            <a:r>
              <a:rPr lang="en-US" altLang="zh-TW" sz="2400" dirty="0">
                <a:latin typeface="+mn-lt"/>
                <a:ea typeface="標楷體" panose="03000509000000000000" pitchFamily="65" charset="-120"/>
              </a:rPr>
              <a:t>. 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六年級的女生人數佔全年級的     </a:t>
            </a:r>
            <a:r>
              <a:rPr lang="zh-CN" altLang="en-US" sz="2400" dirty="0" smtClean="0">
                <a:latin typeface="+mn-lt"/>
                <a:ea typeface="標楷體" panose="03000509000000000000" pitchFamily="65" charset="-120"/>
              </a:rPr>
              <a:t>。</a:t>
            </a:r>
            <a:endParaRPr lang="zh-CN" altLang="en-US" sz="2400" dirty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pl-PL" altLang="zh-CN" sz="24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CN" altLang="pl-PL" sz="240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pl-PL" altLang="zh-CN" sz="2400" dirty="0">
                <a:latin typeface="+mn-lt"/>
                <a:ea typeface="標楷體" panose="03000509000000000000" pitchFamily="65" charset="-120"/>
              </a:rPr>
              <a:t>I </a:t>
            </a:r>
            <a:r>
              <a:rPr lang="zh-CN" altLang="pl-PL" sz="240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pl-PL" altLang="zh-CN" sz="2400" dirty="0" smtClean="0">
                <a:latin typeface="+mn-lt"/>
                <a:ea typeface="標楷體" panose="03000509000000000000" pitchFamily="65" charset="-120"/>
              </a:rPr>
              <a:t>II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            </a:t>
            </a:r>
            <a:r>
              <a:rPr lang="en-US" altLang="zh-CN" sz="2400" dirty="0" smtClean="0">
                <a:latin typeface="+mn-lt"/>
                <a:ea typeface="標楷體" panose="03000509000000000000" pitchFamily="65" charset="-120"/>
              </a:rPr>
              <a:t>B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. 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I 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III</a:t>
            </a:r>
          </a:p>
          <a:p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只有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II 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dirty="0" smtClean="0">
                <a:latin typeface="+mn-lt"/>
                <a:ea typeface="標楷體" panose="03000509000000000000" pitchFamily="65" charset="-120"/>
              </a:rPr>
              <a:t>III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          </a:t>
            </a:r>
            <a:r>
              <a:rPr lang="en-US" altLang="zh-CN" sz="2400" dirty="0" smtClean="0">
                <a:latin typeface="+mn-lt"/>
                <a:ea typeface="標楷體" panose="03000509000000000000" pitchFamily="65" charset="-120"/>
              </a:rPr>
              <a:t>D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. I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II </a:t>
            </a:r>
            <a:r>
              <a:rPr lang="zh-CN" altLang="en-US" sz="2400" dirty="0">
                <a:latin typeface="+mn-lt"/>
                <a:ea typeface="標楷體" panose="03000509000000000000" pitchFamily="65" charset="-120"/>
              </a:rPr>
              <a:t>及</a:t>
            </a:r>
            <a:r>
              <a:rPr lang="en-US" altLang="zh-CN" sz="2400" dirty="0">
                <a:latin typeface="+mn-lt"/>
                <a:ea typeface="標楷體" panose="03000509000000000000" pitchFamily="65" charset="-120"/>
              </a:rPr>
              <a:t>III</a:t>
            </a:r>
            <a:endParaRPr lang="zh-CN" altLang="en-US" sz="24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86990" y="91373"/>
            <a:ext cx="1044311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b="1" dirty="0"/>
              <a:t>例</a:t>
            </a:r>
            <a:r>
              <a:rPr lang="en-US" altLang="zh-TW" sz="2400" b="1" dirty="0" smtClean="0"/>
              <a:t>11</a:t>
            </a:r>
            <a:endParaRPr lang="en-US" altLang="zh-TW" sz="2400" dirty="0"/>
          </a:p>
        </p:txBody>
      </p:sp>
      <p:grpSp>
        <p:nvGrpSpPr>
          <p:cNvPr id="8" name="组合 7"/>
          <p:cNvGrpSpPr/>
          <p:nvPr/>
        </p:nvGrpSpPr>
        <p:grpSpPr>
          <a:xfrm>
            <a:off x="1565129" y="91373"/>
            <a:ext cx="3611909" cy="2662917"/>
            <a:chOff x="4172148" y="683659"/>
            <a:chExt cx="4150981" cy="3225897"/>
          </a:xfrm>
        </p:grpSpPr>
        <p:sp>
          <p:nvSpPr>
            <p:cNvPr id="3" name="文本框 2"/>
            <p:cNvSpPr txBox="1"/>
            <p:nvPr/>
          </p:nvSpPr>
          <p:spPr>
            <a:xfrm>
              <a:off x="4666001" y="1162221"/>
              <a:ext cx="605800" cy="26285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500" dirty="0" smtClean="0"/>
                <a:t>80</a:t>
              </a:r>
            </a:p>
            <a:p>
              <a:r>
                <a:rPr lang="en-US" altLang="zh-TW" sz="1500" dirty="0" smtClean="0"/>
                <a:t>70</a:t>
              </a:r>
            </a:p>
            <a:p>
              <a:r>
                <a:rPr lang="en-US" altLang="zh-TW" sz="1500" dirty="0" smtClean="0"/>
                <a:t>60</a:t>
              </a:r>
            </a:p>
            <a:p>
              <a:r>
                <a:rPr lang="en-US" altLang="zh-TW" sz="1500" dirty="0" smtClean="0"/>
                <a:t>50</a:t>
              </a:r>
            </a:p>
            <a:p>
              <a:r>
                <a:rPr lang="en-US" altLang="zh-TW" sz="1500" dirty="0" smtClean="0"/>
                <a:t>40</a:t>
              </a:r>
            </a:p>
            <a:p>
              <a:r>
                <a:rPr lang="en-US" altLang="zh-TW" sz="1500" dirty="0" smtClean="0"/>
                <a:t>30</a:t>
              </a:r>
            </a:p>
            <a:p>
              <a:r>
                <a:rPr lang="en-US" altLang="zh-TW" sz="1500" dirty="0" smtClean="0"/>
                <a:t>20</a:t>
              </a:r>
            </a:p>
            <a:p>
              <a:r>
                <a:rPr lang="en-US" altLang="zh-TW" sz="1500" dirty="0" smtClean="0"/>
                <a:t>10</a:t>
              </a:r>
            </a:p>
            <a:p>
              <a:r>
                <a:rPr lang="zh-TW" altLang="en-US" sz="1500" dirty="0" smtClean="0"/>
                <a:t>  </a:t>
              </a:r>
              <a:r>
                <a:rPr lang="en-US" altLang="zh-TW" sz="1500" dirty="0" smtClean="0"/>
                <a:t>0</a:t>
              </a:r>
              <a:endParaRPr lang="zh-CN" altLang="en-US" sz="1500" dirty="0"/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4172148" y="1928030"/>
              <a:ext cx="477511" cy="119267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zh-TW" altLang="en-US" sz="15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人數</a:t>
              </a:r>
              <a:r>
                <a:rPr lang="en-US" altLang="zh-TW" sz="1500" dirty="0" smtClean="0">
                  <a:latin typeface="+mn-lt"/>
                  <a:ea typeface="標楷體" panose="03000509000000000000" pitchFamily="65" charset="-120"/>
                </a:rPr>
                <a:t>(</a:t>
              </a:r>
              <a:r>
                <a:rPr lang="zh-TW" altLang="en-US" sz="1500" dirty="0" smtClean="0">
                  <a:latin typeface="+mn-lt"/>
                  <a:ea typeface="標楷體" panose="03000509000000000000" pitchFamily="65" charset="-120"/>
                </a:rPr>
                <a:t>人</a:t>
              </a:r>
              <a:r>
                <a:rPr lang="en-US" altLang="zh-TW" sz="1500" dirty="0" smtClean="0">
                  <a:latin typeface="+mn-lt"/>
                  <a:ea typeface="標楷體" panose="03000509000000000000" pitchFamily="65" charset="-120"/>
                </a:rPr>
                <a:t>)</a:t>
              </a:r>
              <a:endParaRPr lang="zh-CN" altLang="en-US" sz="1500" dirty="0">
                <a:latin typeface="+mn-lt"/>
                <a:ea typeface="標楷體" panose="03000509000000000000" pitchFamily="65" charset="-12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5076402" y="683659"/>
              <a:ext cx="3213446" cy="484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u="sng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三個年級的學生人數</a:t>
              </a:r>
              <a:endParaRPr lang="zh-CN" altLang="en-US" sz="2000" u="sng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5238521" y="3518069"/>
              <a:ext cx="3084608" cy="391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500" dirty="0" smtClean="0">
                  <a:latin typeface="+mn-lt"/>
                  <a:ea typeface="標楷體" panose="03000509000000000000" pitchFamily="65" charset="-120"/>
                </a:rPr>
                <a:t>  四         五        六      年級</a:t>
              </a:r>
              <a:endParaRPr lang="zh-CN" altLang="en-US" sz="1500" dirty="0">
                <a:latin typeface="+mn-lt"/>
                <a:ea typeface="標楷體" panose="03000509000000000000" pitchFamily="65" charset="-120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1629255" y="2815413"/>
            <a:ext cx="4160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下列哪些描述是正確的？</a:t>
            </a:r>
            <a:endParaRPr lang="zh-CN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29618" y="614727"/>
            <a:ext cx="2818461" cy="1949182"/>
          </a:xfrm>
          <a:prstGeom prst="rect">
            <a:avLst/>
          </a:prstGeom>
        </p:spPr>
      </p:pic>
      <p:grpSp>
        <p:nvGrpSpPr>
          <p:cNvPr id="14" name="组合 13"/>
          <p:cNvGrpSpPr/>
          <p:nvPr/>
        </p:nvGrpSpPr>
        <p:grpSpPr>
          <a:xfrm>
            <a:off x="6156220" y="4233035"/>
            <a:ext cx="576080" cy="764945"/>
            <a:chOff x="6444260" y="1271936"/>
            <a:chExt cx="576080" cy="764945"/>
          </a:xfrm>
        </p:grpSpPr>
        <p:sp>
          <p:nvSpPr>
            <p:cNvPr id="12" name="文本框 11"/>
            <p:cNvSpPr txBox="1"/>
            <p:nvPr/>
          </p:nvSpPr>
          <p:spPr>
            <a:xfrm>
              <a:off x="6444260" y="1271936"/>
              <a:ext cx="5760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 smtClean="0"/>
                <a:t>2</a:t>
              </a:r>
              <a:endParaRPr lang="zh-CN" altLang="en-US" sz="2400" dirty="0"/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6449590" y="1575216"/>
              <a:ext cx="4320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 smtClean="0"/>
                <a:t>3</a:t>
              </a:r>
              <a:endParaRPr lang="zh-CN" altLang="en-US" sz="2400" dirty="0"/>
            </a:p>
          </p:txBody>
        </p:sp>
        <p:sp>
          <p:nvSpPr>
            <p:cNvPr id="13" name="任意多边形 12"/>
            <p:cNvSpPr/>
            <p:nvPr/>
          </p:nvSpPr>
          <p:spPr bwMode="auto">
            <a:xfrm>
              <a:off x="6461760" y="1645920"/>
              <a:ext cx="312420" cy="0"/>
            </a:xfrm>
            <a:custGeom>
              <a:avLst/>
              <a:gdLst>
                <a:gd name="connsiteX0" fmla="*/ 0 w 312420"/>
                <a:gd name="connsiteY0" fmla="*/ 0 h 0"/>
                <a:gd name="connsiteX1" fmla="*/ 312420 w 31242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2420">
                  <a:moveTo>
                    <a:pt x="0" y="0"/>
                  </a:moveTo>
                  <a:lnTo>
                    <a:pt x="312420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45" name="Text Box 25"/>
          <p:cNvSpPr txBox="1">
            <a:spLocks noChangeArrowheads="1"/>
          </p:cNvSpPr>
          <p:nvPr/>
        </p:nvSpPr>
        <p:spPr bwMode="auto">
          <a:xfrm>
            <a:off x="5135212" y="290697"/>
            <a:ext cx="3168650" cy="10156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分別判斷這三個描述是否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正確，同時須保證答案對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應的所有描述都正確。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46" name="TextBox 32"/>
          <p:cNvSpPr txBox="1">
            <a:spLocks noChangeArrowheads="1"/>
          </p:cNvSpPr>
          <p:nvPr/>
        </p:nvSpPr>
        <p:spPr bwMode="auto">
          <a:xfrm>
            <a:off x="5138959" y="1481514"/>
            <a:ext cx="3725096" cy="646331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男生總人數是：</a:t>
            </a:r>
            <a:r>
              <a:rPr lang="en-US" altLang="zh-TW" sz="1800" dirty="0">
                <a:solidFill>
                  <a:srgbClr val="0066FF"/>
                </a:solidFill>
              </a:rPr>
              <a:t>5</a:t>
            </a:r>
            <a:r>
              <a:rPr lang="en-US" altLang="zh-TW" sz="1800" dirty="0" smtClean="0">
                <a:solidFill>
                  <a:srgbClr val="0066FF"/>
                </a:solidFill>
              </a:rPr>
              <a:t>0</a:t>
            </a:r>
            <a:r>
              <a:rPr lang="zh-TW" altLang="en-US" sz="1800" dirty="0" smtClean="0">
                <a:solidFill>
                  <a:srgbClr val="0066FF"/>
                </a:solidFill>
              </a:rPr>
              <a:t>＋</a:t>
            </a:r>
            <a:r>
              <a:rPr lang="en-US" altLang="zh-TW" sz="1800" dirty="0" smtClean="0">
                <a:solidFill>
                  <a:srgbClr val="0066FF"/>
                </a:solidFill>
              </a:rPr>
              <a:t>20</a:t>
            </a:r>
            <a:r>
              <a:rPr lang="zh-TW" altLang="en-US" sz="1800" dirty="0" smtClean="0">
                <a:solidFill>
                  <a:srgbClr val="0066FF"/>
                </a:solidFill>
              </a:rPr>
              <a:t>＋</a:t>
            </a:r>
            <a:r>
              <a:rPr lang="en-US" altLang="zh-TW" sz="1800" dirty="0">
                <a:solidFill>
                  <a:srgbClr val="0066FF"/>
                </a:solidFill>
              </a:rPr>
              <a:t>6</a:t>
            </a:r>
            <a:r>
              <a:rPr lang="en-US" altLang="zh-TW" sz="1800" dirty="0" smtClean="0">
                <a:solidFill>
                  <a:srgbClr val="0066FF"/>
                </a:solidFill>
              </a:rPr>
              <a:t>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130</a:t>
            </a: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I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1800" dirty="0" smtClean="0">
                <a:solidFill>
                  <a:srgbClr val="0066FF"/>
                </a:solidFill>
                <a:latin typeface="+mn-ea"/>
                <a:ea typeface="+mn-ea"/>
              </a:rPr>
              <a:t>正確</a:t>
            </a:r>
            <a:endParaRPr lang="en-US" altLang="en-US" sz="1800" dirty="0">
              <a:solidFill>
                <a:srgbClr val="0066FF"/>
              </a:solidFill>
              <a:latin typeface="+mn-ea"/>
              <a:ea typeface="+mn-ea"/>
            </a:endParaRPr>
          </a:p>
        </p:txBody>
      </p:sp>
      <p:sp>
        <p:nvSpPr>
          <p:cNvPr id="47" name="TextBox 32"/>
          <p:cNvSpPr txBox="1">
            <a:spLocks noChangeArrowheads="1"/>
          </p:cNvSpPr>
          <p:nvPr/>
        </p:nvSpPr>
        <p:spPr bwMode="auto">
          <a:xfrm>
            <a:off x="5138959" y="2197599"/>
            <a:ext cx="3551662" cy="1200329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四年級有：</a:t>
            </a:r>
            <a:r>
              <a:rPr lang="en-US" altLang="zh-TW" sz="1800" dirty="0" smtClean="0">
                <a:solidFill>
                  <a:srgbClr val="0066FF"/>
                </a:solidFill>
              </a:rPr>
              <a:t>50</a:t>
            </a:r>
            <a:r>
              <a:rPr lang="zh-TW" altLang="en-US" sz="1800" dirty="0" smtClean="0">
                <a:solidFill>
                  <a:srgbClr val="0066FF"/>
                </a:solidFill>
              </a:rPr>
              <a:t>＋</a:t>
            </a:r>
            <a:r>
              <a:rPr lang="en-US" altLang="zh-TW" sz="1800" dirty="0" smtClean="0">
                <a:solidFill>
                  <a:srgbClr val="0066FF"/>
                </a:solidFill>
              </a:rPr>
              <a:t>60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110(</a:t>
            </a:r>
            <a:r>
              <a:rPr lang="zh-TW" altLang="en-US" sz="1800" dirty="0" smtClean="0">
                <a:solidFill>
                  <a:srgbClr val="0066FF"/>
                </a:solidFill>
              </a:rPr>
              <a:t>人</a:t>
            </a:r>
            <a:r>
              <a:rPr lang="en-US" altLang="zh-TW" sz="1800" dirty="0" smtClean="0">
                <a:solidFill>
                  <a:srgbClr val="0066FF"/>
                </a:solidFill>
              </a:rPr>
              <a:t>)</a:t>
            </a: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六年級有：</a:t>
            </a:r>
            <a:r>
              <a:rPr lang="en-US" altLang="zh-TW" sz="1800" dirty="0" smtClean="0">
                <a:solidFill>
                  <a:srgbClr val="0066FF"/>
                </a:solidFill>
              </a:rPr>
              <a:t>60</a:t>
            </a:r>
            <a:r>
              <a:rPr lang="zh-TW" altLang="en-US" sz="1800" dirty="0" smtClean="0">
                <a:solidFill>
                  <a:srgbClr val="0066FF"/>
                </a:solidFill>
              </a:rPr>
              <a:t>＋</a:t>
            </a:r>
            <a:r>
              <a:rPr lang="en-US" altLang="zh-TW" sz="1800" dirty="0" smtClean="0">
                <a:solidFill>
                  <a:srgbClr val="0066FF"/>
                </a:solidFill>
              </a:rPr>
              <a:t>30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90(</a:t>
            </a:r>
            <a:r>
              <a:rPr lang="zh-TW" altLang="en-US" sz="1800" dirty="0" smtClean="0">
                <a:solidFill>
                  <a:srgbClr val="0066FF"/>
                </a:solidFill>
              </a:rPr>
              <a:t>人</a:t>
            </a:r>
            <a:r>
              <a:rPr lang="en-US" altLang="zh-TW" sz="1800" dirty="0" smtClean="0">
                <a:solidFill>
                  <a:srgbClr val="0066FF"/>
                </a:solidFill>
              </a:rPr>
              <a:t>)</a:t>
            </a: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相差</a:t>
            </a:r>
            <a:r>
              <a:rPr lang="en-US" altLang="zh-TW" sz="1800" dirty="0" smtClean="0">
                <a:solidFill>
                  <a:srgbClr val="0066FF"/>
                </a:solidFill>
              </a:rPr>
              <a:t>20</a:t>
            </a:r>
            <a:r>
              <a:rPr lang="zh-TW" altLang="en-US" sz="1800" dirty="0" smtClean="0">
                <a:solidFill>
                  <a:srgbClr val="0066FF"/>
                </a:solidFill>
              </a:rPr>
              <a:t>人。 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l" eaLnBrk="1" hangingPunct="1"/>
            <a:r>
              <a:rPr lang="en-US" altLang="zh-TW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II</a:t>
            </a:r>
            <a:r>
              <a:rPr lang="zh-TW" altLang="en-US" sz="1800" dirty="0" smtClean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1800" dirty="0" smtClean="0">
                <a:solidFill>
                  <a:srgbClr val="0066FF"/>
                </a:solidFill>
                <a:latin typeface="+mn-ea"/>
                <a:ea typeface="+mn-ea"/>
              </a:rPr>
              <a:t>正確</a:t>
            </a:r>
            <a:endParaRPr lang="en-US" altLang="en-US" sz="1800" dirty="0">
              <a:solidFill>
                <a:srgbClr val="0066FF"/>
              </a:solidFill>
              <a:latin typeface="+mn-ea"/>
              <a:ea typeface="+mn-ea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6744470" y="3530947"/>
            <a:ext cx="2295445" cy="1200329"/>
            <a:chOff x="6486140" y="4503236"/>
            <a:chExt cx="2295445" cy="1200329"/>
          </a:xfrm>
        </p:grpSpPr>
        <p:sp>
          <p:nvSpPr>
            <p:cNvPr id="48" name="TextBox 32"/>
            <p:cNvSpPr txBox="1">
              <a:spLocks noChangeArrowheads="1"/>
            </p:cNvSpPr>
            <p:nvPr/>
          </p:nvSpPr>
          <p:spPr bwMode="auto">
            <a:xfrm>
              <a:off x="6486140" y="4503236"/>
              <a:ext cx="2295445" cy="1200329"/>
            </a:xfrm>
            <a:prstGeom prst="rect">
              <a:avLst/>
            </a:prstGeom>
            <a:noFill/>
            <a:ln w="9525" algn="ctr">
              <a:solidFill>
                <a:srgbClr val="0066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algn="ctr"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3800">
                  <a:solidFill>
                    <a:schemeClr val="tx2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l" eaLnBrk="1" hangingPunct="1"/>
              <a:r>
                <a:rPr lang="zh-TW" altLang="en-US" sz="1800" dirty="0" smtClean="0">
                  <a:solidFill>
                    <a:srgbClr val="0066FF"/>
                  </a:solidFill>
                </a:rPr>
                <a:t>六年級的女生佔：</a:t>
              </a:r>
              <a:endParaRPr lang="en-US" altLang="zh-TW" sz="1800" dirty="0" smtClean="0">
                <a:solidFill>
                  <a:srgbClr val="0066FF"/>
                </a:solidFill>
              </a:endParaRPr>
            </a:p>
            <a:p>
              <a:pPr algn="l" eaLnBrk="1" hangingPunct="1"/>
              <a:endParaRPr lang="en-US" altLang="zh-TW" sz="1800" dirty="0" smtClean="0">
                <a:solidFill>
                  <a:srgbClr val="0066FF"/>
                </a:solidFill>
              </a:endParaRPr>
            </a:p>
            <a:p>
              <a:pPr algn="l" eaLnBrk="1" hangingPunct="1"/>
              <a:endParaRPr lang="en-US" altLang="zh-TW" sz="1800" dirty="0" smtClean="0">
                <a:solidFill>
                  <a:srgbClr val="0066FF"/>
                </a:solidFill>
              </a:endParaRPr>
            </a:p>
            <a:p>
              <a:pPr algn="l" eaLnBrk="1" hangingPunct="1"/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>
                  <a:solidFill>
                    <a:srgbClr val="0066FF"/>
                  </a:solidFill>
                  <a:ea typeface="標楷體" panose="03000509000000000000" pitchFamily="65" charset="-120"/>
                </a:rPr>
                <a:t>III</a:t>
              </a:r>
              <a:r>
                <a:rPr lang="zh-TW" altLang="en-US" sz="1800" dirty="0" smtClean="0">
                  <a:solidFill>
                    <a:srgbClr val="0066FF"/>
                  </a:solidFill>
                  <a:ea typeface="標楷體" panose="03000509000000000000" pitchFamily="65" charset="-120"/>
                </a:rPr>
                <a:t> </a:t>
              </a:r>
              <a:r>
                <a:rPr lang="zh-TW" altLang="en-US" sz="1800" dirty="0" smtClean="0">
                  <a:solidFill>
                    <a:srgbClr val="0066FF"/>
                  </a:solidFill>
                  <a:latin typeface="+mn-ea"/>
                  <a:ea typeface="+mn-ea"/>
                </a:rPr>
                <a:t>不正確</a:t>
              </a:r>
              <a:endParaRPr lang="en-US" altLang="en-US" sz="1800" dirty="0">
                <a:solidFill>
                  <a:srgbClr val="0066FF"/>
                </a:solidFill>
                <a:latin typeface="+mn-ea"/>
                <a:ea typeface="+mn-ea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6672937" y="4735037"/>
              <a:ext cx="1514771" cy="635773"/>
              <a:chOff x="7137648" y="4836960"/>
              <a:chExt cx="1514771" cy="635773"/>
            </a:xfrm>
          </p:grpSpPr>
          <p:grpSp>
            <p:nvGrpSpPr>
              <p:cNvPr id="49" name="组合 48"/>
              <p:cNvGrpSpPr/>
              <p:nvPr/>
            </p:nvGrpSpPr>
            <p:grpSpPr>
              <a:xfrm>
                <a:off x="7137648" y="4838720"/>
                <a:ext cx="1194480" cy="634013"/>
                <a:chOff x="6275100" y="1271936"/>
                <a:chExt cx="1194480" cy="634013"/>
              </a:xfrm>
            </p:grpSpPr>
            <p:sp>
              <p:nvSpPr>
                <p:cNvPr id="50" name="文本框 49"/>
                <p:cNvSpPr txBox="1"/>
                <p:nvPr/>
              </p:nvSpPr>
              <p:spPr>
                <a:xfrm>
                  <a:off x="6444260" y="1271936"/>
                  <a:ext cx="57608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800" dirty="0" smtClean="0">
                      <a:solidFill>
                        <a:srgbClr val="0066FF"/>
                      </a:solidFill>
                    </a:rPr>
                    <a:t>30</a:t>
                  </a:r>
                  <a:endParaRPr lang="zh-CN" altLang="en-US" sz="1800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51" name="文本框 50"/>
                <p:cNvSpPr txBox="1"/>
                <p:nvPr/>
              </p:nvSpPr>
              <p:spPr>
                <a:xfrm>
                  <a:off x="6275100" y="1536617"/>
                  <a:ext cx="119448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800" dirty="0" smtClean="0">
                      <a:solidFill>
                        <a:srgbClr val="0066FF"/>
                      </a:solidFill>
                    </a:rPr>
                    <a:t>60</a:t>
                  </a:r>
                  <a:r>
                    <a:rPr lang="zh-TW" altLang="en-US" sz="1800" dirty="0" smtClean="0">
                      <a:solidFill>
                        <a:srgbClr val="0066FF"/>
                      </a:solidFill>
                    </a:rPr>
                    <a:t>＋</a:t>
                  </a:r>
                  <a:r>
                    <a:rPr lang="en-US" altLang="zh-TW" sz="1800" dirty="0" smtClean="0">
                      <a:solidFill>
                        <a:srgbClr val="0066FF"/>
                      </a:solidFill>
                    </a:rPr>
                    <a:t>30</a:t>
                  </a:r>
                  <a:endParaRPr lang="zh-CN" altLang="en-US" sz="1800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52" name="任意多边形 51"/>
                <p:cNvSpPr/>
                <p:nvPr/>
              </p:nvSpPr>
              <p:spPr bwMode="auto">
                <a:xfrm>
                  <a:off x="6275100" y="1582910"/>
                  <a:ext cx="914400" cy="0"/>
                </a:xfrm>
                <a:custGeom>
                  <a:avLst/>
                  <a:gdLst>
                    <a:gd name="connsiteX0" fmla="*/ 0 w 312420"/>
                    <a:gd name="connsiteY0" fmla="*/ 0 h 0"/>
                    <a:gd name="connsiteX1" fmla="*/ 312420 w 312420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12420">
                      <a:moveTo>
                        <a:pt x="0" y="0"/>
                      </a:moveTo>
                      <a:lnTo>
                        <a:pt x="312420" y="0"/>
                      </a:lnTo>
                    </a:path>
                  </a:pathLst>
                </a:custGeom>
                <a:noFill/>
                <a:ln w="1587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38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grpSp>
            <p:nvGrpSpPr>
              <p:cNvPr id="53" name="组合 52"/>
              <p:cNvGrpSpPr/>
              <p:nvPr/>
            </p:nvGrpSpPr>
            <p:grpSpPr>
              <a:xfrm>
                <a:off x="8279437" y="4836960"/>
                <a:ext cx="372982" cy="625467"/>
                <a:chOff x="6275100" y="1280482"/>
                <a:chExt cx="372982" cy="625467"/>
              </a:xfrm>
            </p:grpSpPr>
            <p:sp>
              <p:nvSpPr>
                <p:cNvPr id="54" name="文本框 53"/>
                <p:cNvSpPr txBox="1"/>
                <p:nvPr/>
              </p:nvSpPr>
              <p:spPr>
                <a:xfrm>
                  <a:off x="6275100" y="1280482"/>
                  <a:ext cx="37298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800" dirty="0" smtClean="0">
                      <a:solidFill>
                        <a:srgbClr val="0066FF"/>
                      </a:solidFill>
                    </a:rPr>
                    <a:t>1</a:t>
                  </a:r>
                  <a:endParaRPr lang="zh-CN" altLang="en-US" sz="1800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55" name="文本框 54"/>
                <p:cNvSpPr txBox="1"/>
                <p:nvPr/>
              </p:nvSpPr>
              <p:spPr>
                <a:xfrm>
                  <a:off x="6275100" y="1536617"/>
                  <a:ext cx="37298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800" dirty="0" smtClean="0">
                      <a:solidFill>
                        <a:srgbClr val="0066FF"/>
                      </a:solidFill>
                    </a:rPr>
                    <a:t>3</a:t>
                  </a:r>
                  <a:endParaRPr lang="zh-CN" altLang="en-US" sz="1800" dirty="0">
                    <a:solidFill>
                      <a:srgbClr val="0066FF"/>
                    </a:solidFill>
                  </a:endParaRPr>
                </a:p>
              </p:txBody>
            </p:sp>
            <p:sp>
              <p:nvSpPr>
                <p:cNvPr id="56" name="任意多边形 55"/>
                <p:cNvSpPr/>
                <p:nvPr/>
              </p:nvSpPr>
              <p:spPr bwMode="auto">
                <a:xfrm>
                  <a:off x="6297960" y="1590530"/>
                  <a:ext cx="274320" cy="0"/>
                </a:xfrm>
                <a:custGeom>
                  <a:avLst/>
                  <a:gdLst>
                    <a:gd name="connsiteX0" fmla="*/ 0 w 312420"/>
                    <a:gd name="connsiteY0" fmla="*/ 0 h 0"/>
                    <a:gd name="connsiteX1" fmla="*/ 312420 w 312420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12420">
                      <a:moveTo>
                        <a:pt x="0" y="0"/>
                      </a:moveTo>
                      <a:lnTo>
                        <a:pt x="312420" y="0"/>
                      </a:lnTo>
                    </a:path>
                  </a:pathLst>
                </a:custGeom>
                <a:noFill/>
                <a:ln w="15875" cap="flat" cmpd="sng" algn="ctr">
                  <a:solidFill>
                    <a:srgbClr val="0066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38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sp>
            <p:nvSpPr>
              <p:cNvPr id="15" name="文本框 14"/>
              <p:cNvSpPr txBox="1"/>
              <p:nvPr/>
            </p:nvSpPr>
            <p:spPr>
              <a:xfrm>
                <a:off x="8031942" y="4965028"/>
                <a:ext cx="4513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=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</p:grpSp>
      </p:grpSp>
      <p:sp>
        <p:nvSpPr>
          <p:cNvPr id="60" name="Oval 26"/>
          <p:cNvSpPr>
            <a:spLocks noChangeArrowheads="1"/>
          </p:cNvSpPr>
          <p:nvPr/>
        </p:nvSpPr>
        <p:spPr bwMode="auto">
          <a:xfrm>
            <a:off x="1622914" y="4959140"/>
            <a:ext cx="4572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4">
            <a:extLst>
              <a:ext uri="{FF2B5EF4-FFF2-40B4-BE49-F238E27FC236}">
                <a16:creationId xmlns="" xmlns:a16="http://schemas.microsoft.com/office/drawing/2014/main" id="{EBE6EC2D-BA28-4DF5-B192-94933C404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乙部</a:t>
            </a:r>
          </a:p>
        </p:txBody>
      </p:sp>
      <p:sp>
        <p:nvSpPr>
          <p:cNvPr id="182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362950" cy="3897313"/>
          </a:xfrm>
          <a:noFill/>
        </p:spPr>
        <p:txBody>
          <a:bodyPr/>
          <a:lstStyle/>
          <a:p>
            <a:pPr eaLnBrk="1" hangingPunct="1"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zh-TW" altLang="en-US" b="1" smtClean="0">
                <a:solidFill>
                  <a:srgbClr val="0066FF"/>
                </a:solidFill>
              </a:rPr>
              <a:t>留意題目要求：</a:t>
            </a:r>
          </a:p>
          <a:p>
            <a:pPr eaLnBrk="1" hangingPunct="1"/>
            <a:r>
              <a:rPr lang="zh-TW" altLang="en-US" smtClean="0"/>
              <a:t> 沒有任何指示，需列出計算步驟。</a:t>
            </a:r>
          </a:p>
          <a:p>
            <a:pPr eaLnBrk="1" hangingPunct="1">
              <a:spcBef>
                <a:spcPct val="40000"/>
              </a:spcBef>
            </a:pPr>
            <a:r>
              <a:rPr lang="zh-TW" altLang="en-US" smtClean="0"/>
              <a:t> 列明</a:t>
            </a:r>
            <a:r>
              <a:rPr lang="zh-TW" altLang="en-US" b="1" smtClean="0"/>
              <a:t>只需寫出答案</a:t>
            </a:r>
            <a:r>
              <a:rPr lang="zh-TW" altLang="en-US" smtClean="0"/>
              <a:t>，便不需列出計算步驟。</a:t>
            </a:r>
          </a:p>
          <a:p>
            <a:pPr eaLnBrk="1" hangingPunct="1">
              <a:spcBef>
                <a:spcPct val="40000"/>
              </a:spcBef>
            </a:pPr>
            <a:r>
              <a:rPr lang="zh-TW" altLang="en-US" smtClean="0"/>
              <a:t> 列明</a:t>
            </a:r>
            <a:r>
              <a:rPr lang="zh-TW" altLang="en-US" b="1" smtClean="0"/>
              <a:t>須用方程列式計算</a:t>
            </a:r>
            <a:r>
              <a:rPr lang="zh-TW" altLang="en-US" smtClean="0"/>
              <a:t>，便需列出方程及計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zh-TW" altLang="en-US" smtClean="0"/>
              <a:t>    算步驟，否則不會給分。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2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2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2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2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01663" y="548102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1</a:t>
            </a:r>
            <a:r>
              <a:rPr lang="en-US" altLang="zh-TW" sz="2800" dirty="0"/>
              <a:t>  </a:t>
            </a: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/>
              <a:t>      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高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先生帶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名成人和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名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小童乘坐郵輪。他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用手機支付，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減免了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20%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的費用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。他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共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付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了</a:t>
            </a:r>
            <a:endParaRPr lang="en-US" altLang="zh-CN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多少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？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</a:t>
            </a:r>
            <a:r>
              <a:rPr lang="zh-TW" altLang="en-US" dirty="0" smtClean="0">
                <a:latin typeface="+mn-lt"/>
                <a:ea typeface="標楷體" panose="03000509000000000000" pitchFamily="65" charset="-120"/>
              </a:rPr>
              <a:t>                                 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]</a:t>
            </a:r>
            <a:endParaRPr lang="en-US" altLang="zh-TW" sz="2800" dirty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  <a:buNone/>
            </a:pPr>
            <a:r>
              <a:rPr lang="en-US" altLang="zh-TW" sz="2800" b="1" dirty="0"/>
              <a:t>       </a:t>
            </a:r>
            <a:r>
              <a:rPr lang="zh-TW" altLang="en-US" sz="2800" b="1" dirty="0" smtClean="0"/>
              <a:t> 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</a:rPr>
              <a:t>(120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×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</a:rPr>
              <a:t>3</a:t>
            </a:r>
            <a:r>
              <a:rPr lang="zh-TW" altLang="en-US" sz="2800" dirty="0" smtClean="0">
                <a:solidFill>
                  <a:srgbClr val="FF3300"/>
                </a:solidFill>
                <a:latin typeface="+mn-lt"/>
              </a:rPr>
              <a:t>＋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</a:rPr>
              <a:t>80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×3)×(1</a:t>
            </a:r>
            <a:r>
              <a:rPr lang="zh-TW" altLang="en-US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20%)</a:t>
            </a:r>
            <a:endParaRPr lang="zh-TW" altLang="en-US" sz="2800" dirty="0">
              <a:solidFill>
                <a:srgbClr val="FF3300"/>
              </a:solidFill>
              <a:latin typeface="+mn-lt"/>
            </a:endParaRPr>
          </a:p>
          <a:p>
            <a:pPr eaLnBrk="1" hangingPunct="1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TW" altLang="en-US" sz="2800" dirty="0">
                <a:solidFill>
                  <a:srgbClr val="FF3300"/>
                </a:solidFill>
              </a:rPr>
              <a:t>	    </a:t>
            </a:r>
            <a:r>
              <a:rPr lang="en-US" altLang="zh-TW" sz="2800" dirty="0" smtClean="0">
                <a:solidFill>
                  <a:srgbClr val="FF3300"/>
                </a:solidFill>
              </a:rPr>
              <a:t>=</a:t>
            </a:r>
            <a:r>
              <a:rPr lang="zh-TW" altLang="en-US" sz="2800" dirty="0" smtClean="0">
                <a:solidFill>
                  <a:srgbClr val="FF3300"/>
                </a:solidFill>
              </a:rPr>
              <a:t> </a:t>
            </a:r>
            <a:r>
              <a:rPr lang="en-US" altLang="zh-TW" sz="2800" dirty="0" smtClean="0">
                <a:solidFill>
                  <a:srgbClr val="FF3300"/>
                </a:solidFill>
              </a:rPr>
              <a:t>180</a:t>
            </a:r>
          </a:p>
          <a:p>
            <a:pPr eaLnBrk="1" hangingPunct="1"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en-US" altLang="zh-TW" sz="2800" dirty="0">
                <a:solidFill>
                  <a:srgbClr val="FF3300"/>
                </a:solidFill>
              </a:rPr>
              <a:t>	    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他共付了</a:t>
            </a:r>
            <a:r>
              <a:rPr lang="en-US" altLang="zh-TW" sz="2800" dirty="0" smtClean="0">
                <a:solidFill>
                  <a:srgbClr val="FF3300"/>
                </a:solidFill>
              </a:rPr>
              <a:t>$180</a:t>
            </a:r>
            <a:r>
              <a:rPr lang="zh-TW" altLang="en-US" sz="2800" dirty="0" smtClean="0">
                <a:solidFill>
                  <a:srgbClr val="FF3300"/>
                </a:solidFill>
              </a:rPr>
              <a:t>。</a:t>
            </a:r>
            <a:endParaRPr lang="en-US" altLang="zh-TW" sz="2800" dirty="0">
              <a:solidFill>
                <a:srgbClr val="FF3300"/>
              </a:solidFill>
            </a:endParaRPr>
          </a:p>
        </p:txBody>
      </p:sp>
      <p:sp>
        <p:nvSpPr>
          <p:cNvPr id="184326" name="Text Box 6"/>
          <p:cNvSpPr txBox="1">
            <a:spLocks noChangeArrowheads="1"/>
          </p:cNvSpPr>
          <p:nvPr/>
        </p:nvSpPr>
        <p:spPr bwMode="auto">
          <a:xfrm>
            <a:off x="5611671" y="3494985"/>
            <a:ext cx="3280929" cy="10156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>
                <a:solidFill>
                  <a:srgbClr val="FF3300"/>
                </a:solidFill>
              </a:rPr>
              <a:t>2</a:t>
            </a:r>
            <a:r>
              <a:rPr lang="zh-TW" altLang="en-US" sz="2000" dirty="0">
                <a:solidFill>
                  <a:srgbClr val="FF3300"/>
                </a:solidFill>
              </a:rPr>
              <a:t>分 </a:t>
            </a:r>
            <a:r>
              <a:rPr lang="en-US" altLang="zh-TW" sz="2000" dirty="0" smtClean="0">
                <a:solidFill>
                  <a:srgbClr val="FF3300"/>
                </a:solidFill>
              </a:rPr>
              <a:t>(</a:t>
            </a:r>
            <a:r>
              <a:rPr lang="zh-TW" altLang="en-US" sz="2000" dirty="0">
                <a:solidFill>
                  <a:srgbClr val="FF3300"/>
                </a:solidFill>
              </a:rPr>
              <a:t>其他正確計算方法</a:t>
            </a:r>
            <a:r>
              <a:rPr lang="zh-TW" altLang="en-US" sz="2000" dirty="0" smtClean="0">
                <a:solidFill>
                  <a:srgbClr val="FF3300"/>
                </a:solidFill>
              </a:rPr>
              <a:t>也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</a:t>
            </a:r>
            <a:r>
              <a:rPr lang="zh-TW" altLang="en-US" sz="2000" dirty="0" smtClean="0">
                <a:solidFill>
                  <a:srgbClr val="FF3300"/>
                </a:solidFill>
              </a:rPr>
              <a:t>      可</a:t>
            </a:r>
            <a:r>
              <a:rPr lang="zh-TW" altLang="en-US" sz="2000" dirty="0">
                <a:solidFill>
                  <a:srgbClr val="FF3300"/>
                </a:solidFill>
              </a:rPr>
              <a:t>接受</a:t>
            </a:r>
            <a:r>
              <a:rPr lang="zh-TW" altLang="en-US" sz="2000" dirty="0" smtClean="0">
                <a:solidFill>
                  <a:srgbClr val="FF3300"/>
                </a:solidFill>
              </a:rPr>
              <a:t>，但</a:t>
            </a:r>
            <a:r>
              <a:rPr lang="zh-TW" altLang="en-US" sz="2000" dirty="0">
                <a:solidFill>
                  <a:srgbClr val="FF3300"/>
                </a:solidFill>
              </a:rPr>
              <a:t>算式</a:t>
            </a:r>
            <a:r>
              <a:rPr lang="zh-TW" altLang="en-US" sz="2000" dirty="0" smtClean="0">
                <a:solidFill>
                  <a:srgbClr val="FF3300"/>
                </a:solidFill>
              </a:rPr>
              <a:t>表達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</a:t>
            </a:r>
            <a:r>
              <a:rPr lang="zh-TW" altLang="en-US" sz="2000" dirty="0" smtClean="0">
                <a:solidFill>
                  <a:srgbClr val="FF3300"/>
                </a:solidFill>
              </a:rPr>
              <a:t>      欠佳，扣</a:t>
            </a:r>
            <a:r>
              <a:rPr lang="en-US" altLang="zh-TW" sz="2000" dirty="0" smtClean="0">
                <a:solidFill>
                  <a:srgbClr val="FF3300"/>
                </a:solidFill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r>
              <a:rPr lang="en-US" altLang="zh-TW" sz="2000" dirty="0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5652150" y="4615014"/>
            <a:ext cx="720100" cy="40011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 smtClean="0">
                <a:solidFill>
                  <a:srgbClr val="FF3300"/>
                </a:solidFill>
              </a:rPr>
              <a:t>2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endParaRPr lang="en-US" altLang="zh-TW" sz="2000" dirty="0">
              <a:solidFill>
                <a:srgbClr val="FF3300"/>
              </a:solidFill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39497"/>
              </p:ext>
            </p:extLst>
          </p:nvPr>
        </p:nvGraphicFramePr>
        <p:xfrm>
          <a:off x="1407770" y="620610"/>
          <a:ext cx="4536630" cy="1447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410"/>
                <a:gridCol w="1584220"/>
              </a:tblGrid>
              <a:tr h="48257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郵輪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57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+mn-lt"/>
                          <a:ea typeface="標楷體" panose="03000509000000000000" pitchFamily="65" charset="-120"/>
                        </a:rPr>
                        <a:t>成人</a:t>
                      </a:r>
                      <a:endParaRPr lang="zh-CN" altLang="en-US" sz="2400" dirty="0"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$120</a:t>
                      </a: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57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+mn-lt"/>
                          <a:ea typeface="標楷體" panose="03000509000000000000" pitchFamily="65" charset="-120"/>
                        </a:rPr>
                        <a:t>小童</a:t>
                      </a:r>
                      <a:r>
                        <a:rPr lang="en-US" altLang="zh-TW" sz="2400" dirty="0" smtClean="0">
                          <a:latin typeface="+mn-lt"/>
                          <a:ea typeface="標楷體" panose="03000509000000000000" pitchFamily="65" charset="-120"/>
                        </a:rPr>
                        <a:t>(11</a:t>
                      </a:r>
                      <a:r>
                        <a:rPr lang="zh-TW" altLang="en-US" sz="2400" dirty="0" smtClean="0">
                          <a:latin typeface="+mn-lt"/>
                          <a:ea typeface="標楷體" panose="03000509000000000000" pitchFamily="65" charset="-120"/>
                        </a:rPr>
                        <a:t>歲或以下</a:t>
                      </a:r>
                      <a:r>
                        <a:rPr lang="en-US" altLang="zh-TW" sz="2400" dirty="0" smtClean="0">
                          <a:latin typeface="+mn-lt"/>
                          <a:ea typeface="標楷體" panose="03000509000000000000" pitchFamily="65" charset="-120"/>
                        </a:rPr>
                        <a:t>)</a:t>
                      </a:r>
                      <a:endParaRPr lang="zh-CN" altLang="en-US" sz="2400" dirty="0">
                        <a:latin typeface="+mn-lt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$80</a:t>
                      </a:r>
                      <a:endParaRPr lang="zh-CN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78183" y="5159430"/>
            <a:ext cx="3744520" cy="7112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 smtClean="0">
                <a:solidFill>
                  <a:srgbClr val="FF3300"/>
                </a:solidFill>
              </a:rPr>
              <a:t>(</a:t>
            </a:r>
            <a:r>
              <a:rPr lang="zh-TW" altLang="en-US" sz="2000" dirty="0">
                <a:solidFill>
                  <a:srgbClr val="FF3300"/>
                </a:solidFill>
              </a:rPr>
              <a:t>欠文字解說、單位錯漏或計算</a:t>
            </a: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 </a:t>
            </a:r>
            <a:r>
              <a:rPr lang="zh-TW" altLang="en-US" sz="2000" dirty="0" smtClean="0">
                <a:solidFill>
                  <a:srgbClr val="FF3300"/>
                </a:solidFill>
              </a:rPr>
              <a:t>過</a:t>
            </a:r>
            <a:r>
              <a:rPr lang="zh-TW" altLang="en-US" sz="2000" dirty="0">
                <a:solidFill>
                  <a:srgbClr val="FF3300"/>
                </a:solidFill>
              </a:rPr>
              <a:t>程表達欠佳</a:t>
            </a:r>
            <a:r>
              <a:rPr lang="zh-TW" altLang="en-US" sz="2000" dirty="0" smtClean="0">
                <a:solidFill>
                  <a:srgbClr val="FF3300"/>
                </a:solidFill>
              </a:rPr>
              <a:t>，扣</a:t>
            </a:r>
            <a:r>
              <a:rPr lang="en-US" altLang="zh-TW" sz="2000" dirty="0" smtClean="0">
                <a:solidFill>
                  <a:srgbClr val="FF3300"/>
                </a:solidFill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r>
              <a:rPr lang="en-US" altLang="zh-TW" sz="2000" dirty="0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7" name="Text Box 80"/>
          <p:cNvSpPr txBox="1">
            <a:spLocks noChangeArrowheads="1"/>
          </p:cNvSpPr>
          <p:nvPr/>
        </p:nvSpPr>
        <p:spPr bwMode="auto">
          <a:xfrm>
            <a:off x="6121040" y="733638"/>
            <a:ext cx="2501663" cy="400110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0066FF"/>
                </a:solidFill>
              </a:rPr>
              <a:t>答</a:t>
            </a:r>
            <a:r>
              <a:rPr lang="zh-TW" altLang="en-US" sz="2000" dirty="0">
                <a:solidFill>
                  <a:srgbClr val="0066FF"/>
                </a:solidFill>
              </a:rPr>
              <a:t>案</a:t>
            </a:r>
            <a:r>
              <a:rPr lang="zh-TW" altLang="en-US" sz="2000" dirty="0" smtClean="0">
                <a:solidFill>
                  <a:srgbClr val="0066FF"/>
                </a:solidFill>
              </a:rPr>
              <a:t>須寫出計算步驟</a:t>
            </a:r>
            <a:endParaRPr lang="zh-TW" altLang="en-US" sz="2000" dirty="0">
              <a:solidFill>
                <a:srgbClr val="0066FF"/>
              </a:solidFill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43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43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6" grpId="0" animBg="1"/>
      <p:bldP spid="184327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67430" y="634975"/>
            <a:ext cx="1144890" cy="6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2</a:t>
            </a:r>
            <a:r>
              <a:rPr lang="en-US" altLang="zh-TW" sz="2800" dirty="0"/>
              <a:t> </a:t>
            </a:r>
            <a:r>
              <a:rPr lang="en-US" altLang="zh-TW" sz="2800" dirty="0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150310" y="3459396"/>
            <a:ext cx="6950180" cy="1194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它的體積是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　　 　 　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答案須寫上單位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 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37560" y="4934832"/>
            <a:ext cx="3151350" cy="369332"/>
          </a:xfrm>
          <a:prstGeom prst="rect">
            <a:avLst/>
          </a:prstGeom>
          <a:noFill/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rgbClr val="FF3300"/>
                </a:solidFill>
              </a:rPr>
              <a:t>15×15× (</a:t>
            </a:r>
            <a:r>
              <a:rPr lang="en-US" altLang="zh-CN" sz="1800" dirty="0" smtClean="0">
                <a:solidFill>
                  <a:srgbClr val="FF0000"/>
                </a:solidFill>
              </a:rPr>
              <a:t>40÷2</a:t>
            </a:r>
            <a:r>
              <a:rPr lang="zh-CN" altLang="en-US" sz="1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CN" sz="1800" dirty="0" smtClean="0">
                <a:solidFill>
                  <a:srgbClr val="FF0000"/>
                </a:solidFill>
                <a:ea typeface="標楷體" panose="03000509000000000000" pitchFamily="65" charset="-120"/>
              </a:rPr>
              <a:t>15</a:t>
            </a:r>
            <a:r>
              <a:rPr lang="en-US" altLang="zh-TW" sz="1800" dirty="0" smtClean="0">
                <a:solidFill>
                  <a:srgbClr val="FF3300"/>
                </a:solidFill>
              </a:rPr>
              <a:t>) = 1125</a:t>
            </a:r>
            <a:endParaRPr lang="zh-CN" altLang="en-US" dirty="0"/>
          </a:p>
        </p:txBody>
      </p:sp>
      <p:sp>
        <p:nvSpPr>
          <p:cNvPr id="37" name="Text Box 80"/>
          <p:cNvSpPr txBox="1">
            <a:spLocks noChangeArrowheads="1"/>
          </p:cNvSpPr>
          <p:nvPr/>
        </p:nvSpPr>
        <p:spPr bwMode="auto">
          <a:xfrm>
            <a:off x="5868180" y="764630"/>
            <a:ext cx="2232310" cy="707886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0066FF"/>
                </a:solidFill>
              </a:rPr>
              <a:t>考察度量課題會涉及填寫單位。</a:t>
            </a:r>
            <a:endParaRPr lang="zh-TW" altLang="en-US" sz="2000" dirty="0">
              <a:solidFill>
                <a:srgbClr val="0066FF"/>
              </a:solidFill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2987780" y="3498226"/>
            <a:ext cx="1585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1125cm</a:t>
            </a:r>
            <a:r>
              <a:rPr lang="en-US" altLang="zh-TW" sz="2400" baseline="300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3</a:t>
            </a:r>
            <a:endParaRPr lang="zh-CN" altLang="en-US" sz="4400" baseline="30000" dirty="0">
              <a:latin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04901" y="614947"/>
            <a:ext cx="2671169" cy="1616578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043510" y="2276839"/>
            <a:ext cx="7955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ea typeface="標楷體" panose="03000509000000000000" pitchFamily="65" charset="-120"/>
              </a:rPr>
              <a:t>把上圖的摺紙圖樣摺成長方體，長方體的</a:t>
            </a:r>
            <a:r>
              <a:rPr lang="zh-TW" altLang="en-US" sz="2800" dirty="0">
                <a:ea typeface="標楷體" panose="03000509000000000000" pitchFamily="65" charset="-120"/>
              </a:rPr>
              <a:t>體</a:t>
            </a:r>
            <a:r>
              <a:rPr lang="zh-TW" altLang="en-US" sz="2800" dirty="0" smtClean="0">
                <a:ea typeface="標楷體" panose="03000509000000000000" pitchFamily="65" charset="-120"/>
              </a:rPr>
              <a:t>積是</a:t>
            </a:r>
            <a:endParaRPr lang="en-US" altLang="zh-TW" sz="2800" dirty="0" smtClean="0"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ea typeface="標楷體" panose="03000509000000000000" pitchFamily="65" charset="-120"/>
              </a:rPr>
              <a:t>多少？</a:t>
            </a:r>
            <a:r>
              <a:rPr lang="en-US" altLang="zh-TW" sz="2800" dirty="0" smtClean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 smtClean="0"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ea typeface="標楷體" panose="03000509000000000000" pitchFamily="65" charset="-120"/>
              </a:rPr>
              <a:t>  　　　　　　　　 </a:t>
            </a:r>
            <a:r>
              <a:rPr lang="en-US" altLang="zh-TW" sz="2800" dirty="0" smtClean="0">
                <a:ea typeface="標楷體" panose="03000509000000000000" pitchFamily="65" charset="-120"/>
              </a:rPr>
              <a:t> </a:t>
            </a:r>
            <a:r>
              <a:rPr lang="en-US" altLang="zh-TW" sz="2800" dirty="0" smtClean="0"/>
              <a:t>[2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en-US" altLang="zh-TW" sz="2800" dirty="0" smtClean="0"/>
              <a:t>]</a:t>
            </a:r>
            <a:endParaRPr lang="zh-CN" altLang="en-US" sz="2800" dirty="0"/>
          </a:p>
        </p:txBody>
      </p:sp>
      <p:grpSp>
        <p:nvGrpSpPr>
          <p:cNvPr id="18" name="组合 17"/>
          <p:cNvGrpSpPr/>
          <p:nvPr/>
        </p:nvGrpSpPr>
        <p:grpSpPr>
          <a:xfrm>
            <a:off x="2051650" y="4881648"/>
            <a:ext cx="2785910" cy="923682"/>
            <a:chOff x="2123660" y="4857705"/>
            <a:chExt cx="2785910" cy="923682"/>
          </a:xfrm>
        </p:grpSpPr>
        <p:sp>
          <p:nvSpPr>
            <p:cNvPr id="9" name="立方体 8"/>
            <p:cNvSpPr/>
            <p:nvPr/>
          </p:nvSpPr>
          <p:spPr bwMode="auto">
            <a:xfrm>
              <a:off x="2123660" y="4857705"/>
              <a:ext cx="864120" cy="554350"/>
            </a:xfrm>
            <a:prstGeom prst="cube">
              <a:avLst>
                <a:gd name="adj" fmla="val 36984"/>
              </a:avLst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2123660" y="5412055"/>
              <a:ext cx="8709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 smtClean="0">
                  <a:solidFill>
                    <a:srgbClr val="FF0000"/>
                  </a:solidFill>
                </a:rPr>
                <a:t>15cm</a:t>
              </a:r>
              <a:endParaRPr lang="zh-CN" alt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2836490" y="5163783"/>
              <a:ext cx="8709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 smtClean="0">
                  <a:solidFill>
                    <a:srgbClr val="FF0000"/>
                  </a:solidFill>
                </a:rPr>
                <a:t>15cm</a:t>
              </a:r>
              <a:endParaRPr lang="zh-CN" altLang="en-US" sz="1800" dirty="0">
                <a:solidFill>
                  <a:srgbClr val="FF0000"/>
                </a:solidFill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2912674" y="4878463"/>
              <a:ext cx="19968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800" dirty="0" smtClean="0">
                  <a:solidFill>
                    <a:srgbClr val="FF0000"/>
                  </a:solidFill>
                </a:rPr>
                <a:t>(40÷2</a:t>
              </a:r>
              <a:r>
                <a:rPr lang="zh-CN" altLang="en-US" sz="1800" dirty="0" smtClean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－</a:t>
              </a:r>
              <a:r>
                <a:rPr lang="en-US" altLang="zh-CN" sz="1800" dirty="0" smtClean="0">
                  <a:solidFill>
                    <a:srgbClr val="FF0000"/>
                  </a:solidFill>
                  <a:latin typeface="+mn-lt"/>
                  <a:ea typeface="標楷體" panose="03000509000000000000" pitchFamily="65" charset="-120"/>
                </a:rPr>
                <a:t>15</a:t>
              </a:r>
              <a:r>
                <a:rPr lang="en-US" altLang="zh-CN" sz="1800" dirty="0" smtClean="0">
                  <a:solidFill>
                    <a:srgbClr val="FF0000"/>
                  </a:solidFill>
                </a:rPr>
                <a:t>)cm</a:t>
              </a:r>
              <a:endParaRPr lang="zh-CN" altLang="en-US" sz="1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2816826" y="4157054"/>
            <a:ext cx="2502207" cy="40011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 smtClean="0">
                <a:solidFill>
                  <a:srgbClr val="FF3300"/>
                </a:solidFill>
              </a:rPr>
              <a:t>(</a:t>
            </a:r>
            <a:r>
              <a:rPr lang="zh-TW" altLang="en-US" sz="2000" dirty="0" smtClean="0">
                <a:solidFill>
                  <a:srgbClr val="FF3300"/>
                </a:solidFill>
              </a:rPr>
              <a:t>單</a:t>
            </a:r>
            <a:r>
              <a:rPr lang="zh-TW" altLang="en-US" sz="2000" dirty="0">
                <a:solidFill>
                  <a:srgbClr val="FF3300"/>
                </a:solidFill>
              </a:rPr>
              <a:t>位錯</a:t>
            </a:r>
            <a:r>
              <a:rPr lang="zh-TW" altLang="en-US" sz="2000" dirty="0" smtClean="0">
                <a:solidFill>
                  <a:srgbClr val="FF3300"/>
                </a:solidFill>
              </a:rPr>
              <a:t>漏，扣</a:t>
            </a:r>
            <a:r>
              <a:rPr lang="en-US" altLang="zh-TW" sz="2000" dirty="0" smtClean="0">
                <a:solidFill>
                  <a:srgbClr val="FF3300"/>
                </a:solidFill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r>
              <a:rPr lang="en-US" altLang="zh-TW" sz="2000" dirty="0">
                <a:solidFill>
                  <a:srgbClr val="FF33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7" grpId="0" animBg="1"/>
      <p:bldP spid="38" grpId="0"/>
      <p:bldP spid="4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59540" y="2386935"/>
            <a:ext cx="734502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A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商場以原價的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80%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售出平板電腦，而</a:t>
            </a:r>
            <a:r>
              <a:rPr lang="en-US" altLang="zh-TW" sz="2800" dirty="0">
                <a:ea typeface="標楷體" panose="03000509000000000000" pitchFamily="65" charset="-120"/>
              </a:rPr>
              <a:t>B</a:t>
            </a:r>
            <a:r>
              <a:rPr lang="zh-TW" altLang="en-US" sz="2800" dirty="0" smtClean="0">
                <a:ea typeface="標楷體" panose="03000509000000000000" pitchFamily="65" charset="-120"/>
              </a:rPr>
              <a:t>商</a:t>
            </a:r>
            <a:r>
              <a:rPr lang="zh-TW" altLang="en-US" sz="2800" dirty="0">
                <a:ea typeface="標楷體" panose="03000509000000000000" pitchFamily="65" charset="-120"/>
              </a:rPr>
              <a:t>場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800" dirty="0" smtClean="0">
                <a:ea typeface="標楷體" panose="03000509000000000000" pitchFamily="65" charset="-120"/>
              </a:rPr>
              <a:t>以原</a:t>
            </a:r>
            <a:r>
              <a:rPr lang="zh-TW" altLang="en-US" sz="2800" dirty="0">
                <a:ea typeface="標楷體" panose="03000509000000000000" pitchFamily="65" charset="-120"/>
              </a:rPr>
              <a:t>價</a:t>
            </a:r>
            <a:r>
              <a:rPr lang="zh-TW" altLang="en-US" sz="2800" dirty="0" smtClean="0">
                <a:ea typeface="標楷體" panose="03000509000000000000" pitchFamily="65" charset="-120"/>
              </a:rPr>
              <a:t>的</a:t>
            </a:r>
            <a:r>
              <a:rPr lang="en-US" altLang="zh-TW" sz="2800" dirty="0" smtClean="0">
                <a:ea typeface="標楷體" panose="03000509000000000000" pitchFamily="65" charset="-120"/>
              </a:rPr>
              <a:t>90</a:t>
            </a:r>
            <a:r>
              <a:rPr lang="en-US" altLang="zh-TW" sz="2800" dirty="0">
                <a:ea typeface="標楷體" panose="03000509000000000000" pitchFamily="65" charset="-120"/>
              </a:rPr>
              <a:t>%</a:t>
            </a:r>
            <a:r>
              <a:rPr lang="zh-TW" altLang="en-US" sz="2800" dirty="0" smtClean="0">
                <a:ea typeface="標楷體" panose="03000509000000000000" pitchFamily="65" charset="-120"/>
              </a:rPr>
              <a:t>售出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平板電腦</a:t>
            </a:r>
            <a:r>
              <a:rPr lang="zh-TW" altLang="en-US" sz="2800" dirty="0" smtClean="0">
                <a:ea typeface="標楷體" panose="03000509000000000000" pitchFamily="65" charset="-120"/>
              </a:rPr>
              <a:t>。</a:t>
            </a:r>
            <a:r>
              <a:rPr lang="zh-TW" altLang="en-US" sz="2800" u="sng" dirty="0" smtClean="0">
                <a:ea typeface="標楷體" panose="03000509000000000000" pitchFamily="65" charset="-120"/>
              </a:rPr>
              <a:t>笑彤</a:t>
            </a:r>
            <a:r>
              <a:rPr lang="zh-TW" altLang="en-US" sz="2800" dirty="0" smtClean="0">
                <a:ea typeface="標楷體" panose="03000509000000000000" pitchFamily="65" charset="-120"/>
              </a:rPr>
              <a:t>在哪間商</a:t>
            </a:r>
            <a:endParaRPr lang="en-US" altLang="zh-TW" sz="2800" dirty="0" smtClean="0"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ea typeface="標楷體" panose="03000509000000000000" pitchFamily="65" charset="-120"/>
              </a:rPr>
              <a:t>場購買及保養平板電腦較便宜？試解釋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076070" y="846277"/>
            <a:ext cx="3380877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zh-TW" sz="2800" u="sng" dirty="0" smtClean="0">
                <a:latin typeface="+mn-lt"/>
                <a:ea typeface="標楷體" panose="03000509000000000000" pitchFamily="65" charset="-120"/>
              </a:rPr>
              <a:t>B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商場</a:t>
            </a:r>
            <a:endParaRPr lang="en-US" altLang="zh-TW" sz="2800" u="sng" dirty="0" smtClean="0">
              <a:latin typeface="+mn-lt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平板電腦 　 </a:t>
            </a: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$5600</a:t>
            </a:r>
          </a:p>
          <a:p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不另外保養費。</a:t>
            </a:r>
            <a:endParaRPr lang="zh-CN" altLang="en-US" sz="24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603251" y="692150"/>
            <a:ext cx="944330" cy="723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3</a:t>
            </a:r>
            <a:endParaRPr lang="zh-TW" altLang="en-US" sz="2800" b="1" dirty="0">
              <a:solidFill>
                <a:srgbClr val="FF3300"/>
              </a:solidFill>
            </a:endParaRPr>
          </a:p>
        </p:txBody>
      </p:sp>
      <p:sp>
        <p:nvSpPr>
          <p:cNvPr id="227346" name="Text Box 18"/>
          <p:cNvSpPr txBox="1">
            <a:spLocks noChangeArrowheads="1"/>
          </p:cNvSpPr>
          <p:nvPr/>
        </p:nvSpPr>
        <p:spPr bwMode="auto">
          <a:xfrm>
            <a:off x="5076070" y="4046496"/>
            <a:ext cx="3735387" cy="925512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>
                <a:solidFill>
                  <a:srgbClr val="0066FF"/>
                </a:solidFill>
              </a:rPr>
              <a:t>這是一題需要解釋的題目，學生須正確計</a:t>
            </a:r>
            <a:r>
              <a:rPr lang="zh-TW" altLang="en-US" sz="1800" dirty="0" smtClean="0">
                <a:solidFill>
                  <a:srgbClr val="0066FF"/>
                </a:solidFill>
              </a:rPr>
              <a:t>算在兩間商場購買須付的款項，</a:t>
            </a:r>
            <a:r>
              <a:rPr lang="zh-TW" altLang="en-US" sz="1800" dirty="0">
                <a:solidFill>
                  <a:srgbClr val="0066FF"/>
                </a:solidFill>
              </a:rPr>
              <a:t>用數據來清晰的解釋答案。</a:t>
            </a:r>
          </a:p>
        </p:txBody>
      </p:sp>
      <p:sp>
        <p:nvSpPr>
          <p:cNvPr id="25605" name="WordArt 19">
            <a:hlinkClick r:id="rId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2843213" y="5881688"/>
            <a:ext cx="514350" cy="2571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2000" kern="10">
                <a:gradFill rotWithShape="1">
                  <a:gsLst>
                    <a:gs pos="0">
                      <a:srgbClr val="000082"/>
                    </a:gs>
                    <a:gs pos="14999">
                      <a:srgbClr val="66008F"/>
                    </a:gs>
                    <a:gs pos="32500">
                      <a:srgbClr val="BA0066"/>
                    </a:gs>
                    <a:gs pos="45000">
                      <a:srgbClr val="FF0000"/>
                    </a:gs>
                    <a:gs pos="50000">
                      <a:srgbClr val="FF8200"/>
                    </a:gs>
                    <a:gs pos="55000">
                      <a:srgbClr val="FF0000"/>
                    </a:gs>
                    <a:gs pos="67500">
                      <a:srgbClr val="BA0066"/>
                    </a:gs>
                    <a:gs pos="85001">
                      <a:srgbClr val="66008F"/>
                    </a:gs>
                    <a:gs pos="100000">
                      <a:srgbClr val="000082"/>
                    </a:gs>
                  </a:gsLst>
                  <a:lin ang="5400000" scaled="1"/>
                </a:gradFill>
                <a:effectLst>
                  <a:outerShdw dist="17961" dir="2700000" algn="ctr" rotWithShape="0">
                    <a:srgbClr val="808080"/>
                  </a:outerShdw>
                </a:effectLst>
                <a:latin typeface="華康少女文字W3" panose="040F0309000000000000" pitchFamily="81" charset="-120"/>
                <a:ea typeface="華康少女文字W3" panose="040F0309000000000000" pitchFamily="81" charset="-120"/>
              </a:rPr>
              <a:t>題目</a:t>
            </a:r>
          </a:p>
        </p:txBody>
      </p:sp>
      <p:pic>
        <p:nvPicPr>
          <p:cNvPr id="25606" name="Picture 20" descr="documents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5589588"/>
            <a:ext cx="863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>
          <a:xfrm>
            <a:off x="1408152" y="846277"/>
            <a:ext cx="3451887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zh-TW" sz="2800" u="sng" dirty="0" smtClean="0">
                <a:latin typeface="+mn-lt"/>
                <a:ea typeface="標楷體" panose="03000509000000000000" pitchFamily="65" charset="-120"/>
              </a:rPr>
              <a:t>A</a:t>
            </a:r>
            <a:r>
              <a:rPr lang="zh-TW" altLang="en-US" sz="28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商場</a:t>
            </a:r>
            <a:endParaRPr lang="en-US" altLang="zh-TW" sz="2800" u="sng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平板電腦 　　 </a:t>
            </a: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$5000</a:t>
            </a:r>
          </a:p>
          <a:p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另外收取</a:t>
            </a:r>
            <a:r>
              <a:rPr lang="en-US" altLang="zh-TW" sz="2400" dirty="0" smtClean="0">
                <a:latin typeface="+mn-lt"/>
                <a:ea typeface="標楷體" panose="03000509000000000000" pitchFamily="65" charset="-120"/>
              </a:rPr>
              <a:t>15%</a:t>
            </a:r>
            <a:r>
              <a:rPr lang="zh-TW" altLang="en-US" sz="2400" dirty="0" smtClean="0">
                <a:latin typeface="+mn-lt"/>
                <a:ea typeface="標楷體" panose="03000509000000000000" pitchFamily="65" charset="-120"/>
              </a:rPr>
              <a:t>保養費。</a:t>
            </a:r>
            <a:endParaRPr lang="zh-CN" altLang="en-US" sz="24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1" name="Rectangle 820"/>
          <p:cNvSpPr>
            <a:spLocks noChangeArrowheads="1"/>
          </p:cNvSpPr>
          <p:nvPr/>
        </p:nvSpPr>
        <p:spPr bwMode="auto">
          <a:xfrm>
            <a:off x="1075416" y="3960977"/>
            <a:ext cx="3738169" cy="707886"/>
          </a:xfrm>
          <a:prstGeom prst="rect">
            <a:avLst/>
          </a:prstGeom>
          <a:noFill/>
          <a:ln w="9525" algn="ctr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en-US" altLang="zh-TW" sz="2000" dirty="0" smtClean="0">
                <a:solidFill>
                  <a:srgbClr val="FF3300"/>
                </a:solidFill>
              </a:rPr>
              <a:t>A</a:t>
            </a:r>
            <a:r>
              <a:rPr lang="zh-TW" altLang="en-US" sz="2000" dirty="0" smtClean="0">
                <a:solidFill>
                  <a:srgbClr val="FF3300"/>
                </a:solidFill>
              </a:rPr>
              <a:t>商場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l" eaLnBrk="1" hangingPunct="1"/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5000×80%×(1</a:t>
            </a:r>
            <a:r>
              <a:rPr lang="zh-TW" altLang="en-US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＋</a:t>
            </a:r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15%) =</a:t>
            </a:r>
            <a:r>
              <a:rPr lang="zh-TW" altLang="en-US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 </a:t>
            </a:r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4600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94830" y="4800520"/>
            <a:ext cx="3818755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eaLnBrk="1" hangingPunct="1"/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B</a:t>
            </a:r>
            <a:r>
              <a:rPr lang="zh-TW" altLang="en-US" sz="2000" dirty="0" smtClean="0">
                <a:solidFill>
                  <a:srgbClr val="FF3300"/>
                </a:solidFill>
              </a:rPr>
              <a:t>商場</a:t>
            </a:r>
            <a:endParaRPr lang="en-US" altLang="zh-TW" sz="2000" dirty="0" smtClean="0">
              <a:solidFill>
                <a:srgbClr val="FF3300"/>
              </a:solidFill>
              <a:sym typeface="Wingdings 2" panose="05020102010507070707" pitchFamily="18" charset="2"/>
            </a:endParaRPr>
          </a:p>
          <a:p>
            <a:pPr eaLnBrk="1" hangingPunct="1"/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5600×90% =</a:t>
            </a:r>
            <a:r>
              <a:rPr lang="zh-TW" altLang="en-US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 </a:t>
            </a:r>
            <a:r>
              <a:rPr lang="en-US" altLang="zh-TW" sz="20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5040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46" grpId="0" animBg="1"/>
      <p:bldP spid="21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ChangeArrowheads="1"/>
          </p:cNvSpPr>
          <p:nvPr/>
        </p:nvSpPr>
        <p:spPr bwMode="auto">
          <a:xfrm>
            <a:off x="603251" y="692150"/>
            <a:ext cx="944330" cy="723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3</a:t>
            </a:r>
            <a:endParaRPr lang="zh-TW" altLang="en-US" sz="2800" b="1" dirty="0">
              <a:solidFill>
                <a:srgbClr val="FF3300"/>
              </a:solidFill>
            </a:endParaRPr>
          </a:p>
        </p:txBody>
      </p:sp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6876320" y="844336"/>
            <a:ext cx="719137" cy="4064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</a:rPr>
              <a:t>1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</a:p>
        </p:txBody>
      </p:sp>
      <p:sp>
        <p:nvSpPr>
          <p:cNvPr id="12" name="Rectangle 820"/>
          <p:cNvSpPr>
            <a:spLocks noChangeArrowheads="1"/>
          </p:cNvSpPr>
          <p:nvPr/>
        </p:nvSpPr>
        <p:spPr bwMode="auto">
          <a:xfrm>
            <a:off x="1547581" y="764630"/>
            <a:ext cx="4968689" cy="10310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5000×80%×(1</a:t>
            </a:r>
            <a:r>
              <a:rPr lang="zh-TW" altLang="en-US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＋</a:t>
            </a: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15%) =</a:t>
            </a:r>
            <a:r>
              <a:rPr lang="zh-TW" altLang="en-US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 </a:t>
            </a: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4600</a:t>
            </a:r>
          </a:p>
          <a:p>
            <a:pPr algn="l" eaLnBrk="1" hangingPunct="1">
              <a:spcAft>
                <a:spcPts val="600"/>
              </a:spcAft>
            </a:pPr>
            <a:r>
              <a:rPr lang="zh-TW" altLang="en-US" sz="2800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2800" dirty="0" smtClean="0">
                <a:solidFill>
                  <a:srgbClr val="FF3300"/>
                </a:solidFill>
              </a:rPr>
              <a:t>A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商場須付款</a:t>
            </a:r>
            <a:r>
              <a:rPr lang="en-US" altLang="zh-TW" sz="2800" dirty="0" smtClean="0">
                <a:solidFill>
                  <a:srgbClr val="FF3300"/>
                </a:solidFill>
              </a:rPr>
              <a:t>$4600</a:t>
            </a:r>
            <a:r>
              <a:rPr lang="zh-TW" altLang="en-US" sz="2800" dirty="0" smtClean="0">
                <a:solidFill>
                  <a:srgbClr val="FF3300"/>
                </a:solidFill>
              </a:rPr>
              <a:t>。</a:t>
            </a:r>
            <a:endParaRPr lang="en-US" altLang="zh-TW" sz="2800" dirty="0" smtClean="0">
              <a:solidFill>
                <a:srgbClr val="FF3300"/>
              </a:solidFill>
            </a:endParaRPr>
          </a:p>
        </p:txBody>
      </p:sp>
      <p:sp>
        <p:nvSpPr>
          <p:cNvPr id="13" name="Rectangle 820"/>
          <p:cNvSpPr>
            <a:spLocks noChangeArrowheads="1"/>
          </p:cNvSpPr>
          <p:nvPr/>
        </p:nvSpPr>
        <p:spPr bwMode="auto">
          <a:xfrm>
            <a:off x="1551016" y="1822057"/>
            <a:ext cx="4968689" cy="10310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5640×90% =</a:t>
            </a:r>
            <a:r>
              <a:rPr lang="zh-TW" altLang="en-US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 </a:t>
            </a: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5076</a:t>
            </a:r>
          </a:p>
          <a:p>
            <a:pPr algn="l" eaLnBrk="1" hangingPunct="1">
              <a:spcAft>
                <a:spcPts val="600"/>
              </a:spcAft>
            </a:pP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2800" dirty="0">
                <a:solidFill>
                  <a:srgbClr val="FF3300"/>
                </a:solidFill>
              </a:rPr>
              <a:t>B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商場須付款</a:t>
            </a:r>
            <a:r>
              <a:rPr lang="en-US" altLang="zh-TW" sz="2800" dirty="0" smtClean="0">
                <a:solidFill>
                  <a:srgbClr val="FF3300"/>
                </a:solidFill>
              </a:rPr>
              <a:t>$5076</a:t>
            </a:r>
            <a:r>
              <a:rPr lang="zh-TW" altLang="en-US" sz="2800" dirty="0" smtClean="0">
                <a:solidFill>
                  <a:srgbClr val="FF3300"/>
                </a:solidFill>
              </a:rPr>
              <a:t>。</a:t>
            </a:r>
            <a:endParaRPr lang="en-US" altLang="zh-TW" sz="2800" dirty="0" smtClean="0">
              <a:solidFill>
                <a:srgbClr val="FF3300"/>
              </a:solidFill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876320" y="1795681"/>
            <a:ext cx="719137" cy="4064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</a:rPr>
              <a:t>1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</a:p>
        </p:txBody>
      </p:sp>
      <p:sp>
        <p:nvSpPr>
          <p:cNvPr id="15" name="Rectangle 820"/>
          <p:cNvSpPr>
            <a:spLocks noChangeArrowheads="1"/>
          </p:cNvSpPr>
          <p:nvPr/>
        </p:nvSpPr>
        <p:spPr bwMode="auto">
          <a:xfrm>
            <a:off x="1554816" y="2936237"/>
            <a:ext cx="5537534" cy="10310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4600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＜</a:t>
            </a:r>
            <a:r>
              <a:rPr lang="en-US" altLang="zh-TW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5076</a:t>
            </a:r>
            <a:r>
              <a:rPr lang="zh-TW" altLang="en-US" sz="2800" dirty="0" smtClean="0">
                <a:solidFill>
                  <a:srgbClr val="FF3300"/>
                </a:solidFill>
                <a:sym typeface="Wingdings 2" panose="05020102010507070707" pitchFamily="18" charset="2"/>
              </a:rPr>
              <a:t>，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所以在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A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商場購買</a:t>
            </a:r>
            <a:endParaRPr lang="en-US" altLang="zh-TW" sz="2800" dirty="0" smtClean="0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 eaLnBrk="1" hangingPunct="1">
              <a:spcAft>
                <a:spcPts val="600"/>
              </a:spcAft>
            </a:pP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及保養平板電腦較便宜。</a:t>
            </a:r>
            <a:endParaRPr lang="en-US" altLang="zh-TW" sz="2800" dirty="0" smtClean="0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7001705" y="3451762"/>
            <a:ext cx="719137" cy="4064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</a:rPr>
              <a:t>1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</a:p>
        </p:txBody>
      </p:sp>
      <p:sp>
        <p:nvSpPr>
          <p:cNvPr id="17" name="Rectangle 820"/>
          <p:cNvSpPr>
            <a:spLocks noChangeArrowheads="1"/>
          </p:cNvSpPr>
          <p:nvPr/>
        </p:nvSpPr>
        <p:spPr bwMode="auto">
          <a:xfrm>
            <a:off x="1707216" y="4592762"/>
            <a:ext cx="4521014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 *  </a:t>
            </a:r>
            <a:r>
              <a:rPr lang="en-US" altLang="zh-TW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A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  </a:t>
            </a:r>
            <a:r>
              <a:rPr lang="en-US" altLang="zh-TW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  </a:t>
            </a:r>
            <a:r>
              <a:rPr lang="en-US" altLang="zh-TW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B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  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商場 </a:t>
            </a:r>
            <a:r>
              <a:rPr lang="en-US" altLang="zh-TW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rPr>
              <a:t>*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圈出答案</a:t>
            </a:r>
            <a:r>
              <a:rPr lang="en-US" altLang="zh-TW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4" name="椭圆 3"/>
          <p:cNvSpPr/>
          <p:nvPr/>
        </p:nvSpPr>
        <p:spPr bwMode="auto">
          <a:xfrm>
            <a:off x="2123660" y="4627144"/>
            <a:ext cx="432060" cy="455796"/>
          </a:xfrm>
          <a:prstGeom prst="ellipse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3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" name="Rectangle 820"/>
          <p:cNvSpPr>
            <a:spLocks noChangeArrowheads="1"/>
          </p:cNvSpPr>
          <p:nvPr/>
        </p:nvSpPr>
        <p:spPr bwMode="auto">
          <a:xfrm>
            <a:off x="1680176" y="4005298"/>
            <a:ext cx="447650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>
              <a:spcAft>
                <a:spcPts val="600"/>
              </a:spcAft>
            </a:pPr>
            <a:r>
              <a:rPr lang="en-US" altLang="zh-TW" sz="24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(</a:t>
            </a:r>
            <a:r>
              <a:rPr lang="zh-TW" altLang="en-US" sz="24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其他合理解釋也可接受</a:t>
            </a:r>
            <a:r>
              <a:rPr lang="en-US" altLang="zh-TW" sz="24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  <a:sym typeface="Wingdings 2" panose="05020102010507070707" pitchFamily="18" charset="2"/>
              </a:rPr>
              <a:t>)</a:t>
            </a:r>
            <a:endParaRPr lang="en-US" altLang="zh-TW" sz="2400" dirty="0" smtClean="0">
              <a:solidFill>
                <a:srgbClr val="FF33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7004243" y="4592762"/>
            <a:ext cx="719137" cy="4064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</a:rPr>
              <a:t>1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41694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2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2" grpId="0" animBg="1"/>
      <p:bldP spid="12" grpId="0"/>
      <p:bldP spid="13" grpId="0"/>
      <p:bldP spid="14" grpId="0" animBg="1"/>
      <p:bldP spid="15" grpId="0"/>
      <p:bldP spid="16" grpId="0" animBg="1"/>
      <p:bldP spid="4" grpId="0" animBg="1"/>
      <p:bldP spid="20" grpId="0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601663" y="692150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717550" indent="-7175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182688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590675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998663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40665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8638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3210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782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3545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4</a:t>
            </a:r>
            <a:r>
              <a:rPr lang="zh-TW" altLang="en-US" sz="2800" b="1" dirty="0" smtClean="0"/>
              <a:t> 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快餐店昨天售出</a:t>
            </a:r>
            <a:r>
              <a:rPr lang="en-US" altLang="zh-TW" sz="2800" i="1" dirty="0" smtClean="0">
                <a:latin typeface="+mn-lt"/>
                <a:ea typeface="標楷體" panose="03000509000000000000" pitchFamily="65" charset="-120"/>
              </a:rPr>
              <a:t>h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個漢堡。今天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共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售出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142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漢堡，比昨天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售出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的漢堡數目的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3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倍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少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8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個。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快餐店昨天售出漢堡多少個？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須用方程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列式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　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計算，並展示步驟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)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                    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]</a:t>
            </a:r>
            <a:endParaRPr lang="zh-TW" altLang="en-US" sz="2800" dirty="0">
              <a:solidFill>
                <a:srgbClr val="FF3300"/>
              </a:solidFill>
            </a:endParaRPr>
          </a:p>
          <a:p>
            <a:pPr eaLnBrk="1" hangingPunct="1"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zh-TW" altLang="en-US" sz="2800" dirty="0">
                <a:solidFill>
                  <a:srgbClr val="FF3300"/>
                </a:solidFill>
              </a:rPr>
              <a:t>	</a:t>
            </a:r>
            <a:r>
              <a:rPr lang="en-US" altLang="zh-TW" sz="2800" dirty="0" smtClean="0">
                <a:solidFill>
                  <a:srgbClr val="FF3300"/>
                </a:solidFill>
              </a:rPr>
              <a:t>3</a:t>
            </a:r>
            <a:r>
              <a:rPr lang="en-US" altLang="zh-TW" sz="2800" i="1" dirty="0" smtClean="0">
                <a:solidFill>
                  <a:srgbClr val="FF3300"/>
                </a:solidFill>
              </a:rPr>
              <a:t>h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solidFill>
                  <a:srgbClr val="FF3300"/>
                </a:solidFill>
                <a:ea typeface="標楷體" panose="03000509000000000000" pitchFamily="65" charset="-120"/>
              </a:rPr>
              <a:t>8</a:t>
            </a:r>
            <a:r>
              <a:rPr lang="en-US" altLang="zh-TW" sz="2800" dirty="0" smtClean="0">
                <a:solidFill>
                  <a:srgbClr val="FF3300"/>
                </a:solidFill>
              </a:rPr>
              <a:t> </a:t>
            </a:r>
            <a:r>
              <a:rPr lang="en-US" altLang="zh-TW" sz="2800" dirty="0">
                <a:solidFill>
                  <a:srgbClr val="FF3300"/>
                </a:solidFill>
              </a:rPr>
              <a:t>= </a:t>
            </a:r>
            <a:r>
              <a:rPr lang="en-US" altLang="zh-TW" sz="2800" dirty="0" smtClean="0">
                <a:solidFill>
                  <a:srgbClr val="FF3300"/>
                </a:solidFill>
              </a:rPr>
              <a:t>142</a:t>
            </a:r>
          </a:p>
          <a:p>
            <a:pPr eaLnBrk="1" hangingPunct="1"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en-US" altLang="zh-TW" sz="2800" dirty="0" smtClean="0">
                <a:solidFill>
                  <a:srgbClr val="FF3300"/>
                </a:solidFill>
              </a:rPr>
              <a:t>	        </a:t>
            </a:r>
            <a:r>
              <a:rPr lang="en-US" altLang="zh-TW" sz="2800" i="1" dirty="0" smtClean="0">
                <a:solidFill>
                  <a:srgbClr val="FF3300"/>
                </a:solidFill>
              </a:rPr>
              <a:t>h </a:t>
            </a:r>
            <a:r>
              <a:rPr lang="en-US" altLang="zh-TW" sz="2800" dirty="0" smtClean="0">
                <a:solidFill>
                  <a:srgbClr val="FF3300"/>
                </a:solidFill>
              </a:rPr>
              <a:t>= 50</a:t>
            </a:r>
          </a:p>
          <a:p>
            <a:pPr eaLnBrk="1" hangingPunct="1">
              <a:spcAft>
                <a:spcPct val="50000"/>
              </a:spcAft>
              <a:buFont typeface="Wingdings" panose="05000000000000000000" pitchFamily="2" charset="2"/>
              <a:buNone/>
            </a:pPr>
            <a:r>
              <a:rPr lang="en-US" altLang="zh-TW" sz="2800" dirty="0">
                <a:solidFill>
                  <a:srgbClr val="FF3300"/>
                </a:solidFill>
              </a:rPr>
              <a:t>	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快餐店昨天售出</a:t>
            </a:r>
            <a:r>
              <a:rPr lang="en-US" altLang="zh-TW" sz="2800" dirty="0" smtClean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50</a:t>
            </a:r>
            <a:r>
              <a:rPr lang="zh-TW" altLang="en-US" sz="28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個漢堡</a:t>
            </a:r>
            <a:r>
              <a:rPr lang="zh-TW" altLang="en-US" sz="2800" dirty="0" smtClean="0">
                <a:solidFill>
                  <a:srgbClr val="FF3300"/>
                </a:solidFill>
              </a:rPr>
              <a:t>。</a:t>
            </a:r>
            <a:endParaRPr lang="zh-TW" altLang="en-US" sz="2800" dirty="0">
              <a:solidFill>
                <a:srgbClr val="FF3300"/>
              </a:solidFill>
            </a:endParaRPr>
          </a:p>
        </p:txBody>
      </p: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4549565" y="2848340"/>
            <a:ext cx="4176580" cy="40011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>
                <a:solidFill>
                  <a:srgbClr val="FF3300"/>
                </a:solidFill>
              </a:rPr>
              <a:t>(2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  <a:r>
              <a:rPr lang="en-US" altLang="zh-TW" sz="2000" dirty="0">
                <a:solidFill>
                  <a:srgbClr val="FF3300"/>
                </a:solidFill>
              </a:rPr>
              <a:t>) </a:t>
            </a:r>
            <a:r>
              <a:rPr lang="zh-TW" altLang="en-US" sz="2000" dirty="0">
                <a:solidFill>
                  <a:srgbClr val="FF3300"/>
                </a:solidFill>
              </a:rPr>
              <a:t>算式表達欠佳</a:t>
            </a:r>
            <a:r>
              <a:rPr lang="zh-TW" altLang="en-US" sz="2000" dirty="0" smtClean="0">
                <a:solidFill>
                  <a:srgbClr val="FF3300"/>
                </a:solidFill>
              </a:rPr>
              <a:t>，扣</a:t>
            </a:r>
            <a:r>
              <a:rPr lang="en-US" altLang="zh-TW" sz="2000" dirty="0" smtClean="0">
                <a:solidFill>
                  <a:srgbClr val="FF3300"/>
                </a:solidFill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185352" name="Text Box 8"/>
          <p:cNvSpPr txBox="1">
            <a:spLocks noChangeArrowheads="1"/>
          </p:cNvSpPr>
          <p:nvPr/>
        </p:nvSpPr>
        <p:spPr bwMode="auto">
          <a:xfrm>
            <a:off x="4572000" y="2266951"/>
            <a:ext cx="2952750" cy="4064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>
                <a:solidFill>
                  <a:srgbClr val="FF3300"/>
                </a:solidFill>
              </a:rPr>
              <a:t>不用方程計算，不給分</a:t>
            </a:r>
          </a:p>
        </p:txBody>
      </p:sp>
      <p:sp>
        <p:nvSpPr>
          <p:cNvPr id="185353" name="Text Box 9"/>
          <p:cNvSpPr txBox="1">
            <a:spLocks noChangeArrowheads="1"/>
          </p:cNvSpPr>
          <p:nvPr/>
        </p:nvSpPr>
        <p:spPr bwMode="auto">
          <a:xfrm>
            <a:off x="4523305" y="3423441"/>
            <a:ext cx="912815" cy="40011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>
                <a:solidFill>
                  <a:srgbClr val="FF3300"/>
                </a:solidFill>
              </a:rPr>
              <a:t>(2</a:t>
            </a:r>
            <a:r>
              <a:rPr lang="zh-TW" altLang="en-US" sz="2000" dirty="0">
                <a:solidFill>
                  <a:srgbClr val="FF3300"/>
                </a:solidFill>
              </a:rPr>
              <a:t>分</a:t>
            </a:r>
            <a:r>
              <a:rPr lang="en-US" altLang="zh-TW" sz="2000" dirty="0" smtClean="0">
                <a:solidFill>
                  <a:srgbClr val="FF3300"/>
                </a:solidFill>
              </a:rPr>
              <a:t>)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776855" y="4127087"/>
            <a:ext cx="2952750" cy="10156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 smtClean="0">
                <a:solidFill>
                  <a:srgbClr val="FF3300"/>
                </a:solidFill>
              </a:rPr>
              <a:t> </a:t>
            </a:r>
            <a:r>
              <a:rPr lang="zh-TW" altLang="en-US" sz="2000" dirty="0">
                <a:solidFill>
                  <a:srgbClr val="FF3300"/>
                </a:solidFill>
              </a:rPr>
              <a:t>欠文字解說、</a:t>
            </a:r>
            <a:r>
              <a:rPr lang="zh-TW" altLang="en-US" sz="2000" dirty="0" smtClean="0">
                <a:solidFill>
                  <a:srgbClr val="FF3300"/>
                </a:solidFill>
              </a:rPr>
              <a:t>單位</a:t>
            </a:r>
            <a:r>
              <a:rPr lang="zh-TW" altLang="en-US" sz="2000" dirty="0">
                <a:solidFill>
                  <a:srgbClr val="FF3300"/>
                </a:solidFill>
              </a:rPr>
              <a:t>錯</a:t>
            </a:r>
            <a:r>
              <a:rPr lang="zh-TW" altLang="en-US" sz="2000" dirty="0" smtClean="0">
                <a:solidFill>
                  <a:srgbClr val="FF3300"/>
                </a:solidFill>
              </a:rPr>
              <a:t>漏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</a:t>
            </a:r>
            <a:r>
              <a:rPr lang="zh-TW" altLang="en-US" sz="2000" dirty="0" smtClean="0">
                <a:solidFill>
                  <a:srgbClr val="FF3300"/>
                </a:solidFill>
              </a:rPr>
              <a:t>或</a:t>
            </a:r>
            <a:r>
              <a:rPr lang="zh-TW" altLang="en-US" sz="2000" dirty="0">
                <a:solidFill>
                  <a:srgbClr val="FF3300"/>
                </a:solidFill>
              </a:rPr>
              <a:t>計算</a:t>
            </a:r>
            <a:r>
              <a:rPr lang="zh-TW" altLang="en-US" sz="2000" dirty="0" smtClean="0">
                <a:solidFill>
                  <a:srgbClr val="FF3300"/>
                </a:solidFill>
              </a:rPr>
              <a:t>過程</a:t>
            </a:r>
            <a:r>
              <a:rPr lang="zh-TW" altLang="en-US" sz="2000" dirty="0">
                <a:solidFill>
                  <a:srgbClr val="FF3300"/>
                </a:solidFill>
              </a:rPr>
              <a:t>表達欠佳</a:t>
            </a:r>
            <a:r>
              <a:rPr lang="zh-TW" altLang="en-US" sz="2000" dirty="0" smtClean="0">
                <a:solidFill>
                  <a:srgbClr val="FF3300"/>
                </a:solidFill>
              </a:rPr>
              <a:t>，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</a:t>
            </a:r>
            <a:r>
              <a:rPr lang="zh-TW" altLang="en-US" sz="2000" dirty="0" smtClean="0">
                <a:solidFill>
                  <a:srgbClr val="FF3300"/>
                </a:solidFill>
              </a:rPr>
              <a:t>會扣</a:t>
            </a:r>
            <a:r>
              <a:rPr lang="en-US" altLang="zh-TW" sz="2000" dirty="0" smtClean="0">
                <a:solidFill>
                  <a:srgbClr val="FF3300"/>
                </a:solidFill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</a:rPr>
              <a:t>分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5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5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 animBg="1"/>
      <p:bldP spid="185352" grpId="0" animBg="1"/>
      <p:bldP spid="185353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7" name="Rectangle 9">
            <a:extLst>
              <a:ext uri="{FF2B5EF4-FFF2-40B4-BE49-F238E27FC236}">
                <a16:creationId xmlns="" xmlns:a16="http://schemas.microsoft.com/office/drawing/2014/main" id="{94678402-3F3A-4ECA-9321-EE84CD677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考試簡介</a:t>
            </a:r>
          </a:p>
        </p:txBody>
      </p:sp>
      <p:sp>
        <p:nvSpPr>
          <p:cNvPr id="6147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2636838"/>
            <a:ext cx="3811587" cy="20891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甲部 </a:t>
            </a:r>
            <a:r>
              <a:rPr lang="en-US" altLang="zh-TW" sz="2800" b="1" dirty="0" smtClean="0"/>
              <a:t>(60</a:t>
            </a:r>
            <a:r>
              <a:rPr lang="zh-TW" altLang="en-US" sz="2800" b="1" dirty="0" smtClean="0"/>
              <a:t>分</a:t>
            </a:r>
            <a:r>
              <a:rPr lang="en-US" altLang="zh-TW" sz="2800" b="1" dirty="0" smtClean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200" b="1" dirty="0" smtClean="0"/>
          </a:p>
          <a:p>
            <a:pPr eaLnBrk="1" hangingPunct="1"/>
            <a:r>
              <a:rPr lang="zh-TW" altLang="en-US" sz="2800" dirty="0" smtClean="0"/>
              <a:t>多項選擇題</a:t>
            </a:r>
          </a:p>
          <a:p>
            <a:pPr eaLnBrk="1" hangingPunct="1"/>
            <a:r>
              <a:rPr lang="en-US" altLang="zh-TW" sz="2800" dirty="0" smtClean="0"/>
              <a:t>30</a:t>
            </a:r>
            <a:r>
              <a:rPr lang="zh-TW" altLang="en-US" sz="2800" dirty="0" smtClean="0"/>
              <a:t>題，每題佔</a:t>
            </a:r>
            <a:r>
              <a:rPr lang="en-US" altLang="zh-TW" sz="2800" dirty="0" smtClean="0"/>
              <a:t>2</a:t>
            </a:r>
            <a:r>
              <a:rPr lang="zh-TW" altLang="en-US" sz="2800" dirty="0" smtClean="0"/>
              <a:t>分</a:t>
            </a:r>
          </a:p>
        </p:txBody>
      </p:sp>
      <p:sp>
        <p:nvSpPr>
          <p:cNvPr id="6148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636838"/>
            <a:ext cx="4038600" cy="24495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乙部 </a:t>
            </a:r>
            <a:r>
              <a:rPr lang="en-US" altLang="zh-TW" sz="2800" b="1" dirty="0" smtClean="0"/>
              <a:t>(40</a:t>
            </a:r>
            <a:r>
              <a:rPr lang="zh-TW" altLang="en-US" sz="2800" b="1" dirty="0" smtClean="0"/>
              <a:t>分</a:t>
            </a:r>
            <a:r>
              <a:rPr lang="en-US" altLang="zh-TW" sz="2800" b="1" dirty="0" smtClean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1200" b="1" dirty="0" smtClean="0"/>
          </a:p>
          <a:p>
            <a:pPr eaLnBrk="1" hangingPunct="1"/>
            <a:r>
              <a:rPr lang="zh-TW" altLang="en-US" sz="2800" dirty="0" smtClean="0"/>
              <a:t>填充及列式計算題</a:t>
            </a:r>
          </a:p>
          <a:p>
            <a:pPr eaLnBrk="1" hangingPunct="1"/>
            <a:r>
              <a:rPr lang="en-US" altLang="zh-TW" sz="2800" dirty="0" smtClean="0"/>
              <a:t>6-8</a:t>
            </a:r>
            <a:r>
              <a:rPr lang="zh-TW" altLang="en-US" sz="2800" dirty="0" smtClean="0"/>
              <a:t>題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未含分題</a:t>
            </a:r>
            <a:r>
              <a:rPr lang="en-US" altLang="zh-TW" sz="2800" dirty="0" smtClean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/>
          </a:p>
        </p:txBody>
      </p:sp>
      <p:sp>
        <p:nvSpPr>
          <p:cNvPr id="6149" name="Rectangle 12"/>
          <p:cNvSpPr>
            <a:spLocks noChangeArrowheads="1"/>
          </p:cNvSpPr>
          <p:nvPr/>
        </p:nvSpPr>
        <p:spPr bwMode="auto">
          <a:xfrm>
            <a:off x="684213" y="13319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3000" dirty="0">
                <a:solidFill>
                  <a:srgbClr val="008000"/>
                </a:solidFill>
              </a:rPr>
              <a:t>試卷分為甲、乙兩部分。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84213" y="45148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500" b="1" dirty="0">
                <a:solidFill>
                  <a:srgbClr val="FF3300"/>
                </a:solidFill>
              </a:rPr>
              <a:t>*** </a:t>
            </a:r>
            <a:r>
              <a:rPr lang="zh-TW" altLang="en-US" sz="2500" b="1" dirty="0">
                <a:solidFill>
                  <a:srgbClr val="FF3300"/>
                </a:solidFill>
              </a:rPr>
              <a:t>留意所有答案須填在答題紙上，不得填在問題紙上。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99713" y="473830"/>
            <a:ext cx="1089937" cy="5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00113" indent="-9001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3652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773238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181225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589213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30464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5036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9608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4180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5</a:t>
            </a:r>
            <a:r>
              <a:rPr lang="en-US" altLang="zh-TW" sz="2800" dirty="0"/>
              <a:t>			</a:t>
            </a:r>
          </a:p>
        </p:txBody>
      </p:sp>
      <p:sp>
        <p:nvSpPr>
          <p:cNvPr id="276560" name="Text Box 80"/>
          <p:cNvSpPr txBox="1">
            <a:spLocks noChangeArrowheads="1"/>
          </p:cNvSpPr>
          <p:nvPr/>
        </p:nvSpPr>
        <p:spPr bwMode="auto">
          <a:xfrm>
            <a:off x="5777933" y="2043216"/>
            <a:ext cx="3308169" cy="1631216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0066FF"/>
                </a:solidFill>
                <a:latin typeface="+mn-ea"/>
                <a:ea typeface="+mn-ea"/>
                <a:sym typeface="Wingdings 2" panose="05020102010507070707" pitchFamily="18" charset="2"/>
              </a:rPr>
              <a:t>繪圖題通常出現在統計圖、平面圖形、摺紙圖樣、以及軸對稱。</a:t>
            </a:r>
            <a:endParaRPr lang="en-US" altLang="zh-TW" sz="2000" dirty="0" smtClean="0">
              <a:solidFill>
                <a:srgbClr val="0066FF"/>
              </a:solidFill>
              <a:latin typeface="+mn-ea"/>
              <a:ea typeface="+mn-ea"/>
              <a:sym typeface="Wingdings 2" panose="05020102010507070707" pitchFamily="18" charset="2"/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0066FF"/>
                </a:solidFill>
                <a:latin typeface="+mn-ea"/>
                <a:ea typeface="+mn-ea"/>
                <a:cs typeface="Arial" panose="020B0604020202020204" pitchFamily="34" charset="0"/>
                <a:sym typeface="Wingdings 2" panose="05020102010507070707" pitchFamily="18" charset="2"/>
              </a:rPr>
              <a:t>複合棒形圖須留意每條棒代表的項目</a:t>
            </a:r>
            <a:r>
              <a:rPr lang="zh-TW" altLang="en-US" sz="2000" dirty="0" smtClean="0">
                <a:solidFill>
                  <a:srgbClr val="0066FF"/>
                </a:solidFill>
                <a:latin typeface="+mn-ea"/>
                <a:sym typeface="Wingdings 2" panose="05020102010507070707" pitchFamily="18" charset="2"/>
              </a:rPr>
              <a:t>。</a:t>
            </a:r>
            <a:endParaRPr lang="zh-TW" altLang="en-US" sz="2000" dirty="0">
              <a:solidFill>
                <a:srgbClr val="0066FF"/>
              </a:solidFill>
              <a:latin typeface="+mn-ea"/>
              <a:ea typeface="+mn-ea"/>
              <a:cs typeface="Arial" panose="020B0604020202020204" pitchFamily="34" charset="0"/>
              <a:sym typeface="Wingdings 2" panose="05020102010507070707" pitchFamily="18" charset="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691600" y="548600"/>
            <a:ext cx="5726893" cy="3568065"/>
            <a:chOff x="1246995" y="356510"/>
            <a:chExt cx="5726893" cy="3568065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6450"/>
            <a:stretch/>
          </p:blipFill>
          <p:spPr>
            <a:xfrm>
              <a:off x="1691600" y="832060"/>
              <a:ext cx="4020015" cy="2736380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2193745" y="356510"/>
              <a:ext cx="30964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u="sng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興趣班的報名人數</a:t>
              </a:r>
              <a:endParaRPr lang="zh-CN" altLang="en-US" sz="2400" u="sng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1907630" y="3524465"/>
              <a:ext cx="5066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繪畫 足球 圍棋 書法  吉他  興趣班</a:t>
              </a:r>
              <a:endParaRPr lang="zh-CN" altLang="en-US" sz="2000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246995" y="662187"/>
              <a:ext cx="732645" cy="3118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60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50</a:t>
              </a:r>
            </a:p>
            <a:p>
              <a:pPr>
                <a:spcAft>
                  <a:spcPts val="8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40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30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20</a:t>
              </a:r>
            </a:p>
            <a:p>
              <a:pPr>
                <a:spcAft>
                  <a:spcPts val="1200"/>
                </a:spcAft>
              </a:pP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10</a:t>
              </a:r>
            </a:p>
            <a:p>
              <a:pPr>
                <a:spcAft>
                  <a:spcPts val="0"/>
                </a:spcAft>
              </a:pPr>
              <a:r>
                <a:rPr lang="zh-TW" altLang="en-US" sz="2000" dirty="0" smtClean="0">
                  <a:latin typeface="+mn-lt"/>
                  <a:ea typeface="標楷體" panose="03000509000000000000" pitchFamily="65" charset="-120"/>
                </a:rPr>
                <a:t>  </a:t>
              </a:r>
              <a:r>
                <a:rPr lang="en-US" altLang="zh-TW" sz="2000" dirty="0" smtClean="0">
                  <a:latin typeface="+mn-lt"/>
                  <a:ea typeface="標楷體" panose="03000509000000000000" pitchFamily="65" charset="-120"/>
                </a:rPr>
                <a:t>0</a:t>
              </a:r>
              <a:endParaRPr lang="zh-CN" altLang="en-US" sz="2000" dirty="0">
                <a:latin typeface="+mn-lt"/>
                <a:ea typeface="標楷體" panose="03000509000000000000" pitchFamily="65" charset="-120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144681" y="4244883"/>
            <a:ext cx="79621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某同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一個興趣班多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10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名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女生報名後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，發現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該班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女生的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報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名人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數，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由原先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比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男生少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，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變為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較多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畫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出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代表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該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等班新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報名人數的棒條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    </a:t>
            </a:r>
            <a:r>
              <a:rPr lang="en-US" altLang="zh-CN" sz="2800" dirty="0" smtClean="0">
                <a:latin typeface="+mn-lt"/>
                <a:ea typeface="標楷體" panose="03000509000000000000" pitchFamily="65" charset="-120"/>
              </a:rPr>
              <a:t>[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CN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CN" sz="2800" dirty="0">
                <a:latin typeface="+mn-lt"/>
                <a:ea typeface="標楷體" panose="03000509000000000000" pitchFamily="65" charset="-120"/>
              </a:rPr>
              <a:t>]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084210" y="1010265"/>
            <a:ext cx="889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男生</a:t>
            </a:r>
            <a:endParaRPr lang="zh-CN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6120215" y="1381590"/>
            <a:ext cx="889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女生</a:t>
            </a:r>
            <a:endParaRPr lang="zh-CN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8" name="Text Box 21"/>
          <p:cNvSpPr txBox="1">
            <a:spLocks noChangeArrowheads="1"/>
          </p:cNvSpPr>
          <p:nvPr/>
        </p:nvSpPr>
        <p:spPr bwMode="auto">
          <a:xfrm>
            <a:off x="2351173" y="1056432"/>
            <a:ext cx="3517008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zh-TW" altLang="en-US" sz="2000" dirty="0" smtClean="0">
                <a:solidFill>
                  <a:srgbClr val="FF3300"/>
                </a:solidFill>
              </a:rPr>
              <a:t>多</a:t>
            </a:r>
            <a:r>
              <a:rPr lang="en-US" altLang="zh-TW" sz="2000" dirty="0" smtClean="0">
                <a:solidFill>
                  <a:srgbClr val="FF3300"/>
                </a:solidFill>
              </a:rPr>
              <a:t>10</a:t>
            </a:r>
            <a:r>
              <a:rPr lang="zh-TW" altLang="en-US" sz="2000" dirty="0" smtClean="0">
                <a:solidFill>
                  <a:srgbClr val="FF3300"/>
                </a:solidFill>
              </a:rPr>
              <a:t>名女生後，還比男生少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 smtClean="0">
                <a:solidFill>
                  <a:srgbClr val="FF3300"/>
                </a:solidFill>
              </a:rPr>
              <a:t>不符合題意</a:t>
            </a:r>
            <a:endParaRPr lang="en-US" altLang="zh-TW" sz="2000" dirty="0">
              <a:solidFill>
                <a:srgbClr val="FF3300"/>
              </a:solidFill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2636876" y="2167253"/>
            <a:ext cx="192024" cy="457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3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0" name="矩形 39"/>
          <p:cNvSpPr/>
          <p:nvPr/>
        </p:nvSpPr>
        <p:spPr bwMode="auto">
          <a:xfrm>
            <a:off x="3292555" y="2584592"/>
            <a:ext cx="192024" cy="457200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38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2940948" y="1830539"/>
            <a:ext cx="3517008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zh-TW" altLang="en-US" sz="2000" dirty="0" smtClean="0">
                <a:solidFill>
                  <a:srgbClr val="FF3300"/>
                </a:solidFill>
              </a:rPr>
              <a:t>多</a:t>
            </a:r>
            <a:r>
              <a:rPr lang="en-US" altLang="zh-TW" sz="2000" dirty="0" smtClean="0">
                <a:solidFill>
                  <a:srgbClr val="FF3300"/>
                </a:solidFill>
              </a:rPr>
              <a:t>10</a:t>
            </a:r>
            <a:r>
              <a:rPr lang="zh-TW" altLang="en-US" sz="2000" dirty="0" smtClean="0">
                <a:solidFill>
                  <a:srgbClr val="FF3300"/>
                </a:solidFill>
              </a:rPr>
              <a:t>名女生後，比男生多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符</a:t>
            </a:r>
            <a:r>
              <a:rPr lang="zh-TW" altLang="en-US" sz="2000" dirty="0" smtClean="0">
                <a:solidFill>
                  <a:srgbClr val="FF3300"/>
                </a:solidFill>
              </a:rPr>
              <a:t>合題意</a:t>
            </a:r>
            <a:endParaRPr lang="en-US" altLang="zh-TW" sz="2000" dirty="0">
              <a:solidFill>
                <a:srgbClr val="FF3300"/>
              </a:solidFill>
            </a:endParaRPr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3388567" y="4042290"/>
            <a:ext cx="4690562" cy="40011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zh-TW" altLang="en-US" sz="2000" dirty="0" smtClean="0">
                <a:solidFill>
                  <a:srgbClr val="FF3300"/>
                </a:solidFill>
              </a:rPr>
              <a:t>圍棋班原先女生比男生多，不符合題意</a:t>
            </a:r>
            <a:endParaRPr lang="en-US" altLang="zh-TW" sz="2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0" grpId="0" animBg="1"/>
      <p:bldP spid="38" grpId="0" animBg="1"/>
      <p:bldP spid="38" grpId="1" animBg="1"/>
      <p:bldP spid="8" grpId="0" animBg="1"/>
      <p:bldP spid="8" grpId="1" animBg="1"/>
      <p:bldP spid="40" grpId="0" animBg="1"/>
      <p:bldP spid="41" grpId="0" animBg="1"/>
      <p:bldP spid="41" grpId="1" animBg="1"/>
      <p:bldP spid="42" grpId="0" animBg="1"/>
      <p:bldP spid="4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0"/>
          <p:cNvSpPr>
            <a:spLocks noChangeArrowheads="1"/>
          </p:cNvSpPr>
          <p:nvPr/>
        </p:nvSpPr>
        <p:spPr bwMode="auto">
          <a:xfrm>
            <a:off x="601663" y="692149"/>
            <a:ext cx="8229600" cy="2304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711200" indent="-7112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325120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3659188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4067175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4475163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9323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53895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58467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630396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/>
              <a:t>6</a:t>
            </a:r>
            <a:r>
              <a:rPr lang="en-US" altLang="zh-TW" sz="2800" dirty="0"/>
              <a:t>	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下圖是由三個大小相同的正方形組成。如果在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圖案中，加上一個大小相同的正方形，它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便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成為一個對稱圖形。在答題紙上畫出所需的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正方形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，然後加上對稱軸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    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[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分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]</a:t>
            </a:r>
            <a:endParaRPr lang="en-US" altLang="zh-TW" sz="2800" dirty="0"/>
          </a:p>
        </p:txBody>
      </p:sp>
      <p:sp>
        <p:nvSpPr>
          <p:cNvPr id="299029" name="Text Box 21"/>
          <p:cNvSpPr txBox="1">
            <a:spLocks noChangeArrowheads="1"/>
          </p:cNvSpPr>
          <p:nvPr/>
        </p:nvSpPr>
        <p:spPr bwMode="auto">
          <a:xfrm>
            <a:off x="5364163" y="4941888"/>
            <a:ext cx="2447925" cy="7112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/>
            <a:r>
              <a:rPr lang="en-US" altLang="zh-TW" sz="2000" dirty="0">
                <a:solidFill>
                  <a:srgbClr val="FF3300"/>
                </a:solidFill>
              </a:rPr>
              <a:t>2</a:t>
            </a:r>
            <a:r>
              <a:rPr lang="zh-TW" altLang="en-US" sz="2000" dirty="0">
                <a:solidFill>
                  <a:srgbClr val="FF3300"/>
                </a:solidFill>
              </a:rPr>
              <a:t>分 </a:t>
            </a:r>
            <a:r>
              <a:rPr lang="en-US" altLang="zh-TW" sz="2000" dirty="0">
                <a:solidFill>
                  <a:srgbClr val="FF3300"/>
                </a:solidFill>
              </a:rPr>
              <a:t>(</a:t>
            </a:r>
            <a:r>
              <a:rPr lang="zh-TW" altLang="en-US" sz="2000" dirty="0">
                <a:solidFill>
                  <a:srgbClr val="FF3300"/>
                </a:solidFill>
              </a:rPr>
              <a:t>其他正確計算</a:t>
            </a:r>
          </a:p>
          <a:p>
            <a:pPr algn="just" eaLnBrk="1" hangingPunct="1"/>
            <a:r>
              <a:rPr lang="zh-TW" altLang="en-US" sz="2000" dirty="0">
                <a:solidFill>
                  <a:srgbClr val="FF3300"/>
                </a:solidFill>
              </a:rPr>
              <a:t>        方法也可接受</a:t>
            </a:r>
            <a:r>
              <a:rPr lang="en-US" altLang="zh-TW" sz="2000" dirty="0">
                <a:solidFill>
                  <a:srgbClr val="FF3300"/>
                </a:solidFill>
              </a:rPr>
              <a:t>)</a:t>
            </a:r>
          </a:p>
        </p:txBody>
      </p:sp>
      <p:graphicFrame>
        <p:nvGraphicFramePr>
          <p:cNvPr id="299417" name="Group 409">
            <a:extLst>
              <a:ext uri="{FF2B5EF4-FFF2-40B4-BE49-F238E27FC236}">
                <a16:creationId xmlns="" xmlns:a16="http://schemas.microsoft.com/office/drawing/2014/main" id="{7414D59B-8F37-48C6-9890-B95998B5DC13}"/>
              </a:ext>
            </a:extLst>
          </p:cNvPr>
          <p:cNvGraphicFramePr>
            <a:graphicFrameLocks noGrp="1"/>
          </p:cNvGraphicFramePr>
          <p:nvPr/>
        </p:nvGraphicFramePr>
        <p:xfrm>
          <a:off x="2555875" y="3284538"/>
          <a:ext cx="2433638" cy="2428880"/>
        </p:xfrm>
        <a:graphic>
          <a:graphicData uri="http://schemas.openxmlformats.org/drawingml/2006/table">
            <a:tbl>
              <a:tblPr/>
              <a:tblGrid>
                <a:gridCol w="242888">
                  <a:extLst>
                    <a:ext uri="{9D8B030D-6E8A-4147-A177-3AD203B41FA5}">
                      <a16:colId xmlns="" xmlns:a16="http://schemas.microsoft.com/office/drawing/2014/main" val="2880942404"/>
                    </a:ext>
                  </a:extLst>
                </a:gridCol>
                <a:gridCol w="244475">
                  <a:extLst>
                    <a:ext uri="{9D8B030D-6E8A-4147-A177-3AD203B41FA5}">
                      <a16:colId xmlns="" xmlns:a16="http://schemas.microsoft.com/office/drawing/2014/main" val="1174372636"/>
                    </a:ext>
                  </a:extLst>
                </a:gridCol>
                <a:gridCol w="242887">
                  <a:extLst>
                    <a:ext uri="{9D8B030D-6E8A-4147-A177-3AD203B41FA5}">
                      <a16:colId xmlns="" xmlns:a16="http://schemas.microsoft.com/office/drawing/2014/main" val="283104736"/>
                    </a:ext>
                  </a:extLst>
                </a:gridCol>
                <a:gridCol w="242888">
                  <a:extLst>
                    <a:ext uri="{9D8B030D-6E8A-4147-A177-3AD203B41FA5}">
                      <a16:colId xmlns="" xmlns:a16="http://schemas.microsoft.com/office/drawing/2014/main" val="1996066430"/>
                    </a:ext>
                  </a:extLst>
                </a:gridCol>
                <a:gridCol w="244475">
                  <a:extLst>
                    <a:ext uri="{9D8B030D-6E8A-4147-A177-3AD203B41FA5}">
                      <a16:colId xmlns="" xmlns:a16="http://schemas.microsoft.com/office/drawing/2014/main" val="410277713"/>
                    </a:ext>
                  </a:extLst>
                </a:gridCol>
                <a:gridCol w="242887">
                  <a:extLst>
                    <a:ext uri="{9D8B030D-6E8A-4147-A177-3AD203B41FA5}">
                      <a16:colId xmlns="" xmlns:a16="http://schemas.microsoft.com/office/drawing/2014/main" val="603044806"/>
                    </a:ext>
                  </a:extLst>
                </a:gridCol>
                <a:gridCol w="242888">
                  <a:extLst>
                    <a:ext uri="{9D8B030D-6E8A-4147-A177-3AD203B41FA5}">
                      <a16:colId xmlns="" xmlns:a16="http://schemas.microsoft.com/office/drawing/2014/main" val="1753547572"/>
                    </a:ext>
                  </a:extLst>
                </a:gridCol>
                <a:gridCol w="242887">
                  <a:extLst>
                    <a:ext uri="{9D8B030D-6E8A-4147-A177-3AD203B41FA5}">
                      <a16:colId xmlns="" xmlns:a16="http://schemas.microsoft.com/office/drawing/2014/main" val="2085113170"/>
                    </a:ext>
                  </a:extLst>
                </a:gridCol>
                <a:gridCol w="244475">
                  <a:extLst>
                    <a:ext uri="{9D8B030D-6E8A-4147-A177-3AD203B41FA5}">
                      <a16:colId xmlns="" xmlns:a16="http://schemas.microsoft.com/office/drawing/2014/main" val="323035349"/>
                    </a:ext>
                  </a:extLst>
                </a:gridCol>
                <a:gridCol w="242888">
                  <a:extLst>
                    <a:ext uri="{9D8B030D-6E8A-4147-A177-3AD203B41FA5}">
                      <a16:colId xmlns="" xmlns:a16="http://schemas.microsoft.com/office/drawing/2014/main" val="893793385"/>
                    </a:ext>
                  </a:extLst>
                </a:gridCol>
              </a:tblGrid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52253670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10834096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52307767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97286478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16157665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51734751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5308814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8481861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22445419"/>
                  </a:ext>
                </a:extLst>
              </a:tr>
              <a:tr h="242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3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01448218"/>
                  </a:ext>
                </a:extLst>
              </a:tr>
            </a:tbl>
          </a:graphicData>
        </a:graphic>
      </p:graphicFrame>
      <p:sp>
        <p:nvSpPr>
          <p:cNvPr id="299418" name="Rectangle 410"/>
          <p:cNvSpPr>
            <a:spLocks noChangeArrowheads="1"/>
          </p:cNvSpPr>
          <p:nvPr/>
        </p:nvSpPr>
        <p:spPr bwMode="auto">
          <a:xfrm>
            <a:off x="3529013" y="3533775"/>
            <a:ext cx="479425" cy="479425"/>
          </a:xfrm>
          <a:prstGeom prst="rect">
            <a:avLst/>
          </a:prstGeom>
          <a:noFill/>
          <a:ln w="9525" algn="ctr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299419" name="Line 411"/>
          <p:cNvSpPr>
            <a:spLocks noChangeShapeType="1"/>
          </p:cNvSpPr>
          <p:nvPr/>
        </p:nvSpPr>
        <p:spPr bwMode="auto">
          <a:xfrm>
            <a:off x="2555875" y="4256088"/>
            <a:ext cx="2433638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299420" name="Line 412"/>
          <p:cNvSpPr>
            <a:spLocks noChangeShapeType="1"/>
          </p:cNvSpPr>
          <p:nvPr/>
        </p:nvSpPr>
        <p:spPr bwMode="auto">
          <a:xfrm flipV="1">
            <a:off x="3773488" y="3297238"/>
            <a:ext cx="0" cy="24939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299421" name="Line 413"/>
          <p:cNvSpPr>
            <a:spLocks noChangeShapeType="1"/>
          </p:cNvSpPr>
          <p:nvPr/>
        </p:nvSpPr>
        <p:spPr bwMode="auto">
          <a:xfrm flipV="1">
            <a:off x="2798763" y="3279775"/>
            <a:ext cx="1947862" cy="1947863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299422" name="Line 414"/>
          <p:cNvSpPr>
            <a:spLocks noChangeShapeType="1"/>
          </p:cNvSpPr>
          <p:nvPr/>
        </p:nvSpPr>
        <p:spPr bwMode="auto">
          <a:xfrm flipH="1" flipV="1">
            <a:off x="2771775" y="3284538"/>
            <a:ext cx="1947863" cy="19478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9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9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29" grpId="0" animBg="1"/>
      <p:bldP spid="299419" grpId="0" animBg="1"/>
      <p:bldP spid="299420" grpId="0" animBg="1"/>
      <p:bldP spid="299421" grpId="0" animBg="1"/>
      <p:bldP spid="2994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/>
          <p:cNvSpPr>
            <a:spLocks noChangeArrowheads="1" noChangeShapeType="1" noTextEdit="1"/>
          </p:cNvSpPr>
          <p:nvPr/>
        </p:nvSpPr>
        <p:spPr bwMode="auto">
          <a:xfrm>
            <a:off x="3995738" y="2781300"/>
            <a:ext cx="1103312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zh-CN" altLang="en-US" sz="54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="" xmlns:a16="http://schemas.microsoft.com/office/drawing/2014/main" id="{3D4B5569-9112-4006-99CC-9765326B3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甲部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355704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800" b="1" dirty="0" smtClean="0"/>
              <a:t>例</a:t>
            </a:r>
            <a:r>
              <a:rPr lang="en-US" altLang="zh-TW" sz="2800" b="1" dirty="0" smtClean="0"/>
              <a:t>1</a:t>
            </a:r>
            <a:r>
              <a:rPr lang="zh-TW" altLang="en-US" sz="2800" b="1" dirty="0" smtClean="0"/>
              <a:t> 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</a:t>
            </a:r>
            <a:r>
              <a:rPr lang="en-US" altLang="zh-TW" sz="2800" dirty="0" smtClean="0">
                <a:ea typeface="標楷體" panose="03000509000000000000" pitchFamily="65" charset="-120"/>
              </a:rPr>
              <a:t>14 </a:t>
            </a:r>
            <a:r>
              <a:rPr lang="en-US" altLang="zh-TW" sz="2800" dirty="0">
                <a:ea typeface="標楷體" panose="03000509000000000000" pitchFamily="65" charset="-120"/>
              </a:rPr>
              <a:t>169 992</a:t>
            </a:r>
            <a:r>
              <a:rPr lang="zh-TW" altLang="en-US" sz="2800" dirty="0">
                <a:ea typeface="標楷體" panose="03000509000000000000" pitchFamily="65" charset="-120"/>
              </a:rPr>
              <a:t>取近似值至以下其中一個位</a:t>
            </a:r>
            <a:r>
              <a:rPr lang="zh-TW" altLang="en-US" sz="2800" dirty="0" smtClean="0"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ea typeface="標楷體" panose="03000509000000000000" pitchFamily="65" charset="-120"/>
              </a:rPr>
              <a:t>    </a:t>
            </a:r>
            <a:r>
              <a:rPr lang="zh-TW" altLang="en-US" sz="2800" dirty="0" smtClean="0">
                <a:ea typeface="標楷體" panose="03000509000000000000" pitchFamily="65" charset="-120"/>
              </a:rPr>
              <a:t>   不可能得出</a:t>
            </a:r>
            <a:r>
              <a:rPr lang="en-US" altLang="zh-TW" sz="2800" dirty="0" smtClean="0">
                <a:ea typeface="標楷體" panose="03000509000000000000" pitchFamily="65" charset="-120"/>
              </a:rPr>
              <a:t>14 </a:t>
            </a:r>
            <a:r>
              <a:rPr lang="en-US" altLang="zh-TW" sz="2800" dirty="0">
                <a:ea typeface="標楷體" panose="03000509000000000000" pitchFamily="65" charset="-120"/>
              </a:rPr>
              <a:t>170 000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。該位是什麼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2800" dirty="0" smtClean="0"/>
              <a:t>	</a:t>
            </a:r>
            <a:r>
              <a:rPr lang="en-US" altLang="zh-CN" sz="2800" dirty="0" smtClean="0">
                <a:ea typeface="標楷體" panose="03000509000000000000" pitchFamily="65" charset="-120"/>
              </a:rPr>
              <a:t>A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十位 </a:t>
            </a:r>
            <a:endParaRPr lang="en-US" altLang="zh-CN" sz="2800" dirty="0" smtClean="0"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zh-CN" sz="2800" dirty="0">
                <a:ea typeface="標楷體" panose="03000509000000000000" pitchFamily="65" charset="-120"/>
              </a:rPr>
              <a:t> </a:t>
            </a:r>
            <a:r>
              <a:rPr lang="en-US" altLang="zh-CN" sz="2800" dirty="0" smtClean="0">
                <a:ea typeface="標楷體" panose="03000509000000000000" pitchFamily="65" charset="-120"/>
              </a:rPr>
              <a:t>        B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百位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ea typeface="標楷體" panose="03000509000000000000" pitchFamily="65" charset="-120"/>
              </a:rPr>
              <a:t>         </a:t>
            </a:r>
            <a:r>
              <a:rPr lang="en-US" altLang="zh-CN" sz="2800" dirty="0" smtClean="0">
                <a:ea typeface="標楷體" panose="03000509000000000000" pitchFamily="65" charset="-120"/>
              </a:rPr>
              <a:t>C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千位 </a:t>
            </a:r>
            <a:endParaRPr lang="en-US" altLang="zh-CN" sz="2800" dirty="0" smtClean="0"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2800" dirty="0">
                <a:ea typeface="標楷體" panose="03000509000000000000" pitchFamily="65" charset="-120"/>
              </a:rPr>
              <a:t> </a:t>
            </a:r>
            <a:r>
              <a:rPr lang="en-US" altLang="zh-CN" sz="2800" dirty="0" smtClean="0">
                <a:ea typeface="標楷體" panose="03000509000000000000" pitchFamily="65" charset="-120"/>
              </a:rPr>
              <a:t>        D</a:t>
            </a:r>
            <a:r>
              <a:rPr lang="en-US" altLang="zh-CN" sz="2800" dirty="0">
                <a:ea typeface="標楷體" panose="03000509000000000000" pitchFamily="65" charset="-120"/>
              </a:rPr>
              <a:t>. </a:t>
            </a:r>
            <a:r>
              <a:rPr lang="zh-CN" altLang="en-US" sz="2800" dirty="0">
                <a:ea typeface="標楷體" panose="03000509000000000000" pitchFamily="65" charset="-120"/>
              </a:rPr>
              <a:t>萬位</a:t>
            </a:r>
            <a:endParaRPr lang="en-US" altLang="zh-TW" sz="2800" dirty="0" smtClean="0">
              <a:ea typeface="標楷體" panose="03000509000000000000" pitchFamily="65" charset="-120"/>
            </a:endParaRP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292100" y="584538"/>
            <a:ext cx="3096430" cy="1015663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題目要求找不可能的數，</a:t>
            </a:r>
            <a:endParaRPr lang="en-US" altLang="zh-TW" sz="2000" dirty="0" smtClean="0">
              <a:solidFill>
                <a:srgbClr val="FF33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留意</a:t>
            </a:r>
            <a:r>
              <a:rPr lang="en-US" altLang="zh-TW" sz="2000" dirty="0" smtClean="0">
                <a:solidFill>
                  <a:srgbClr val="FF3300"/>
                </a:solidFill>
                <a:latin typeface="+mn-lt"/>
              </a:rPr>
              <a:t>9</a:t>
            </a: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加上進位的</a:t>
            </a:r>
            <a:r>
              <a:rPr lang="en-US" altLang="zh-TW" sz="2000" dirty="0" smtClean="0">
                <a:solidFill>
                  <a:srgbClr val="FF3300"/>
                </a:solidFill>
                <a:latin typeface="+mn-lt"/>
              </a:rPr>
              <a:t>1</a:t>
            </a: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滿</a:t>
            </a:r>
            <a:r>
              <a:rPr lang="en-US" altLang="zh-TW" sz="2000" dirty="0" smtClean="0">
                <a:solidFill>
                  <a:srgbClr val="FF3300"/>
                </a:solidFill>
                <a:latin typeface="+mn-lt"/>
              </a:rPr>
              <a:t>10</a:t>
            </a: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，</a:t>
            </a:r>
            <a:endParaRPr lang="en-US" altLang="zh-TW" sz="2000" dirty="0" smtClean="0">
              <a:solidFill>
                <a:srgbClr val="FF3300"/>
              </a:solidFill>
              <a:latin typeface="+mn-lt"/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  <a:latin typeface="+mn-lt"/>
              </a:rPr>
              <a:t>繼續進１。</a:t>
            </a:r>
            <a:endParaRPr lang="zh-TW" altLang="en-US" sz="2000" dirty="0">
              <a:solidFill>
                <a:srgbClr val="FF3300"/>
              </a:solidFill>
              <a:latin typeface="+mn-lt"/>
            </a:endParaRPr>
          </a:p>
        </p:txBody>
      </p:sp>
      <p:sp>
        <p:nvSpPr>
          <p:cNvPr id="7177" name="Oval 20"/>
          <p:cNvSpPr>
            <a:spLocks noChangeArrowheads="1"/>
          </p:cNvSpPr>
          <p:nvPr/>
        </p:nvSpPr>
        <p:spPr bwMode="auto">
          <a:xfrm>
            <a:off x="1908175" y="2492375"/>
            <a:ext cx="719138" cy="71913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177173" name="Oval 21"/>
          <p:cNvSpPr>
            <a:spLocks noChangeArrowheads="1"/>
          </p:cNvSpPr>
          <p:nvPr/>
        </p:nvSpPr>
        <p:spPr bwMode="auto">
          <a:xfrm>
            <a:off x="1323312" y="2577624"/>
            <a:ext cx="548640" cy="5486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879724" y="2820645"/>
            <a:ext cx="4788705" cy="203132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1800" dirty="0" smtClean="0">
                <a:solidFill>
                  <a:srgbClr val="0066FF"/>
                </a:solidFill>
              </a:rPr>
              <a:t>把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169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992</a:t>
            </a:r>
            <a:r>
              <a:rPr lang="zh-TW" altLang="en-US" sz="1800" dirty="0" smtClean="0">
                <a:solidFill>
                  <a:srgbClr val="0066FF"/>
                </a:solidFill>
              </a:rPr>
              <a:t> 取近似值至個選項的數位：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A.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169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990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B.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170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000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C.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170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000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D.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170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000</a:t>
            </a:r>
            <a:endParaRPr lang="en-US" altLang="zh-TW" sz="18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601663" y="692150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 smtClean="0"/>
              <a:t>2</a:t>
            </a:r>
            <a:r>
              <a:rPr lang="zh-TW" altLang="en-US" sz="2800" dirty="0" smtClean="0"/>
              <a:t> 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子銘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的排隊號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是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6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15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公倍數，也是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30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90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的公因數。以下哪個數可能是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子銘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的排隊號？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</a:t>
            </a:r>
            <a:r>
              <a:rPr lang="zh-TW" altLang="en-US" sz="2800" dirty="0" smtClean="0"/>
              <a:t>   </a:t>
            </a:r>
            <a:r>
              <a:rPr lang="en-US" altLang="zh-TW" sz="2800" dirty="0" smtClean="0"/>
              <a:t>A</a:t>
            </a:r>
            <a:r>
              <a:rPr lang="en-US" altLang="zh-TW" sz="2800" dirty="0"/>
              <a:t>.  </a:t>
            </a:r>
            <a:r>
              <a:rPr lang="en-US" altLang="zh-TW" sz="2800" dirty="0" smtClean="0"/>
              <a:t>15</a:t>
            </a:r>
            <a:endParaRPr lang="zh-TW" altLang="en-US"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</a:t>
            </a:r>
            <a:r>
              <a:rPr lang="zh-TW" altLang="en-US" sz="2800" dirty="0" smtClean="0"/>
              <a:t>   </a:t>
            </a:r>
            <a:r>
              <a:rPr lang="en-US" altLang="zh-TW" sz="2800" dirty="0" smtClean="0"/>
              <a:t>B</a:t>
            </a:r>
            <a:r>
              <a:rPr lang="en-US" altLang="zh-TW" sz="2800" dirty="0"/>
              <a:t>.  </a:t>
            </a:r>
            <a:r>
              <a:rPr lang="en-US" altLang="zh-TW" sz="2800" dirty="0" smtClean="0"/>
              <a:t>30</a:t>
            </a:r>
            <a:endParaRPr lang="zh-TW" altLang="en-US"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</a:t>
            </a:r>
            <a:r>
              <a:rPr lang="zh-TW" altLang="en-US" sz="2800" dirty="0" smtClean="0"/>
              <a:t>   </a:t>
            </a:r>
            <a:r>
              <a:rPr lang="en-US" altLang="zh-TW" sz="2800" dirty="0" smtClean="0"/>
              <a:t>C</a:t>
            </a:r>
            <a:r>
              <a:rPr lang="en-US" altLang="zh-TW" sz="2800" dirty="0"/>
              <a:t>.  </a:t>
            </a:r>
            <a:r>
              <a:rPr lang="en-US" altLang="zh-TW" sz="2800" dirty="0" smtClean="0"/>
              <a:t>60</a:t>
            </a:r>
            <a:endParaRPr lang="zh-TW" altLang="en-US"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</a:t>
            </a:r>
            <a:r>
              <a:rPr lang="zh-TW" altLang="en-US" sz="2800" dirty="0" smtClean="0"/>
              <a:t>   </a:t>
            </a:r>
            <a:r>
              <a:rPr lang="en-US" altLang="zh-TW" sz="2800" dirty="0" smtClean="0"/>
              <a:t>D</a:t>
            </a:r>
            <a:r>
              <a:rPr lang="en-US" altLang="zh-TW" sz="2800" dirty="0"/>
              <a:t>.  </a:t>
            </a:r>
            <a:r>
              <a:rPr lang="en-US" altLang="zh-TW" sz="2800" dirty="0" smtClean="0"/>
              <a:t>90</a:t>
            </a:r>
            <a:endParaRPr lang="zh-TW" altLang="en-US" sz="2800" dirty="0"/>
          </a:p>
        </p:txBody>
      </p:sp>
      <p:sp>
        <p:nvSpPr>
          <p:cNvPr id="179206" name="Text Box 6"/>
          <p:cNvSpPr txBox="1">
            <a:spLocks noChangeArrowheads="1"/>
          </p:cNvSpPr>
          <p:nvPr/>
        </p:nvSpPr>
        <p:spPr bwMode="auto">
          <a:xfrm>
            <a:off x="4859338" y="1844780"/>
            <a:ext cx="3384550" cy="1323439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學生可從選項出發，分別判斷選項的數是否符合題目的要求，減少分別求公倍數和公因數的時間 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4853940" y="3335011"/>
            <a:ext cx="3384550" cy="1892826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1800" dirty="0" smtClean="0">
                <a:solidFill>
                  <a:srgbClr val="0066FF"/>
                </a:solidFill>
              </a:rPr>
              <a:t>用剔除法，剔除不符合條件的選項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A</a:t>
            </a:r>
            <a:r>
              <a:rPr lang="zh-TW" altLang="en-US" sz="1800" dirty="0" smtClean="0">
                <a:solidFill>
                  <a:srgbClr val="0066FF"/>
                </a:solidFill>
              </a:rPr>
              <a:t>：</a:t>
            </a:r>
            <a:r>
              <a:rPr lang="en-US" altLang="zh-TW" sz="1800" dirty="0" smtClean="0">
                <a:solidFill>
                  <a:srgbClr val="0066FF"/>
                </a:solidFill>
              </a:rPr>
              <a:t>15</a:t>
            </a:r>
            <a:r>
              <a:rPr lang="zh-TW" altLang="en-US" sz="1800" dirty="0" smtClean="0">
                <a:solidFill>
                  <a:srgbClr val="0066FF"/>
                </a:solidFill>
              </a:rPr>
              <a:t>不是</a:t>
            </a:r>
            <a:r>
              <a:rPr lang="en-US" altLang="zh-TW" sz="1800" dirty="0" smtClean="0">
                <a:solidFill>
                  <a:srgbClr val="0066FF"/>
                </a:solidFill>
              </a:rPr>
              <a:t>6</a:t>
            </a:r>
            <a:r>
              <a:rPr lang="zh-TW" altLang="en-US" sz="1800" dirty="0" smtClean="0">
                <a:solidFill>
                  <a:srgbClr val="0066FF"/>
                </a:solidFill>
              </a:rPr>
              <a:t>的倍數。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 smtClean="0">
                <a:solidFill>
                  <a:srgbClr val="0066FF"/>
                </a:solidFill>
              </a:rPr>
              <a:t>C</a:t>
            </a:r>
            <a:r>
              <a:rPr lang="zh-TW" altLang="en-US" sz="1800" dirty="0" smtClean="0">
                <a:solidFill>
                  <a:srgbClr val="0066FF"/>
                </a:solidFill>
              </a:rPr>
              <a:t>：</a:t>
            </a:r>
            <a:r>
              <a:rPr lang="en-US" altLang="zh-TW" sz="1800" dirty="0">
                <a:solidFill>
                  <a:srgbClr val="0066FF"/>
                </a:solidFill>
              </a:rPr>
              <a:t>6</a:t>
            </a:r>
            <a:r>
              <a:rPr lang="en-US" altLang="zh-TW" sz="1800" dirty="0" smtClean="0">
                <a:solidFill>
                  <a:srgbClr val="0066FF"/>
                </a:solidFill>
              </a:rPr>
              <a:t>0</a:t>
            </a:r>
            <a:r>
              <a:rPr lang="zh-TW" altLang="en-US" sz="1800" dirty="0" smtClean="0">
                <a:solidFill>
                  <a:srgbClr val="0066FF"/>
                </a:solidFill>
              </a:rPr>
              <a:t>不是</a:t>
            </a:r>
            <a:r>
              <a:rPr lang="en-US" altLang="zh-TW" sz="1800" dirty="0" smtClean="0">
                <a:solidFill>
                  <a:srgbClr val="0066FF"/>
                </a:solidFill>
              </a:rPr>
              <a:t>30</a:t>
            </a:r>
            <a:r>
              <a:rPr lang="zh-TW" altLang="en-US" sz="1800" dirty="0" smtClean="0">
                <a:solidFill>
                  <a:srgbClr val="0066FF"/>
                </a:solidFill>
              </a:rPr>
              <a:t>的</a:t>
            </a:r>
            <a:r>
              <a:rPr lang="zh-TW" altLang="en-US" sz="1800" dirty="0">
                <a:solidFill>
                  <a:srgbClr val="0066FF"/>
                </a:solidFill>
              </a:rPr>
              <a:t>因</a:t>
            </a:r>
            <a:r>
              <a:rPr lang="zh-TW" altLang="en-US" sz="1800" dirty="0" smtClean="0">
                <a:solidFill>
                  <a:srgbClr val="0066FF"/>
                </a:solidFill>
              </a:rPr>
              <a:t>數。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zh-TW" sz="1800" dirty="0">
                <a:solidFill>
                  <a:srgbClr val="0066FF"/>
                </a:solidFill>
              </a:rPr>
              <a:t>D</a:t>
            </a:r>
            <a:r>
              <a:rPr lang="zh-TW" altLang="en-US" sz="1800" dirty="0" smtClean="0">
                <a:solidFill>
                  <a:srgbClr val="0066FF"/>
                </a:solidFill>
              </a:rPr>
              <a:t>：</a:t>
            </a:r>
            <a:r>
              <a:rPr lang="en-US" altLang="zh-TW" sz="1800" dirty="0" smtClean="0">
                <a:solidFill>
                  <a:srgbClr val="0066FF"/>
                </a:solidFill>
              </a:rPr>
              <a:t>90</a:t>
            </a:r>
            <a:r>
              <a:rPr lang="zh-TW" altLang="en-US" sz="1800" dirty="0" smtClean="0">
                <a:solidFill>
                  <a:srgbClr val="0066FF"/>
                </a:solidFill>
              </a:rPr>
              <a:t>不是</a:t>
            </a:r>
            <a:r>
              <a:rPr lang="en-US" altLang="zh-TW" sz="1800" dirty="0" smtClean="0">
                <a:solidFill>
                  <a:srgbClr val="0066FF"/>
                </a:solidFill>
              </a:rPr>
              <a:t>30</a:t>
            </a:r>
            <a:r>
              <a:rPr lang="zh-TW" altLang="en-US" sz="1800" dirty="0" smtClean="0">
                <a:solidFill>
                  <a:srgbClr val="0066FF"/>
                </a:solidFill>
              </a:rPr>
              <a:t>的</a:t>
            </a:r>
            <a:r>
              <a:rPr lang="zh-TW" altLang="en-US" sz="1800" dirty="0">
                <a:solidFill>
                  <a:srgbClr val="0066FF"/>
                </a:solidFill>
              </a:rPr>
              <a:t>因</a:t>
            </a:r>
            <a:r>
              <a:rPr lang="zh-TW" altLang="en-US" sz="1800" dirty="0" smtClean="0">
                <a:solidFill>
                  <a:srgbClr val="0066FF"/>
                </a:solidFill>
              </a:rPr>
              <a:t>數。</a:t>
            </a:r>
          </a:p>
        </p:txBody>
      </p:sp>
      <p:sp>
        <p:nvSpPr>
          <p:cNvPr id="179208" name="Oval 8"/>
          <p:cNvSpPr>
            <a:spLocks noChangeArrowheads="1"/>
          </p:cNvSpPr>
          <p:nvPr/>
        </p:nvSpPr>
        <p:spPr bwMode="auto">
          <a:xfrm>
            <a:off x="1198494" y="2359814"/>
            <a:ext cx="548640" cy="5486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6" grpId="0" animBg="1"/>
      <p:bldP spid="17920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01663" y="692150"/>
            <a:ext cx="8229600" cy="4105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 smtClean="0"/>
              <a:t>3</a:t>
            </a:r>
            <a:r>
              <a:rPr lang="zh-TW" altLang="en-US" sz="2800" b="1" dirty="0" smtClean="0"/>
              <a:t> 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一袋餐包有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12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個，售價是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$156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。每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個餐包的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平均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售價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較每個</a:t>
            </a:r>
            <a:r>
              <a:rPr lang="zh-TW" altLang="en-US" sz="2800" dirty="0">
                <a:ea typeface="標楷體" panose="03000509000000000000" pitchFamily="65" charset="-120"/>
              </a:rPr>
              <a:t>蛋撻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貴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$5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凱琳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買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三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打蛋       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撻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須付多少？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</a:t>
            </a:r>
            <a:r>
              <a:rPr lang="zh-TW" altLang="en-US" sz="2800" dirty="0" smtClean="0"/>
              <a:t>     </a:t>
            </a:r>
            <a:r>
              <a:rPr lang="en-US" altLang="zh-TW" sz="2800" dirty="0" smtClean="0"/>
              <a:t>A</a:t>
            </a:r>
            <a:r>
              <a:rPr lang="en-US" altLang="zh-TW" sz="2800" dirty="0"/>
              <a:t>. </a:t>
            </a:r>
            <a:r>
              <a:rPr lang="en-US" altLang="zh-TW" sz="2800" dirty="0" smtClean="0"/>
              <a:t>$252</a:t>
            </a:r>
            <a:endParaRPr lang="en-US" altLang="zh-TW" sz="2800" dirty="0"/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</a:t>
            </a:r>
            <a:r>
              <a:rPr lang="zh-TW" altLang="en-US" sz="2800" dirty="0" smtClean="0"/>
              <a:t>     </a:t>
            </a:r>
            <a:r>
              <a:rPr lang="en-US" altLang="zh-TW" sz="2800" dirty="0" smtClean="0"/>
              <a:t>B</a:t>
            </a:r>
            <a:r>
              <a:rPr lang="en-US" altLang="zh-TW" sz="2800" dirty="0"/>
              <a:t>. </a:t>
            </a:r>
            <a:r>
              <a:rPr lang="en-US" altLang="zh-TW" sz="2800" dirty="0" smtClean="0"/>
              <a:t>$288</a:t>
            </a:r>
            <a:endParaRPr lang="en-US" altLang="zh-TW" sz="2800" dirty="0"/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</a:t>
            </a:r>
            <a:r>
              <a:rPr lang="zh-TW" altLang="en-US" sz="2800" dirty="0" smtClean="0"/>
              <a:t>     </a:t>
            </a:r>
            <a:r>
              <a:rPr lang="en-US" altLang="zh-TW" sz="2800" dirty="0" smtClean="0"/>
              <a:t>C</a:t>
            </a:r>
            <a:r>
              <a:rPr lang="en-US" altLang="zh-TW" sz="2800" dirty="0"/>
              <a:t>. </a:t>
            </a:r>
            <a:r>
              <a:rPr lang="en-US" altLang="zh-TW" sz="2800" dirty="0" smtClean="0"/>
              <a:t>$336</a:t>
            </a:r>
            <a:endParaRPr lang="en-US" altLang="zh-TW" sz="2800" dirty="0"/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</a:t>
            </a:r>
            <a:r>
              <a:rPr lang="zh-TW" altLang="en-US" sz="2800" dirty="0" smtClean="0"/>
              <a:t>     </a:t>
            </a:r>
            <a:r>
              <a:rPr lang="en-US" altLang="zh-TW" sz="2800" dirty="0" smtClean="0"/>
              <a:t>D</a:t>
            </a:r>
            <a:r>
              <a:rPr lang="en-US" altLang="zh-TW" sz="2800" dirty="0"/>
              <a:t>. </a:t>
            </a:r>
            <a:r>
              <a:rPr lang="en-US" altLang="zh-TW" sz="2800" dirty="0" smtClean="0"/>
              <a:t>$648</a:t>
            </a:r>
            <a:endParaRPr lang="en-US" altLang="zh-TW" sz="2800" dirty="0"/>
          </a:p>
        </p:txBody>
      </p:sp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4274344" y="2192338"/>
            <a:ext cx="3957638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找出數量關係，留意「貴」不一</a:t>
            </a:r>
            <a:endParaRPr lang="en-US" altLang="zh-TW" sz="2000" dirty="0" smtClean="0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定是用加法計算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236548" name="Oval 4"/>
          <p:cNvSpPr>
            <a:spLocks noChangeArrowheads="1"/>
          </p:cNvSpPr>
          <p:nvPr/>
        </p:nvSpPr>
        <p:spPr bwMode="auto">
          <a:xfrm>
            <a:off x="1403667" y="2823403"/>
            <a:ext cx="548640" cy="5486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236558" name="Text Box 14"/>
          <p:cNvSpPr txBox="1">
            <a:spLocks noChangeArrowheads="1"/>
          </p:cNvSpPr>
          <p:nvPr/>
        </p:nvSpPr>
        <p:spPr bwMode="auto">
          <a:xfrm>
            <a:off x="4274344" y="3212970"/>
            <a:ext cx="3887788" cy="1477328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三打蛋撻即</a:t>
            </a:r>
            <a:r>
              <a:rPr lang="en-US" altLang="zh-TW" sz="1800" dirty="0" smtClean="0">
                <a:solidFill>
                  <a:srgbClr val="0066FF"/>
                </a:solidFill>
              </a:rPr>
              <a:t>(12×3)</a:t>
            </a:r>
            <a:r>
              <a:rPr lang="zh-TW" altLang="en-US" sz="1800" dirty="0" smtClean="0">
                <a:solidFill>
                  <a:srgbClr val="0066FF"/>
                </a:solidFill>
              </a:rPr>
              <a:t>個蛋撻。</a:t>
            </a:r>
            <a:endParaRPr lang="zh-TW" altLang="en-US" sz="1800" dirty="0">
              <a:solidFill>
                <a:srgbClr val="0066FF"/>
              </a:solidFill>
            </a:endParaRP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每個餐包的售價是</a:t>
            </a:r>
            <a:r>
              <a:rPr lang="en-US" altLang="zh-TW" sz="1800" dirty="0" smtClean="0">
                <a:solidFill>
                  <a:srgbClr val="0066FF"/>
                </a:solidFill>
              </a:rPr>
              <a:t>$(156÷12)</a:t>
            </a: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每個餐包比蛋撻貴</a:t>
            </a:r>
            <a:r>
              <a:rPr lang="en-US" altLang="zh-TW" sz="1800" dirty="0" smtClean="0">
                <a:solidFill>
                  <a:srgbClr val="0066FF"/>
                </a:solidFill>
              </a:rPr>
              <a:t>$5</a:t>
            </a:r>
            <a:r>
              <a:rPr lang="zh-TW" altLang="en-US" sz="1800" dirty="0" smtClean="0">
                <a:solidFill>
                  <a:srgbClr val="0066FF"/>
                </a:solidFill>
              </a:rPr>
              <a:t>，</a:t>
            </a:r>
            <a:endParaRPr lang="en-US" altLang="zh-TW" sz="1800" dirty="0">
              <a:solidFill>
                <a:srgbClr val="0066FF"/>
              </a:solidFill>
              <a:sym typeface="Wingdings 2" panose="05020102010507070707" pitchFamily="18" charset="2"/>
            </a:endParaRP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即每個蛋撻比餐包便宜</a:t>
            </a:r>
            <a:r>
              <a:rPr lang="en-US" altLang="zh-TW" sz="1800" dirty="0" smtClean="0">
                <a:solidFill>
                  <a:srgbClr val="0066FF"/>
                </a:solidFill>
              </a:rPr>
              <a:t>$5</a:t>
            </a:r>
            <a:r>
              <a:rPr lang="zh-TW" altLang="en-US" sz="1800" dirty="0" smtClean="0">
                <a:solidFill>
                  <a:srgbClr val="0066FF"/>
                </a:solidFill>
              </a:rPr>
              <a:t>。</a:t>
            </a:r>
          </a:p>
          <a:p>
            <a:pPr algn="l" eaLnBrk="1" hangingPunct="1"/>
            <a:r>
              <a:rPr lang="en-US" altLang="zh-TW" sz="1800" dirty="0" smtClean="0">
                <a:solidFill>
                  <a:srgbClr val="0066FF"/>
                </a:solidFill>
                <a:latin typeface="+mn-lt"/>
              </a:rPr>
              <a:t>(156÷12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－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5)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</a:rPr>
              <a:t>×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(12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</a:rPr>
              <a:t>×3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)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288</a:t>
            </a:r>
            <a:endParaRPr lang="zh-TW" altLang="en-US" sz="1800" dirty="0">
              <a:solidFill>
                <a:srgbClr val="0066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6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365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6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6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6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36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36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animBg="1"/>
      <p:bldP spid="236558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42" name="直接连接符 104"/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243" name="Rectangle 19"/>
          <p:cNvSpPr>
            <a:spLocks noChangeArrowheads="1"/>
          </p:cNvSpPr>
          <p:nvPr/>
        </p:nvSpPr>
        <p:spPr bwMode="auto">
          <a:xfrm>
            <a:off x="601663" y="692150"/>
            <a:ext cx="8229600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900113" indent="-900113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3652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773238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2181225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589213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30464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5036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9608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418013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 smtClean="0"/>
              <a:t>4 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u="sng" dirty="0" smtClean="0">
                <a:latin typeface="+mn-lt"/>
                <a:ea typeface="標楷體" panose="03000509000000000000" pitchFamily="65" charset="-120"/>
              </a:rPr>
              <a:t>家倩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為八達通增值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$100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，並用它付款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$25.8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　  </a:t>
            </a:r>
            <a:r>
              <a:rPr lang="zh-TW" altLang="en-US" sz="2800" dirty="0" smtClean="0">
                <a:ea typeface="標楷體" panose="03000509000000000000" pitchFamily="65" charset="-120"/>
              </a:rPr>
              <a:t>銀</a:t>
            </a:r>
            <a:r>
              <a:rPr lang="zh-TW" altLang="en-US" sz="2800" dirty="0">
                <a:ea typeface="標楷體" panose="03000509000000000000" pitchFamily="65" charset="-120"/>
              </a:rPr>
              <a:t>行卡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還餘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$94.4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r>
              <a:rPr lang="zh-TW" altLang="en-US" sz="2800" u="sng" dirty="0">
                <a:ea typeface="標楷體" panose="03000509000000000000" pitchFamily="65" charset="-120"/>
              </a:rPr>
              <a:t>家倩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ea typeface="標楷體" panose="03000509000000000000" pitchFamily="65" charset="-120"/>
              </a:rPr>
              <a:t>八達通</a:t>
            </a:r>
            <a:r>
              <a:rPr lang="zh-TW" altLang="en-US" sz="2800" dirty="0" smtClean="0">
                <a:ea typeface="標楷體" panose="03000509000000000000" pitchFamily="65" charset="-120"/>
              </a:rPr>
              <a:t>在增值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前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     的金額是多少？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2800" dirty="0" smtClean="0"/>
              <a:t>        </a:t>
            </a:r>
            <a:r>
              <a:rPr lang="en-US" altLang="zh-TW" sz="2800" dirty="0" smtClean="0"/>
              <a:t>A.</a:t>
            </a:r>
            <a:r>
              <a:rPr lang="zh-TW" altLang="en-US" sz="2800" dirty="0" smtClean="0"/>
              <a:t> </a:t>
            </a:r>
            <a:r>
              <a:rPr lang="en-US" altLang="zh-CN" sz="2800" dirty="0" smtClean="0"/>
              <a:t>$220.2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altLang="en-US" sz="2800" dirty="0" smtClean="0"/>
              <a:t>        </a:t>
            </a:r>
            <a:r>
              <a:rPr lang="en-US" altLang="zh-CN" sz="2800" dirty="0" smtClean="0"/>
              <a:t>B</a:t>
            </a:r>
            <a:r>
              <a:rPr lang="en-US" altLang="zh-CN" sz="2800" dirty="0"/>
              <a:t>. $</a:t>
            </a:r>
            <a:r>
              <a:rPr lang="en-US" altLang="zh-CN" sz="2800" dirty="0" smtClean="0"/>
              <a:t>120.2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 smtClean="0"/>
              <a:t>        </a:t>
            </a:r>
            <a:r>
              <a:rPr lang="en-US" altLang="zh-CN" sz="2800" dirty="0" smtClean="0"/>
              <a:t>C</a:t>
            </a:r>
            <a:r>
              <a:rPr lang="en-US" altLang="zh-CN" sz="2800" dirty="0"/>
              <a:t>. $</a:t>
            </a:r>
            <a:r>
              <a:rPr lang="en-US" altLang="zh-CN" sz="2800" dirty="0" smtClean="0"/>
              <a:t>68.6</a:t>
            </a:r>
          </a:p>
          <a:p>
            <a:pPr marL="0" indent="0">
              <a:buNone/>
            </a:pPr>
            <a:r>
              <a:rPr lang="en-US" altLang="zh-CN" sz="2800" dirty="0" smtClean="0"/>
              <a:t> </a:t>
            </a:r>
            <a:r>
              <a:rPr lang="zh-TW" altLang="en-US" sz="2800" dirty="0" smtClean="0"/>
              <a:t>       </a:t>
            </a:r>
            <a:r>
              <a:rPr lang="en-US" altLang="zh-CN" sz="2800" dirty="0" smtClean="0"/>
              <a:t>D</a:t>
            </a:r>
            <a:r>
              <a:rPr lang="en-US" altLang="zh-CN" sz="2800" dirty="0"/>
              <a:t>. $20.2</a:t>
            </a:r>
            <a:endParaRPr lang="en-US" altLang="zh-TW" sz="2800" dirty="0"/>
          </a:p>
        </p:txBody>
      </p:sp>
      <p:sp>
        <p:nvSpPr>
          <p:cNvPr id="296980" name="Text Box 20"/>
          <p:cNvSpPr txBox="1">
            <a:spLocks noChangeArrowheads="1"/>
          </p:cNvSpPr>
          <p:nvPr/>
        </p:nvSpPr>
        <p:spPr bwMode="auto">
          <a:xfrm>
            <a:off x="4355970" y="2348850"/>
            <a:ext cx="3672510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須先找出增值後的金額，減去</a:t>
            </a:r>
            <a:endParaRPr lang="en-US" altLang="zh-TW" sz="2000" dirty="0" smtClean="0">
              <a:solidFill>
                <a:srgbClr val="FF3300"/>
              </a:solidFill>
            </a:endParaRPr>
          </a:p>
          <a:p>
            <a:pPr algn="just" eaLnBrk="1" hangingPunct="1">
              <a:spcBef>
                <a:spcPts val="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增值的金額即增值前的金額。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296986" name="Text Box 26"/>
          <p:cNvSpPr txBox="1">
            <a:spLocks noChangeArrowheads="1"/>
          </p:cNvSpPr>
          <p:nvPr/>
        </p:nvSpPr>
        <p:spPr bwMode="auto">
          <a:xfrm>
            <a:off x="4344320" y="3353504"/>
            <a:ext cx="4220822" cy="78483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1800" dirty="0" smtClean="0">
                <a:solidFill>
                  <a:srgbClr val="0066FF"/>
                </a:solidFill>
              </a:rPr>
              <a:t>增值後的金額是：</a:t>
            </a:r>
            <a:r>
              <a:rPr lang="en-US" altLang="zh-TW" sz="1800" dirty="0" smtClean="0">
                <a:solidFill>
                  <a:srgbClr val="0066FF"/>
                </a:solidFill>
              </a:rPr>
              <a:t>25.8</a:t>
            </a:r>
            <a:r>
              <a:rPr lang="zh-TW" altLang="en-US" sz="1800" dirty="0" smtClean="0">
                <a:solidFill>
                  <a:srgbClr val="0066FF"/>
                </a:solidFill>
              </a:rPr>
              <a:t>＋</a:t>
            </a:r>
            <a:r>
              <a:rPr lang="en-US" altLang="zh-TW" sz="1800" dirty="0" smtClean="0">
                <a:solidFill>
                  <a:srgbClr val="0066FF"/>
                </a:solidFill>
              </a:rPr>
              <a:t>94.4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$120.2</a:t>
            </a:r>
          </a:p>
          <a:p>
            <a:pPr algn="just" eaLnBrk="1" hangingPunct="1">
              <a:spcBef>
                <a:spcPct val="50000"/>
              </a:spcBef>
            </a:pPr>
            <a:r>
              <a:rPr lang="zh-TW" altLang="en-US" sz="1800" dirty="0" smtClean="0">
                <a:solidFill>
                  <a:srgbClr val="0066FF"/>
                </a:solidFill>
              </a:rPr>
              <a:t>增值前的金額是：</a:t>
            </a:r>
            <a:r>
              <a:rPr lang="en-US" altLang="zh-TW" sz="1800" dirty="0" smtClean="0">
                <a:solidFill>
                  <a:srgbClr val="0066FF"/>
                </a:solidFill>
              </a:rPr>
              <a:t>120.2</a:t>
            </a:r>
            <a:r>
              <a:rPr lang="zh-TW" altLang="en-US" sz="1800" dirty="0" smtClean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100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  <a:latin typeface="+mn-lt"/>
                <a:ea typeface="標楷體" panose="03000509000000000000" pitchFamily="65" charset="-120"/>
              </a:rPr>
              <a:t>$20.2</a:t>
            </a:r>
            <a:endParaRPr lang="en-US" altLang="zh-TW" sz="1800" dirty="0" smtClean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296987" name="Oval 27"/>
          <p:cNvSpPr>
            <a:spLocks noChangeArrowheads="1"/>
          </p:cNvSpPr>
          <p:nvPr/>
        </p:nvSpPr>
        <p:spPr bwMode="auto">
          <a:xfrm>
            <a:off x="1346608" y="3962137"/>
            <a:ext cx="548640" cy="5486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6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0" grpId="0" animBg="1"/>
      <p:bldP spid="296986" grpId="0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0"/>
          <p:cNvSpPr>
            <a:spLocks noChangeArrowheads="1"/>
          </p:cNvSpPr>
          <p:nvPr/>
        </p:nvSpPr>
        <p:spPr bwMode="auto">
          <a:xfrm>
            <a:off x="601663" y="692150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5</a:t>
            </a:r>
            <a:r>
              <a:rPr lang="en-US" altLang="zh-TW" sz="2800" dirty="0"/>
              <a:t>	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把以下三個數由大至小排列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800" dirty="0"/>
          </a:p>
          <a:p>
            <a:pPr eaLnBrk="1" hangingPunct="1">
              <a:spcAft>
                <a:spcPts val="24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	</a:t>
            </a:r>
            <a:r>
              <a:rPr lang="en-US" altLang="zh-TW" sz="2800" dirty="0"/>
              <a:t>A.  </a:t>
            </a:r>
            <a:r>
              <a:rPr lang="en-US" altLang="zh-TW" sz="2800" dirty="0" smtClean="0"/>
              <a:t> </a:t>
            </a:r>
            <a:endParaRPr lang="en-US" altLang="zh-TW" sz="2800" dirty="0"/>
          </a:p>
          <a:p>
            <a:pPr eaLnBrk="1" hangingPunct="1">
              <a:spcAft>
                <a:spcPts val="24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	B.  </a:t>
            </a:r>
          </a:p>
          <a:p>
            <a:pPr eaLnBrk="1" hangingPunct="1">
              <a:spcAft>
                <a:spcPts val="24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	C.  </a:t>
            </a:r>
          </a:p>
          <a:p>
            <a:pPr eaLnBrk="1" hangingPunct="1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/>
              <a:t>		D.  </a:t>
            </a:r>
          </a:p>
        </p:txBody>
      </p:sp>
      <p:sp>
        <p:nvSpPr>
          <p:cNvPr id="291873" name="Oval 33"/>
          <p:cNvSpPr>
            <a:spLocks noChangeArrowheads="1"/>
          </p:cNvSpPr>
          <p:nvPr/>
        </p:nvSpPr>
        <p:spPr bwMode="auto">
          <a:xfrm>
            <a:off x="1507193" y="3844042"/>
            <a:ext cx="548640" cy="54864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291874" name="Text Box 34"/>
          <p:cNvSpPr txBox="1">
            <a:spLocks noChangeArrowheads="1"/>
          </p:cNvSpPr>
          <p:nvPr/>
        </p:nvSpPr>
        <p:spPr bwMode="auto">
          <a:xfrm>
            <a:off x="5984737" y="1318431"/>
            <a:ext cx="2659073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將這三個數都化為小數。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sp>
        <p:nvSpPr>
          <p:cNvPr id="291875" name="Text Box 35"/>
          <p:cNvSpPr txBox="1">
            <a:spLocks noChangeArrowheads="1"/>
          </p:cNvSpPr>
          <p:nvPr/>
        </p:nvSpPr>
        <p:spPr bwMode="auto">
          <a:xfrm>
            <a:off x="5850535" y="2237440"/>
            <a:ext cx="2468880" cy="256032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endParaRPr lang="zh-TW" altLang="en-US" sz="1800" dirty="0">
              <a:solidFill>
                <a:srgbClr val="0066FF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619590" y="1252486"/>
            <a:ext cx="3821827" cy="888161"/>
            <a:chOff x="1801941" y="1508423"/>
            <a:chExt cx="3821827" cy="888161"/>
          </a:xfrm>
        </p:grpSpPr>
        <p:grpSp>
          <p:nvGrpSpPr>
            <p:cNvPr id="4" name="组合 3"/>
            <p:cNvGrpSpPr/>
            <p:nvPr/>
          </p:nvGrpSpPr>
          <p:grpSpPr>
            <a:xfrm>
              <a:off x="1801941" y="1508423"/>
              <a:ext cx="1024280" cy="888161"/>
              <a:chOff x="2051206" y="1584623"/>
              <a:chExt cx="1024280" cy="888161"/>
            </a:xfrm>
          </p:grpSpPr>
          <p:sp>
            <p:nvSpPr>
              <p:cNvPr id="2" name="文本框 1"/>
              <p:cNvSpPr txBox="1"/>
              <p:nvPr/>
            </p:nvSpPr>
            <p:spPr>
              <a:xfrm>
                <a:off x="2051206" y="1742901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2357244" y="1949564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8</a:t>
                </a:r>
                <a:endParaRPr lang="zh-CN" altLang="en-US" sz="2800" dirty="0"/>
              </a:p>
            </p:txBody>
          </p:sp>
          <p:sp>
            <p:nvSpPr>
              <p:cNvPr id="3" name="任意多边形 2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2390271" y="1584623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>
              <a:off x="3095318" y="1528272"/>
              <a:ext cx="1062340" cy="843776"/>
              <a:chOff x="2026705" y="1604472"/>
              <a:chExt cx="1062340" cy="843776"/>
            </a:xfrm>
          </p:grpSpPr>
          <p:sp>
            <p:nvSpPr>
              <p:cNvPr id="12" name="文本框 11"/>
              <p:cNvSpPr txBox="1"/>
              <p:nvPr/>
            </p:nvSpPr>
            <p:spPr>
              <a:xfrm>
                <a:off x="2026705" y="1720783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2397157" y="1925028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  <p:sp>
            <p:nvSpPr>
              <p:cNvPr id="14" name="任意多边形 13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5" name="文本框 14"/>
              <p:cNvSpPr txBox="1"/>
              <p:nvPr/>
            </p:nvSpPr>
            <p:spPr>
              <a:xfrm>
                <a:off x="2403830" y="1604472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3</a:t>
                </a:r>
                <a:endParaRPr lang="zh-CN" altLang="en-US" sz="2800" dirty="0"/>
              </a:p>
            </p:txBody>
          </p:sp>
        </p:grpSp>
        <p:sp>
          <p:nvSpPr>
            <p:cNvPr id="16" name="文本框 15"/>
            <p:cNvSpPr txBox="1"/>
            <p:nvPr/>
          </p:nvSpPr>
          <p:spPr>
            <a:xfrm>
              <a:off x="4265449" y="1688698"/>
              <a:ext cx="1358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263%</a:t>
              </a:r>
              <a:endParaRPr lang="zh-CN" altLang="en-US" sz="2800" dirty="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535192" y="1700957"/>
              <a:ext cx="630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，</a:t>
              </a:r>
              <a:endParaRPr lang="zh-CN" altLang="en-US" sz="2800" dirty="0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816583" y="1666701"/>
              <a:ext cx="833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/>
                <a:t>，</a:t>
              </a:r>
              <a:endParaRPr lang="zh-CN" altLang="en-US" sz="28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958655" y="2101280"/>
            <a:ext cx="3821827" cy="888161"/>
            <a:chOff x="1801941" y="1508423"/>
            <a:chExt cx="3821827" cy="888161"/>
          </a:xfrm>
        </p:grpSpPr>
        <p:grpSp>
          <p:nvGrpSpPr>
            <p:cNvPr id="21" name="组合 20"/>
            <p:cNvGrpSpPr/>
            <p:nvPr/>
          </p:nvGrpSpPr>
          <p:grpSpPr>
            <a:xfrm>
              <a:off x="1801941" y="1508423"/>
              <a:ext cx="1024280" cy="888161"/>
              <a:chOff x="2051206" y="1584623"/>
              <a:chExt cx="1024280" cy="888161"/>
            </a:xfrm>
          </p:grpSpPr>
          <p:sp>
            <p:nvSpPr>
              <p:cNvPr id="30" name="文本框 29"/>
              <p:cNvSpPr txBox="1"/>
              <p:nvPr/>
            </p:nvSpPr>
            <p:spPr>
              <a:xfrm>
                <a:off x="2051206" y="1742901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31" name="文本框 30"/>
              <p:cNvSpPr txBox="1"/>
              <p:nvPr/>
            </p:nvSpPr>
            <p:spPr>
              <a:xfrm>
                <a:off x="2357244" y="1949564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8</a:t>
                </a:r>
                <a:endParaRPr lang="zh-CN" altLang="en-US" sz="2800" dirty="0"/>
              </a:p>
            </p:txBody>
          </p:sp>
          <p:sp>
            <p:nvSpPr>
              <p:cNvPr id="32" name="任意多边形 31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33" name="文本框 32"/>
              <p:cNvSpPr txBox="1"/>
              <p:nvPr/>
            </p:nvSpPr>
            <p:spPr>
              <a:xfrm>
                <a:off x="2390271" y="1584623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</p:grpSp>
        <p:grpSp>
          <p:nvGrpSpPr>
            <p:cNvPr id="22" name="组合 21"/>
            <p:cNvGrpSpPr/>
            <p:nvPr/>
          </p:nvGrpSpPr>
          <p:grpSpPr>
            <a:xfrm>
              <a:off x="3095318" y="1528272"/>
              <a:ext cx="1062340" cy="843776"/>
              <a:chOff x="2026705" y="1604472"/>
              <a:chExt cx="1062340" cy="843776"/>
            </a:xfrm>
          </p:grpSpPr>
          <p:sp>
            <p:nvSpPr>
              <p:cNvPr id="26" name="文本框 25"/>
              <p:cNvSpPr txBox="1"/>
              <p:nvPr/>
            </p:nvSpPr>
            <p:spPr>
              <a:xfrm>
                <a:off x="2026705" y="1720783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2397157" y="1925028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  <p:sp>
            <p:nvSpPr>
              <p:cNvPr id="28" name="任意多边形 27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29" name="文本框 28"/>
              <p:cNvSpPr txBox="1"/>
              <p:nvPr/>
            </p:nvSpPr>
            <p:spPr>
              <a:xfrm>
                <a:off x="2403830" y="1604472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3</a:t>
                </a:r>
                <a:endParaRPr lang="zh-CN" altLang="en-US" sz="2800" dirty="0"/>
              </a:p>
            </p:txBody>
          </p:sp>
        </p:grpSp>
        <p:sp>
          <p:nvSpPr>
            <p:cNvPr id="23" name="文本框 22"/>
            <p:cNvSpPr txBox="1"/>
            <p:nvPr/>
          </p:nvSpPr>
          <p:spPr>
            <a:xfrm>
              <a:off x="4265449" y="1688698"/>
              <a:ext cx="1358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263%</a:t>
              </a:r>
              <a:endParaRPr lang="zh-CN" altLang="en-US" sz="2800" dirty="0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535192" y="1700957"/>
              <a:ext cx="630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3816583" y="1666701"/>
              <a:ext cx="833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979516" y="2886048"/>
            <a:ext cx="3511908" cy="888161"/>
            <a:chOff x="1979516" y="2886048"/>
            <a:chExt cx="3511908" cy="888161"/>
          </a:xfrm>
        </p:grpSpPr>
        <p:grpSp>
          <p:nvGrpSpPr>
            <p:cNvPr id="35" name="组合 34"/>
            <p:cNvGrpSpPr/>
            <p:nvPr/>
          </p:nvGrpSpPr>
          <p:grpSpPr>
            <a:xfrm>
              <a:off x="1979516" y="2886048"/>
              <a:ext cx="1024280" cy="888161"/>
              <a:chOff x="2051206" y="1584623"/>
              <a:chExt cx="1024280" cy="888161"/>
            </a:xfrm>
          </p:grpSpPr>
          <p:sp>
            <p:nvSpPr>
              <p:cNvPr id="44" name="文本框 43"/>
              <p:cNvSpPr txBox="1"/>
              <p:nvPr/>
            </p:nvSpPr>
            <p:spPr>
              <a:xfrm>
                <a:off x="2051206" y="1742901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45" name="文本框 44"/>
              <p:cNvSpPr txBox="1"/>
              <p:nvPr/>
            </p:nvSpPr>
            <p:spPr>
              <a:xfrm>
                <a:off x="2357244" y="1949564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8</a:t>
                </a:r>
                <a:endParaRPr lang="zh-CN" altLang="en-US" sz="2800" dirty="0"/>
              </a:p>
            </p:txBody>
          </p:sp>
          <p:sp>
            <p:nvSpPr>
              <p:cNvPr id="46" name="任意多边形 45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7" name="文本框 46"/>
              <p:cNvSpPr txBox="1"/>
              <p:nvPr/>
            </p:nvSpPr>
            <p:spPr>
              <a:xfrm>
                <a:off x="2390271" y="1584623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</p:grpSp>
        <p:grpSp>
          <p:nvGrpSpPr>
            <p:cNvPr id="36" name="组合 35"/>
            <p:cNvGrpSpPr/>
            <p:nvPr/>
          </p:nvGrpSpPr>
          <p:grpSpPr>
            <a:xfrm>
              <a:off x="4429084" y="2886048"/>
              <a:ext cx="1062340" cy="843776"/>
              <a:chOff x="2026705" y="1604472"/>
              <a:chExt cx="1062340" cy="843776"/>
            </a:xfrm>
          </p:grpSpPr>
          <p:sp>
            <p:nvSpPr>
              <p:cNvPr id="40" name="文本框 39"/>
              <p:cNvSpPr txBox="1"/>
              <p:nvPr/>
            </p:nvSpPr>
            <p:spPr>
              <a:xfrm>
                <a:off x="2026705" y="1720783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2397157" y="1925028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  <p:sp>
            <p:nvSpPr>
              <p:cNvPr id="42" name="任意多边形 41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3" name="文本框 42"/>
              <p:cNvSpPr txBox="1"/>
              <p:nvPr/>
            </p:nvSpPr>
            <p:spPr>
              <a:xfrm>
                <a:off x="2403830" y="1604472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3</a:t>
                </a:r>
                <a:endParaRPr lang="zh-CN" altLang="en-US" sz="2800" dirty="0"/>
              </a:p>
            </p:txBody>
          </p:sp>
        </p:grpSp>
        <p:sp>
          <p:nvSpPr>
            <p:cNvPr id="37" name="文本框 36"/>
            <p:cNvSpPr txBox="1"/>
            <p:nvPr/>
          </p:nvSpPr>
          <p:spPr>
            <a:xfrm>
              <a:off x="3076347" y="3066323"/>
              <a:ext cx="1358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263%</a:t>
              </a:r>
              <a:endParaRPr lang="zh-CN" altLang="en-US" sz="2800" dirty="0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2712767" y="3078582"/>
              <a:ext cx="630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4010936" y="3044326"/>
              <a:ext cx="833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968213" y="3675152"/>
            <a:ext cx="3719798" cy="888161"/>
            <a:chOff x="1834836" y="3666487"/>
            <a:chExt cx="3719798" cy="888161"/>
          </a:xfrm>
        </p:grpSpPr>
        <p:grpSp>
          <p:nvGrpSpPr>
            <p:cNvPr id="50" name="组合 49"/>
            <p:cNvGrpSpPr/>
            <p:nvPr/>
          </p:nvGrpSpPr>
          <p:grpSpPr>
            <a:xfrm>
              <a:off x="3226272" y="3666487"/>
              <a:ext cx="1024280" cy="888161"/>
              <a:chOff x="2051206" y="1584623"/>
              <a:chExt cx="1024280" cy="888161"/>
            </a:xfrm>
          </p:grpSpPr>
          <p:sp>
            <p:nvSpPr>
              <p:cNvPr id="59" name="文本框 58"/>
              <p:cNvSpPr txBox="1"/>
              <p:nvPr/>
            </p:nvSpPr>
            <p:spPr>
              <a:xfrm>
                <a:off x="2051206" y="1742901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60" name="文本框 59"/>
              <p:cNvSpPr txBox="1"/>
              <p:nvPr/>
            </p:nvSpPr>
            <p:spPr>
              <a:xfrm>
                <a:off x="2357244" y="1949564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8</a:t>
                </a:r>
                <a:endParaRPr lang="zh-CN" altLang="en-US" sz="2800" dirty="0"/>
              </a:p>
            </p:txBody>
          </p:sp>
          <p:sp>
            <p:nvSpPr>
              <p:cNvPr id="61" name="任意多边形 60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2" name="文本框 61"/>
              <p:cNvSpPr txBox="1"/>
              <p:nvPr/>
            </p:nvSpPr>
            <p:spPr>
              <a:xfrm>
                <a:off x="2390271" y="1584623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</p:grpSp>
        <p:grpSp>
          <p:nvGrpSpPr>
            <p:cNvPr id="51" name="组合 50"/>
            <p:cNvGrpSpPr/>
            <p:nvPr/>
          </p:nvGrpSpPr>
          <p:grpSpPr>
            <a:xfrm>
              <a:off x="4492294" y="3666487"/>
              <a:ext cx="1062340" cy="843776"/>
              <a:chOff x="2026705" y="1604472"/>
              <a:chExt cx="1062340" cy="843776"/>
            </a:xfrm>
          </p:grpSpPr>
          <p:sp>
            <p:nvSpPr>
              <p:cNvPr id="55" name="文本框 54"/>
              <p:cNvSpPr txBox="1"/>
              <p:nvPr/>
            </p:nvSpPr>
            <p:spPr>
              <a:xfrm>
                <a:off x="2026705" y="1720783"/>
                <a:ext cx="57608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/>
                  <a:t>2</a:t>
                </a:r>
                <a:endParaRPr lang="zh-CN" altLang="en-US" sz="2800" dirty="0"/>
              </a:p>
            </p:txBody>
          </p:sp>
          <p:sp>
            <p:nvSpPr>
              <p:cNvPr id="56" name="文本框 55"/>
              <p:cNvSpPr txBox="1"/>
              <p:nvPr/>
            </p:nvSpPr>
            <p:spPr>
              <a:xfrm>
                <a:off x="2397157" y="1925028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5</a:t>
                </a:r>
                <a:endParaRPr lang="zh-CN" altLang="en-US" sz="2800" dirty="0"/>
              </a:p>
            </p:txBody>
          </p:sp>
          <p:sp>
            <p:nvSpPr>
              <p:cNvPr id="57" name="任意多边形 56"/>
              <p:cNvSpPr/>
              <p:nvPr/>
            </p:nvSpPr>
            <p:spPr bwMode="auto">
              <a:xfrm>
                <a:off x="2364259" y="2026508"/>
                <a:ext cx="45720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58" name="文本框 57"/>
              <p:cNvSpPr txBox="1"/>
              <p:nvPr/>
            </p:nvSpPr>
            <p:spPr>
              <a:xfrm>
                <a:off x="2403830" y="1604472"/>
                <a:ext cx="6852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800" dirty="0" smtClean="0"/>
                  <a:t>3</a:t>
                </a:r>
                <a:endParaRPr lang="zh-CN" altLang="en-US" sz="2800" dirty="0"/>
              </a:p>
            </p:txBody>
          </p:sp>
        </p:grpSp>
        <p:sp>
          <p:nvSpPr>
            <p:cNvPr id="52" name="文本框 51"/>
            <p:cNvSpPr txBox="1"/>
            <p:nvPr/>
          </p:nvSpPr>
          <p:spPr>
            <a:xfrm>
              <a:off x="1834836" y="3890353"/>
              <a:ext cx="1358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263%</a:t>
              </a:r>
              <a:endParaRPr lang="zh-CN" altLang="en-US" sz="2800" dirty="0"/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2775977" y="3859021"/>
              <a:ext cx="63009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4074146" y="3824765"/>
              <a:ext cx="833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2800" dirty="0"/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4597409" y="4538600"/>
            <a:ext cx="1024280" cy="888161"/>
            <a:chOff x="2051206" y="1584623"/>
            <a:chExt cx="1024280" cy="888161"/>
          </a:xfrm>
        </p:grpSpPr>
        <p:sp>
          <p:nvSpPr>
            <p:cNvPr id="74" name="文本框 73"/>
            <p:cNvSpPr txBox="1"/>
            <p:nvPr/>
          </p:nvSpPr>
          <p:spPr>
            <a:xfrm>
              <a:off x="2051206" y="1742901"/>
              <a:ext cx="576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/>
                <a:t>2</a:t>
              </a:r>
              <a:endParaRPr lang="zh-CN" altLang="en-US" sz="2800" dirty="0"/>
            </a:p>
          </p:txBody>
        </p:sp>
        <p:sp>
          <p:nvSpPr>
            <p:cNvPr id="75" name="文本框 74"/>
            <p:cNvSpPr txBox="1"/>
            <p:nvPr/>
          </p:nvSpPr>
          <p:spPr>
            <a:xfrm>
              <a:off x="2357244" y="1949564"/>
              <a:ext cx="6852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8</a:t>
              </a:r>
              <a:endParaRPr lang="zh-CN" altLang="en-US" sz="2800" dirty="0"/>
            </a:p>
          </p:txBody>
        </p:sp>
        <p:sp>
          <p:nvSpPr>
            <p:cNvPr id="76" name="任意多边形 75"/>
            <p:cNvSpPr/>
            <p:nvPr/>
          </p:nvSpPr>
          <p:spPr bwMode="auto">
            <a:xfrm>
              <a:off x="2364259" y="2026508"/>
              <a:ext cx="457200" cy="0"/>
            </a:xfrm>
            <a:custGeom>
              <a:avLst/>
              <a:gdLst>
                <a:gd name="connsiteX0" fmla="*/ 0 w 790833"/>
                <a:gd name="connsiteY0" fmla="*/ 0 h 0"/>
                <a:gd name="connsiteX1" fmla="*/ 790833 w 79083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833">
                  <a:moveTo>
                    <a:pt x="0" y="0"/>
                  </a:moveTo>
                  <a:lnTo>
                    <a:pt x="790833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2390271" y="1584623"/>
              <a:ext cx="6852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5</a:t>
              </a:r>
              <a:endParaRPr lang="zh-CN" altLang="en-US" sz="2800" dirty="0"/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3252032" y="4580899"/>
            <a:ext cx="1062340" cy="843776"/>
            <a:chOff x="2026705" y="1604472"/>
            <a:chExt cx="1062340" cy="843776"/>
          </a:xfrm>
        </p:grpSpPr>
        <p:sp>
          <p:nvSpPr>
            <p:cNvPr id="70" name="文本框 69"/>
            <p:cNvSpPr txBox="1"/>
            <p:nvPr/>
          </p:nvSpPr>
          <p:spPr>
            <a:xfrm>
              <a:off x="2026705" y="1720783"/>
              <a:ext cx="5760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/>
                <a:t>2</a:t>
              </a:r>
              <a:endParaRPr lang="zh-CN" altLang="en-US" sz="2800" dirty="0"/>
            </a:p>
          </p:txBody>
        </p:sp>
        <p:sp>
          <p:nvSpPr>
            <p:cNvPr id="71" name="文本框 70"/>
            <p:cNvSpPr txBox="1"/>
            <p:nvPr/>
          </p:nvSpPr>
          <p:spPr>
            <a:xfrm>
              <a:off x="2397157" y="1925028"/>
              <a:ext cx="6852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5</a:t>
              </a:r>
              <a:endParaRPr lang="zh-CN" altLang="en-US" sz="2800" dirty="0"/>
            </a:p>
          </p:txBody>
        </p:sp>
        <p:sp>
          <p:nvSpPr>
            <p:cNvPr id="72" name="任意多边形 71"/>
            <p:cNvSpPr/>
            <p:nvPr/>
          </p:nvSpPr>
          <p:spPr bwMode="auto">
            <a:xfrm>
              <a:off x="2364259" y="2026508"/>
              <a:ext cx="457200" cy="0"/>
            </a:xfrm>
            <a:custGeom>
              <a:avLst/>
              <a:gdLst>
                <a:gd name="connsiteX0" fmla="*/ 0 w 790833"/>
                <a:gd name="connsiteY0" fmla="*/ 0 h 0"/>
                <a:gd name="connsiteX1" fmla="*/ 790833 w 790833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833">
                  <a:moveTo>
                    <a:pt x="0" y="0"/>
                  </a:moveTo>
                  <a:lnTo>
                    <a:pt x="790833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2403830" y="1604472"/>
              <a:ext cx="6852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800" dirty="0" smtClean="0"/>
                <a:t>3</a:t>
              </a:r>
              <a:endParaRPr lang="zh-CN" altLang="en-US" sz="2800" dirty="0"/>
            </a:p>
          </p:txBody>
        </p:sp>
      </p:grpSp>
      <p:sp>
        <p:nvSpPr>
          <p:cNvPr id="67" name="文本框 66"/>
          <p:cNvSpPr txBox="1"/>
          <p:nvPr/>
        </p:nvSpPr>
        <p:spPr>
          <a:xfrm>
            <a:off x="1924408" y="4730337"/>
            <a:ext cx="1358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263%</a:t>
            </a:r>
            <a:endParaRPr lang="zh-CN" altLang="en-US" sz="2800" dirty="0"/>
          </a:p>
        </p:txBody>
      </p:sp>
      <p:sp>
        <p:nvSpPr>
          <p:cNvPr id="68" name="文本框 67"/>
          <p:cNvSpPr txBox="1"/>
          <p:nvPr/>
        </p:nvSpPr>
        <p:spPr>
          <a:xfrm>
            <a:off x="2865549" y="4699005"/>
            <a:ext cx="63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＞</a:t>
            </a:r>
            <a:endParaRPr lang="zh-CN" altLang="en-US" sz="2800" dirty="0"/>
          </a:p>
        </p:txBody>
      </p:sp>
      <p:sp>
        <p:nvSpPr>
          <p:cNvPr id="69" name="文本框 68"/>
          <p:cNvSpPr txBox="1"/>
          <p:nvPr/>
        </p:nvSpPr>
        <p:spPr>
          <a:xfrm>
            <a:off x="4163718" y="4664749"/>
            <a:ext cx="833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＞</a:t>
            </a:r>
            <a:endParaRPr lang="zh-CN" altLang="en-US" sz="2800" dirty="0"/>
          </a:p>
        </p:txBody>
      </p:sp>
      <p:grpSp>
        <p:nvGrpSpPr>
          <p:cNvPr id="19" name="组合 18"/>
          <p:cNvGrpSpPr/>
          <p:nvPr/>
        </p:nvGrpSpPr>
        <p:grpSpPr>
          <a:xfrm>
            <a:off x="5910692" y="2281555"/>
            <a:ext cx="1672203" cy="615956"/>
            <a:chOff x="6616456" y="3964943"/>
            <a:chExt cx="1672203" cy="615956"/>
          </a:xfrm>
        </p:grpSpPr>
        <p:grpSp>
          <p:nvGrpSpPr>
            <p:cNvPr id="78" name="组合 77"/>
            <p:cNvGrpSpPr/>
            <p:nvPr/>
          </p:nvGrpSpPr>
          <p:grpSpPr>
            <a:xfrm>
              <a:off x="6616456" y="3964943"/>
              <a:ext cx="757189" cy="615956"/>
              <a:chOff x="2110870" y="1702940"/>
              <a:chExt cx="757189" cy="615956"/>
            </a:xfrm>
          </p:grpSpPr>
          <p:sp>
            <p:nvSpPr>
              <p:cNvPr id="79" name="文本框 78"/>
              <p:cNvSpPr txBox="1"/>
              <p:nvPr/>
            </p:nvSpPr>
            <p:spPr>
              <a:xfrm>
                <a:off x="2110870" y="1800482"/>
                <a:ext cx="3498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>
                    <a:solidFill>
                      <a:srgbClr val="0066FF"/>
                    </a:solidFill>
                  </a:rPr>
                  <a:t>2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80" name="文本框 79"/>
              <p:cNvSpPr txBox="1"/>
              <p:nvPr/>
            </p:nvSpPr>
            <p:spPr>
              <a:xfrm>
                <a:off x="2357244" y="1949564"/>
                <a:ext cx="5108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8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81" name="任意多边形 80"/>
              <p:cNvSpPr/>
              <p:nvPr/>
            </p:nvSpPr>
            <p:spPr bwMode="auto">
              <a:xfrm>
                <a:off x="2364259" y="2010032"/>
                <a:ext cx="27432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2" name="文本框 81"/>
              <p:cNvSpPr txBox="1"/>
              <p:nvPr/>
            </p:nvSpPr>
            <p:spPr>
              <a:xfrm>
                <a:off x="2332140" y="1702940"/>
                <a:ext cx="4311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5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7125829" y="4101081"/>
              <a:ext cx="11628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66FF"/>
                  </a:solidFill>
                </a:rPr>
                <a:t>=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2.625</a:t>
              </a:r>
              <a:endParaRPr lang="zh-CN" altLang="en-US" sz="1800" dirty="0">
                <a:solidFill>
                  <a:srgbClr val="0066FF"/>
                </a:solidFill>
              </a:endParaRPr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5891883" y="2817034"/>
            <a:ext cx="1316261" cy="615956"/>
            <a:chOff x="6616456" y="3964943"/>
            <a:chExt cx="1316261" cy="615956"/>
          </a:xfrm>
        </p:grpSpPr>
        <p:grpSp>
          <p:nvGrpSpPr>
            <p:cNvPr id="86" name="组合 85"/>
            <p:cNvGrpSpPr/>
            <p:nvPr/>
          </p:nvGrpSpPr>
          <p:grpSpPr>
            <a:xfrm>
              <a:off x="6616456" y="3964943"/>
              <a:ext cx="652458" cy="615956"/>
              <a:chOff x="2110870" y="1702940"/>
              <a:chExt cx="652458" cy="615956"/>
            </a:xfrm>
          </p:grpSpPr>
          <p:sp>
            <p:nvSpPr>
              <p:cNvPr id="88" name="文本框 87"/>
              <p:cNvSpPr txBox="1"/>
              <p:nvPr/>
            </p:nvSpPr>
            <p:spPr>
              <a:xfrm>
                <a:off x="2110870" y="1800482"/>
                <a:ext cx="3498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>
                    <a:solidFill>
                      <a:srgbClr val="0066FF"/>
                    </a:solidFill>
                  </a:rPr>
                  <a:t>2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89" name="文本框 88"/>
              <p:cNvSpPr txBox="1"/>
              <p:nvPr/>
            </p:nvSpPr>
            <p:spPr>
              <a:xfrm>
                <a:off x="2324292" y="1949564"/>
                <a:ext cx="4248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5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90" name="任意多边形 89"/>
              <p:cNvSpPr/>
              <p:nvPr/>
            </p:nvSpPr>
            <p:spPr bwMode="auto">
              <a:xfrm>
                <a:off x="2364259" y="2010032"/>
                <a:ext cx="27432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91" name="文本框 90"/>
              <p:cNvSpPr txBox="1"/>
              <p:nvPr/>
            </p:nvSpPr>
            <p:spPr>
              <a:xfrm>
                <a:off x="2332140" y="1702940"/>
                <a:ext cx="4311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3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</p:grpSp>
        <p:sp>
          <p:nvSpPr>
            <p:cNvPr id="87" name="文本框 86"/>
            <p:cNvSpPr txBox="1"/>
            <p:nvPr/>
          </p:nvSpPr>
          <p:spPr>
            <a:xfrm>
              <a:off x="7125829" y="4101081"/>
              <a:ext cx="8068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66FF"/>
                  </a:solidFill>
                </a:rPr>
                <a:t>=</a:t>
              </a:r>
              <a:r>
                <a:rPr lang="zh-TW" altLang="en-US" sz="1800" dirty="0" smtClean="0">
                  <a:solidFill>
                    <a:srgbClr val="0066FF"/>
                  </a:solidFill>
                </a:rPr>
                <a:t> </a:t>
              </a:r>
              <a:r>
                <a:rPr lang="en-US" altLang="zh-TW" sz="1800" dirty="0" smtClean="0">
                  <a:solidFill>
                    <a:srgbClr val="0066FF"/>
                  </a:solidFill>
                </a:rPr>
                <a:t>2.6</a:t>
              </a:r>
              <a:endParaRPr lang="zh-CN" altLang="en-US" sz="1800" dirty="0">
                <a:solidFill>
                  <a:srgbClr val="0066FF"/>
                </a:solidFill>
              </a:endParaRPr>
            </a:p>
          </p:txBody>
        </p:sp>
      </p:grpSp>
      <p:sp>
        <p:nvSpPr>
          <p:cNvPr id="92" name="文本框 91"/>
          <p:cNvSpPr txBox="1"/>
          <p:nvPr/>
        </p:nvSpPr>
        <p:spPr>
          <a:xfrm>
            <a:off x="5926765" y="3448633"/>
            <a:ext cx="1616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rgbClr val="0066FF"/>
                </a:solidFill>
              </a:rPr>
              <a:t>263%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2.63</a:t>
            </a:r>
            <a:endParaRPr lang="zh-CN" altLang="en-US" sz="1800" dirty="0">
              <a:solidFill>
                <a:srgbClr val="0066FF"/>
              </a:solidFill>
            </a:endParaRPr>
          </a:p>
        </p:txBody>
      </p:sp>
      <p:grpSp>
        <p:nvGrpSpPr>
          <p:cNvPr id="291872" name="组合 291871"/>
          <p:cNvGrpSpPr/>
          <p:nvPr/>
        </p:nvGrpSpPr>
        <p:grpSpPr>
          <a:xfrm>
            <a:off x="5891271" y="3888831"/>
            <a:ext cx="2428144" cy="626143"/>
            <a:chOff x="5891271" y="3888831"/>
            <a:chExt cx="2428144" cy="626143"/>
          </a:xfrm>
        </p:grpSpPr>
        <p:sp>
          <p:nvSpPr>
            <p:cNvPr id="93" name="文本框 92"/>
            <p:cNvSpPr txBox="1"/>
            <p:nvPr/>
          </p:nvSpPr>
          <p:spPr>
            <a:xfrm>
              <a:off x="5891271" y="3987318"/>
              <a:ext cx="2428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66FF"/>
                  </a:solidFill>
                </a:rPr>
                <a:t>263%</a:t>
              </a:r>
              <a:r>
                <a:rPr lang="en-US" altLang="zh-TW" sz="1800" dirty="0" smtClean="0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＞     </a:t>
              </a:r>
              <a:r>
                <a:rPr lang="zh-TW" altLang="en-US" sz="1800" dirty="0" smtClean="0">
                  <a:solidFill>
                    <a:srgbClr val="0066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＞</a:t>
              </a:r>
              <a:endParaRPr lang="zh-CN" altLang="en-US" sz="1800" dirty="0">
                <a:solidFill>
                  <a:srgbClr val="0066FF"/>
                </a:solidFill>
              </a:endParaRPr>
            </a:p>
          </p:txBody>
        </p:sp>
        <p:grpSp>
          <p:nvGrpSpPr>
            <p:cNvPr id="95" name="组合 94"/>
            <p:cNvGrpSpPr/>
            <p:nvPr/>
          </p:nvGrpSpPr>
          <p:grpSpPr>
            <a:xfrm>
              <a:off x="6777599" y="3899018"/>
              <a:ext cx="757189" cy="615956"/>
              <a:chOff x="2110870" y="1702940"/>
              <a:chExt cx="757189" cy="615956"/>
            </a:xfrm>
          </p:grpSpPr>
          <p:sp>
            <p:nvSpPr>
              <p:cNvPr id="97" name="文本框 96"/>
              <p:cNvSpPr txBox="1"/>
              <p:nvPr/>
            </p:nvSpPr>
            <p:spPr>
              <a:xfrm>
                <a:off x="2110870" y="1800482"/>
                <a:ext cx="3498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>
                    <a:solidFill>
                      <a:srgbClr val="0066FF"/>
                    </a:solidFill>
                  </a:rPr>
                  <a:t>2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98" name="文本框 97"/>
              <p:cNvSpPr txBox="1"/>
              <p:nvPr/>
            </p:nvSpPr>
            <p:spPr>
              <a:xfrm>
                <a:off x="2357244" y="1949564"/>
                <a:ext cx="5108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8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99" name="任意多边形 98"/>
              <p:cNvSpPr/>
              <p:nvPr/>
            </p:nvSpPr>
            <p:spPr bwMode="auto">
              <a:xfrm>
                <a:off x="2364259" y="2010032"/>
                <a:ext cx="27432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00" name="文本框 99"/>
              <p:cNvSpPr txBox="1"/>
              <p:nvPr/>
            </p:nvSpPr>
            <p:spPr>
              <a:xfrm>
                <a:off x="2332140" y="1702940"/>
                <a:ext cx="4311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5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</p:grpSp>
        <p:grpSp>
          <p:nvGrpSpPr>
            <p:cNvPr id="102" name="组合 101"/>
            <p:cNvGrpSpPr/>
            <p:nvPr/>
          </p:nvGrpSpPr>
          <p:grpSpPr>
            <a:xfrm>
              <a:off x="7541803" y="3888831"/>
              <a:ext cx="652458" cy="615956"/>
              <a:chOff x="2110870" y="1702940"/>
              <a:chExt cx="652458" cy="615956"/>
            </a:xfrm>
          </p:grpSpPr>
          <p:sp>
            <p:nvSpPr>
              <p:cNvPr id="104" name="文本框 103"/>
              <p:cNvSpPr txBox="1"/>
              <p:nvPr/>
            </p:nvSpPr>
            <p:spPr>
              <a:xfrm>
                <a:off x="2110870" y="1800482"/>
                <a:ext cx="34984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>
                    <a:solidFill>
                      <a:srgbClr val="0066FF"/>
                    </a:solidFill>
                  </a:rPr>
                  <a:t>2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05" name="文本框 104"/>
              <p:cNvSpPr txBox="1"/>
              <p:nvPr/>
            </p:nvSpPr>
            <p:spPr>
              <a:xfrm>
                <a:off x="2324292" y="1949564"/>
                <a:ext cx="42489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5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  <p:sp>
            <p:nvSpPr>
              <p:cNvPr id="106" name="任意多边形 105"/>
              <p:cNvSpPr/>
              <p:nvPr/>
            </p:nvSpPr>
            <p:spPr bwMode="auto">
              <a:xfrm>
                <a:off x="2364259" y="2010032"/>
                <a:ext cx="274320" cy="0"/>
              </a:xfrm>
              <a:custGeom>
                <a:avLst/>
                <a:gdLst>
                  <a:gd name="connsiteX0" fmla="*/ 0 w 790833"/>
                  <a:gd name="connsiteY0" fmla="*/ 0 h 0"/>
                  <a:gd name="connsiteX1" fmla="*/ 790833 w 790833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90833">
                    <a:moveTo>
                      <a:pt x="0" y="0"/>
                    </a:moveTo>
                    <a:lnTo>
                      <a:pt x="790833" y="0"/>
                    </a:lnTo>
                  </a:path>
                </a:pathLst>
              </a:custGeom>
              <a:noFill/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107" name="文本框 106"/>
              <p:cNvSpPr txBox="1"/>
              <p:nvPr/>
            </p:nvSpPr>
            <p:spPr>
              <a:xfrm>
                <a:off x="2332140" y="1702940"/>
                <a:ext cx="43118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800" dirty="0" smtClean="0">
                    <a:solidFill>
                      <a:srgbClr val="0066FF"/>
                    </a:solidFill>
                  </a:rPr>
                  <a:t>3</a:t>
                </a:r>
                <a:endParaRPr lang="zh-CN" altLang="en-US" sz="1800" dirty="0">
                  <a:solidFill>
                    <a:srgbClr val="0066FF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18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1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1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1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74" grpId="0" animBg="1"/>
      <p:bldP spid="291875" grpId="0" uiExpand="1" build="allAtOnce" animBg="1"/>
      <p:bldP spid="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1528914" y="2710530"/>
            <a:ext cx="7022797" cy="3650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>
                <a:ea typeface="標楷體" panose="03000509000000000000" pitchFamily="65" charset="-120"/>
              </a:rPr>
              <a:t>紀念品</a:t>
            </a:r>
            <a:r>
              <a:rPr lang="zh-TW" altLang="en-US" sz="2800" dirty="0" smtClean="0">
                <a:ea typeface="標楷體" panose="03000509000000000000" pitchFamily="65" charset="-120"/>
              </a:rPr>
              <a:t>店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在</a:t>
            </a:r>
            <a:r>
              <a:rPr lang="zh-TW" altLang="en-US" sz="2800" dirty="0">
                <a:ea typeface="標楷體" panose="03000509000000000000" pitchFamily="65" charset="-120"/>
              </a:rPr>
              <a:t>餐廳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的北方，花園在魚塘的哪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一方？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A. 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南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B. 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東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南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C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. 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西南</a:t>
            </a:r>
            <a:endParaRPr lang="en-US" altLang="zh-TW" sz="2800" dirty="0">
              <a:latin typeface="+mn-lt"/>
              <a:ea typeface="標楷體" panose="03000509000000000000" pitchFamily="65" charset="-12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東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北</a:t>
            </a:r>
            <a:endParaRPr lang="en-US" altLang="zh-TW" sz="2800" dirty="0"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601663" y="548600"/>
            <a:ext cx="8229600" cy="532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6</a:t>
            </a:r>
            <a:r>
              <a:rPr lang="en-US" altLang="zh-TW" sz="2800" dirty="0"/>
              <a:t>	</a:t>
            </a: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zh-TW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zh-TW" altLang="en-US" sz="2800" dirty="0"/>
          </a:p>
          <a:p>
            <a:pPr eaLnBrk="1" hangingPunct="1">
              <a:spcAft>
                <a:spcPct val="40000"/>
              </a:spcAft>
              <a:buFont typeface="Wingdings" panose="05000000000000000000" pitchFamily="2" charset="2"/>
              <a:buNone/>
            </a:pPr>
            <a:r>
              <a:rPr lang="zh-TW" altLang="en-US" sz="2800" dirty="0"/>
              <a:t>		</a:t>
            </a:r>
            <a:endParaRPr lang="en-US" altLang="zh-TW" sz="2800" dirty="0"/>
          </a:p>
        </p:txBody>
      </p:sp>
      <p:sp>
        <p:nvSpPr>
          <p:cNvPr id="180250" name="Oval 26"/>
          <p:cNvSpPr>
            <a:spLocks noChangeArrowheads="1"/>
          </p:cNvSpPr>
          <p:nvPr/>
        </p:nvSpPr>
        <p:spPr bwMode="auto">
          <a:xfrm>
            <a:off x="1561783" y="4975120"/>
            <a:ext cx="4572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043127"/>
              </p:ext>
            </p:extLst>
          </p:nvPr>
        </p:nvGraphicFramePr>
        <p:xfrm>
          <a:off x="1790383" y="706274"/>
          <a:ext cx="292608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  <a:gridCol w="365760"/>
              </a:tblGrid>
              <a:tr h="36576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组合 4"/>
          <p:cNvGrpSpPr/>
          <p:nvPr/>
        </p:nvGrpSpPr>
        <p:grpSpPr>
          <a:xfrm rot="2700000">
            <a:off x="2062653" y="969627"/>
            <a:ext cx="182880" cy="181232"/>
            <a:chOff x="5898292" y="1227438"/>
            <a:chExt cx="182880" cy="181232"/>
          </a:xfrm>
        </p:grpSpPr>
        <p:sp>
          <p:nvSpPr>
            <p:cNvPr id="3" name="任意多边形 2"/>
            <p:cNvSpPr/>
            <p:nvPr/>
          </p:nvSpPr>
          <p:spPr bwMode="auto">
            <a:xfrm>
              <a:off x="5898292" y="1326292"/>
              <a:ext cx="182880" cy="0"/>
            </a:xfrm>
            <a:custGeom>
              <a:avLst/>
              <a:gdLst>
                <a:gd name="connsiteX0" fmla="*/ 0 w 502508"/>
                <a:gd name="connsiteY0" fmla="*/ 0 h 0"/>
                <a:gd name="connsiteX1" fmla="*/ 502508 w 50250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2508">
                  <a:moveTo>
                    <a:pt x="0" y="0"/>
                  </a:moveTo>
                  <a:lnTo>
                    <a:pt x="50250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4" name="任意多边形 3"/>
            <p:cNvSpPr/>
            <p:nvPr/>
          </p:nvSpPr>
          <p:spPr bwMode="auto">
            <a:xfrm>
              <a:off x="5993026" y="1227438"/>
              <a:ext cx="0" cy="181232"/>
            </a:xfrm>
            <a:custGeom>
              <a:avLst/>
              <a:gdLst>
                <a:gd name="connsiteX0" fmla="*/ 0 w 0"/>
                <a:gd name="connsiteY0" fmla="*/ 0 h 181232"/>
                <a:gd name="connsiteX1" fmla="*/ 0 w 0"/>
                <a:gd name="connsiteY1" fmla="*/ 181232 h 181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1232">
                  <a:moveTo>
                    <a:pt x="0" y="0"/>
                  </a:moveTo>
                  <a:lnTo>
                    <a:pt x="0" y="18123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 rot="2700000">
            <a:off x="2786184" y="1694446"/>
            <a:ext cx="182880" cy="181232"/>
            <a:chOff x="5898292" y="1227438"/>
            <a:chExt cx="182880" cy="181232"/>
          </a:xfrm>
        </p:grpSpPr>
        <p:sp>
          <p:nvSpPr>
            <p:cNvPr id="28" name="任意多边形 27"/>
            <p:cNvSpPr/>
            <p:nvPr/>
          </p:nvSpPr>
          <p:spPr bwMode="auto">
            <a:xfrm>
              <a:off x="5898292" y="1326292"/>
              <a:ext cx="182880" cy="0"/>
            </a:xfrm>
            <a:custGeom>
              <a:avLst/>
              <a:gdLst>
                <a:gd name="connsiteX0" fmla="*/ 0 w 502508"/>
                <a:gd name="connsiteY0" fmla="*/ 0 h 0"/>
                <a:gd name="connsiteX1" fmla="*/ 502508 w 50250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2508">
                  <a:moveTo>
                    <a:pt x="0" y="0"/>
                  </a:moveTo>
                  <a:lnTo>
                    <a:pt x="50250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29" name="任意多边形 28"/>
            <p:cNvSpPr/>
            <p:nvPr/>
          </p:nvSpPr>
          <p:spPr bwMode="auto">
            <a:xfrm>
              <a:off x="5993026" y="1227438"/>
              <a:ext cx="0" cy="181232"/>
            </a:xfrm>
            <a:custGeom>
              <a:avLst/>
              <a:gdLst>
                <a:gd name="connsiteX0" fmla="*/ 0 w 0"/>
                <a:gd name="connsiteY0" fmla="*/ 0 h 181232"/>
                <a:gd name="connsiteX1" fmla="*/ 0 w 0"/>
                <a:gd name="connsiteY1" fmla="*/ 181232 h 181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1232">
                  <a:moveTo>
                    <a:pt x="0" y="0"/>
                  </a:moveTo>
                  <a:lnTo>
                    <a:pt x="0" y="18123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 rot="2700000">
            <a:off x="3529143" y="1009526"/>
            <a:ext cx="182880" cy="181232"/>
            <a:chOff x="5898292" y="1227438"/>
            <a:chExt cx="182880" cy="181232"/>
          </a:xfrm>
        </p:grpSpPr>
        <p:sp>
          <p:nvSpPr>
            <p:cNvPr id="34" name="任意多边形 33"/>
            <p:cNvSpPr/>
            <p:nvPr/>
          </p:nvSpPr>
          <p:spPr bwMode="auto">
            <a:xfrm>
              <a:off x="5898292" y="1326292"/>
              <a:ext cx="182880" cy="0"/>
            </a:xfrm>
            <a:custGeom>
              <a:avLst/>
              <a:gdLst>
                <a:gd name="connsiteX0" fmla="*/ 0 w 502508"/>
                <a:gd name="connsiteY0" fmla="*/ 0 h 0"/>
                <a:gd name="connsiteX1" fmla="*/ 502508 w 50250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2508">
                  <a:moveTo>
                    <a:pt x="0" y="0"/>
                  </a:moveTo>
                  <a:lnTo>
                    <a:pt x="50250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35" name="任意多边形 34"/>
            <p:cNvSpPr/>
            <p:nvPr/>
          </p:nvSpPr>
          <p:spPr bwMode="auto">
            <a:xfrm>
              <a:off x="5993026" y="1227438"/>
              <a:ext cx="0" cy="181232"/>
            </a:xfrm>
            <a:custGeom>
              <a:avLst/>
              <a:gdLst>
                <a:gd name="connsiteX0" fmla="*/ 0 w 0"/>
                <a:gd name="connsiteY0" fmla="*/ 0 h 181232"/>
                <a:gd name="connsiteX1" fmla="*/ 0 w 0"/>
                <a:gd name="connsiteY1" fmla="*/ 181232 h 181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1232">
                  <a:moveTo>
                    <a:pt x="0" y="0"/>
                  </a:moveTo>
                  <a:lnTo>
                    <a:pt x="0" y="18123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 rot="2700000">
            <a:off x="3523852" y="2076067"/>
            <a:ext cx="182880" cy="181232"/>
            <a:chOff x="5898292" y="1227438"/>
            <a:chExt cx="182880" cy="181232"/>
          </a:xfrm>
        </p:grpSpPr>
        <p:sp>
          <p:nvSpPr>
            <p:cNvPr id="37" name="任意多边形 36"/>
            <p:cNvSpPr/>
            <p:nvPr/>
          </p:nvSpPr>
          <p:spPr bwMode="auto">
            <a:xfrm>
              <a:off x="5898292" y="1326292"/>
              <a:ext cx="182880" cy="0"/>
            </a:xfrm>
            <a:custGeom>
              <a:avLst/>
              <a:gdLst>
                <a:gd name="connsiteX0" fmla="*/ 0 w 502508"/>
                <a:gd name="connsiteY0" fmla="*/ 0 h 0"/>
                <a:gd name="connsiteX1" fmla="*/ 502508 w 502508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2508">
                  <a:moveTo>
                    <a:pt x="0" y="0"/>
                  </a:moveTo>
                  <a:lnTo>
                    <a:pt x="502508" y="0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38" name="任意多边形 37"/>
            <p:cNvSpPr/>
            <p:nvPr/>
          </p:nvSpPr>
          <p:spPr bwMode="auto">
            <a:xfrm>
              <a:off x="5993026" y="1227438"/>
              <a:ext cx="0" cy="181232"/>
            </a:xfrm>
            <a:custGeom>
              <a:avLst/>
              <a:gdLst>
                <a:gd name="connsiteX0" fmla="*/ 0 w 0"/>
                <a:gd name="connsiteY0" fmla="*/ 0 h 181232"/>
                <a:gd name="connsiteX1" fmla="*/ 0 w 0"/>
                <a:gd name="connsiteY1" fmla="*/ 181232 h 181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81232">
                  <a:moveTo>
                    <a:pt x="0" y="0"/>
                  </a:moveTo>
                  <a:lnTo>
                    <a:pt x="0" y="181232"/>
                  </a:ln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1837401" y="1102471"/>
            <a:ext cx="825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餐廳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2326183" y="1802950"/>
            <a:ext cx="1165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紀念品店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3313507" y="1117752"/>
            <a:ext cx="721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花園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313507" y="2176632"/>
            <a:ext cx="721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塘</a:t>
            </a:r>
            <a:endParaRPr lang="zh-CN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1790383" y="706274"/>
            <a:ext cx="1048379" cy="927299"/>
            <a:chOff x="6066344" y="1560170"/>
            <a:chExt cx="1048379" cy="927299"/>
          </a:xfrm>
        </p:grpSpPr>
        <p:grpSp>
          <p:nvGrpSpPr>
            <p:cNvPr id="11" name="组合 10"/>
            <p:cNvGrpSpPr/>
            <p:nvPr/>
          </p:nvGrpSpPr>
          <p:grpSpPr>
            <a:xfrm>
              <a:off x="6066344" y="1560170"/>
              <a:ext cx="640080" cy="640080"/>
              <a:chOff x="6066344" y="1560170"/>
              <a:chExt cx="640080" cy="640080"/>
            </a:xfrm>
          </p:grpSpPr>
          <p:cxnSp>
            <p:nvCxnSpPr>
              <p:cNvPr id="8" name="直接箭头连接符 7"/>
              <p:cNvCxnSpPr/>
              <p:nvPr/>
            </p:nvCxnSpPr>
            <p:spPr bwMode="auto">
              <a:xfrm>
                <a:off x="6066344" y="1560170"/>
                <a:ext cx="640080" cy="64008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9" name="任意多边形 8"/>
              <p:cNvSpPr/>
              <p:nvPr/>
            </p:nvSpPr>
            <p:spPr bwMode="auto">
              <a:xfrm>
                <a:off x="6243350" y="1729740"/>
                <a:ext cx="365760" cy="365760"/>
              </a:xfrm>
              <a:custGeom>
                <a:avLst/>
                <a:gdLst>
                  <a:gd name="connsiteX0" fmla="*/ 259080 w 259080"/>
                  <a:gd name="connsiteY0" fmla="*/ 0 h 243840"/>
                  <a:gd name="connsiteX1" fmla="*/ 0 w 259080"/>
                  <a:gd name="connsiteY1" fmla="*/ 243840 h 243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59080" h="243840">
                    <a:moveTo>
                      <a:pt x="259080" y="0"/>
                    </a:moveTo>
                    <a:lnTo>
                      <a:pt x="0" y="243840"/>
                    </a:lnTo>
                  </a:path>
                </a:pathLst>
              </a:custGeom>
              <a:noFill/>
              <a:ln w="9525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6654133" y="2118137"/>
              <a:ext cx="4605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66FF"/>
                  </a:solidFill>
                </a:rPr>
                <a:t>N</a:t>
              </a:r>
              <a:endParaRPr lang="zh-CN" altLang="en-US" sz="1800" dirty="0">
                <a:solidFill>
                  <a:srgbClr val="0066FF"/>
                </a:solidFill>
              </a:endParaRPr>
            </a:p>
          </p:txBody>
        </p:sp>
      </p:grp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4994275" y="687366"/>
            <a:ext cx="3139483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須先畫出方向標識，再將方向標識移到魚塘。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5185E-6 L 0.16025 0.1613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3" y="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601663" y="700088"/>
            <a:ext cx="8229600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800" b="1" dirty="0"/>
              <a:t>例</a:t>
            </a:r>
            <a:r>
              <a:rPr lang="en-US" altLang="zh-TW" sz="2800" b="1" dirty="0"/>
              <a:t>7 </a:t>
            </a:r>
            <a:r>
              <a:rPr lang="en-US" altLang="zh-TW" sz="2800" dirty="0"/>
              <a:t>	</a:t>
            </a:r>
          </a:p>
          <a:p>
            <a:pPr eaLnBrk="1" hangingPunct="1">
              <a:spcBef>
                <a:spcPct val="30000"/>
              </a:spcBef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 smtClean="0"/>
              <a:t> </a:t>
            </a:r>
            <a:r>
              <a:rPr lang="zh-TW" altLang="en-US" sz="2800" dirty="0" smtClean="0">
                <a:latin typeface="+mn-lt"/>
              </a:rPr>
              <a:t>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上圖由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6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個大小相同的圓和一個平行四邊形組成。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E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F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、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G 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和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H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是圓心，每個圓的直徑是</a:t>
            </a:r>
            <a:r>
              <a:rPr lang="en-US" altLang="zh-TW" sz="2800" dirty="0" smtClean="0">
                <a:latin typeface="+mn-lt"/>
                <a:ea typeface="標楷體" panose="03000509000000000000" pitchFamily="65" charset="-120"/>
              </a:rPr>
              <a:t>15cm</a:t>
            </a: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zh-TW" altLang="en-US" sz="2800" dirty="0" smtClean="0">
                <a:latin typeface="+mn-lt"/>
                <a:ea typeface="標楷體" panose="03000509000000000000" pitchFamily="65" charset="-120"/>
              </a:rPr>
              <a:t>  陰影部分的周界</a:t>
            </a:r>
            <a:r>
              <a:rPr lang="zh-CN" altLang="en-US" sz="2800" dirty="0" smtClean="0">
                <a:latin typeface="+mn-lt"/>
                <a:ea typeface="標楷體" panose="03000509000000000000" pitchFamily="65" charset="-120"/>
              </a:rPr>
              <a:t>是多少？</a:t>
            </a:r>
            <a:endParaRPr lang="en-US" altLang="zh-CN" sz="2800" b="1" dirty="0" smtClean="0">
              <a:latin typeface="+mn-lt"/>
              <a:ea typeface="標楷體" panose="03000509000000000000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zh-TW" altLang="en-US" sz="2800" dirty="0" smtClean="0"/>
              <a:t>   </a:t>
            </a:r>
            <a:r>
              <a:rPr lang="en-US" altLang="zh-TW" sz="2800" dirty="0" smtClean="0"/>
              <a:t>A. 45cm  		     B. 75cm  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2800" dirty="0" smtClean="0"/>
              <a:t>   C. 90cm </a:t>
            </a:r>
            <a:r>
              <a:rPr lang="en-US" altLang="zh-TW" sz="2800" dirty="0"/>
              <a:t>	</a:t>
            </a:r>
            <a:r>
              <a:rPr lang="zh-TW" altLang="en-US" sz="2800" dirty="0"/>
              <a:t> </a:t>
            </a:r>
            <a:r>
              <a:rPr lang="zh-TW" altLang="en-US" sz="2800" dirty="0" smtClean="0"/>
              <a:t>             </a:t>
            </a:r>
            <a:r>
              <a:rPr lang="en-US" altLang="zh-TW" sz="2800" dirty="0" smtClean="0"/>
              <a:t>D.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180cm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2800" dirty="0"/>
          </a:p>
        </p:txBody>
      </p:sp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6546850" y="1033763"/>
            <a:ext cx="2284413" cy="707886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zh-TW" altLang="en-US" sz="2000" dirty="0" smtClean="0">
                <a:solidFill>
                  <a:srgbClr val="FF3300"/>
                </a:solidFill>
              </a:rPr>
              <a:t>找出周界與半徑或直徑的倍數關係</a:t>
            </a:r>
            <a:endParaRPr lang="zh-TW" altLang="en-US" sz="2000" dirty="0">
              <a:solidFill>
                <a:srgbClr val="FF3300"/>
              </a:solidFill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3187701" y="799498"/>
            <a:ext cx="3215369" cy="1713579"/>
            <a:chOff x="4517451" y="653510"/>
            <a:chExt cx="3215369" cy="1713579"/>
          </a:xfrm>
        </p:grpSpPr>
        <p:sp>
          <p:nvSpPr>
            <p:cNvPr id="9" name="任意多边形 8"/>
            <p:cNvSpPr/>
            <p:nvPr/>
          </p:nvSpPr>
          <p:spPr bwMode="auto">
            <a:xfrm>
              <a:off x="4972050" y="1111250"/>
              <a:ext cx="2311400" cy="806450"/>
            </a:xfrm>
            <a:custGeom>
              <a:avLst/>
              <a:gdLst>
                <a:gd name="connsiteX0" fmla="*/ 466725 w 2311400"/>
                <a:gd name="connsiteY0" fmla="*/ 0 h 806450"/>
                <a:gd name="connsiteX1" fmla="*/ 2311400 w 2311400"/>
                <a:gd name="connsiteY1" fmla="*/ 0 h 806450"/>
                <a:gd name="connsiteX2" fmla="*/ 1847850 w 2311400"/>
                <a:gd name="connsiteY2" fmla="*/ 806450 h 806450"/>
                <a:gd name="connsiteX3" fmla="*/ 0 w 2311400"/>
                <a:gd name="connsiteY3" fmla="*/ 806450 h 806450"/>
                <a:gd name="connsiteX4" fmla="*/ 466725 w 2311400"/>
                <a:gd name="connsiteY4" fmla="*/ 0 h 806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1400" h="806450">
                  <a:moveTo>
                    <a:pt x="466725" y="0"/>
                  </a:moveTo>
                  <a:lnTo>
                    <a:pt x="2311400" y="0"/>
                  </a:lnTo>
                  <a:lnTo>
                    <a:pt x="1847850" y="806450"/>
                  </a:lnTo>
                  <a:lnTo>
                    <a:pt x="0" y="806450"/>
                  </a:lnTo>
                  <a:lnTo>
                    <a:pt x="466725" y="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3" name="椭圆 2"/>
            <p:cNvSpPr/>
            <p:nvPr/>
          </p:nvSpPr>
          <p:spPr bwMode="auto">
            <a:xfrm>
              <a:off x="6357993" y="1452689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3" name="椭圆 52"/>
            <p:cNvSpPr/>
            <p:nvPr/>
          </p:nvSpPr>
          <p:spPr bwMode="auto">
            <a:xfrm>
              <a:off x="6818420" y="659544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8" name="椭圆 57"/>
            <p:cNvSpPr/>
            <p:nvPr/>
          </p:nvSpPr>
          <p:spPr bwMode="auto">
            <a:xfrm>
              <a:off x="5902540" y="653510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59" name="椭圆 58"/>
            <p:cNvSpPr/>
            <p:nvPr/>
          </p:nvSpPr>
          <p:spPr bwMode="auto">
            <a:xfrm>
              <a:off x="4985547" y="653510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0" name="椭圆 59"/>
            <p:cNvSpPr/>
            <p:nvPr/>
          </p:nvSpPr>
          <p:spPr bwMode="auto">
            <a:xfrm>
              <a:off x="5439471" y="1444879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sp>
          <p:nvSpPr>
            <p:cNvPr id="61" name="椭圆 60"/>
            <p:cNvSpPr/>
            <p:nvPr/>
          </p:nvSpPr>
          <p:spPr bwMode="auto">
            <a:xfrm>
              <a:off x="4517451" y="1445069"/>
              <a:ext cx="914400" cy="9144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38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endParaRPr>
            </a:p>
          </p:txBody>
        </p:sp>
        <p:grpSp>
          <p:nvGrpSpPr>
            <p:cNvPr id="65" name="组合 64"/>
            <p:cNvGrpSpPr>
              <a:grpSpLocks noChangeAspect="1"/>
            </p:cNvGrpSpPr>
            <p:nvPr/>
          </p:nvGrpSpPr>
          <p:grpSpPr>
            <a:xfrm rot="2700000">
              <a:off x="5353835" y="1020890"/>
              <a:ext cx="182880" cy="182880"/>
              <a:chOff x="4991100" y="647700"/>
              <a:chExt cx="914400" cy="914400"/>
            </a:xfrm>
          </p:grpSpPr>
          <p:sp>
            <p:nvSpPr>
              <p:cNvPr id="66" name="任意多边形 65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67" name="任意多边形 66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grpSp>
          <p:nvGrpSpPr>
            <p:cNvPr id="68" name="组合 67"/>
            <p:cNvGrpSpPr>
              <a:grpSpLocks noChangeAspect="1"/>
            </p:cNvGrpSpPr>
            <p:nvPr/>
          </p:nvGrpSpPr>
          <p:grpSpPr>
            <a:xfrm rot="2700000">
              <a:off x="4885272" y="1825592"/>
              <a:ext cx="182880" cy="182880"/>
              <a:chOff x="4991100" y="647700"/>
              <a:chExt cx="914400" cy="914400"/>
            </a:xfrm>
          </p:grpSpPr>
          <p:sp>
            <p:nvSpPr>
              <p:cNvPr id="69" name="任意多边形 68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0" name="任意多边形 69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grpSp>
          <p:nvGrpSpPr>
            <p:cNvPr id="74" name="组合 73"/>
            <p:cNvGrpSpPr>
              <a:grpSpLocks noChangeAspect="1"/>
            </p:cNvGrpSpPr>
            <p:nvPr/>
          </p:nvGrpSpPr>
          <p:grpSpPr>
            <a:xfrm rot="2700000">
              <a:off x="5807925" y="1813563"/>
              <a:ext cx="182880" cy="182880"/>
              <a:chOff x="4991100" y="647700"/>
              <a:chExt cx="914400" cy="914400"/>
            </a:xfrm>
          </p:grpSpPr>
          <p:sp>
            <p:nvSpPr>
              <p:cNvPr id="75" name="任意多边形 74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6" name="任意多边形 75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grpSp>
          <p:nvGrpSpPr>
            <p:cNvPr id="77" name="组合 76"/>
            <p:cNvGrpSpPr>
              <a:grpSpLocks noChangeAspect="1"/>
            </p:cNvGrpSpPr>
            <p:nvPr/>
          </p:nvGrpSpPr>
          <p:grpSpPr>
            <a:xfrm rot="2700000">
              <a:off x="6727722" y="1825784"/>
              <a:ext cx="182880" cy="182880"/>
              <a:chOff x="4991100" y="647700"/>
              <a:chExt cx="914400" cy="914400"/>
            </a:xfrm>
          </p:grpSpPr>
          <p:sp>
            <p:nvSpPr>
              <p:cNvPr id="78" name="任意多边形 77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79" name="任意多边形 78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grpSp>
          <p:nvGrpSpPr>
            <p:cNvPr id="80" name="组合 79"/>
            <p:cNvGrpSpPr>
              <a:grpSpLocks noChangeAspect="1"/>
            </p:cNvGrpSpPr>
            <p:nvPr/>
          </p:nvGrpSpPr>
          <p:grpSpPr>
            <a:xfrm rot="2700000">
              <a:off x="6278509" y="1020442"/>
              <a:ext cx="182880" cy="182880"/>
              <a:chOff x="4991100" y="647700"/>
              <a:chExt cx="914400" cy="914400"/>
            </a:xfrm>
          </p:grpSpPr>
          <p:sp>
            <p:nvSpPr>
              <p:cNvPr id="81" name="任意多边形 80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2" name="任意多边形 81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  <p:grpSp>
          <p:nvGrpSpPr>
            <p:cNvPr id="83" name="组合 82"/>
            <p:cNvGrpSpPr>
              <a:grpSpLocks noChangeAspect="1"/>
            </p:cNvGrpSpPr>
            <p:nvPr/>
          </p:nvGrpSpPr>
          <p:grpSpPr>
            <a:xfrm rot="2700000">
              <a:off x="7190584" y="1033718"/>
              <a:ext cx="182880" cy="182880"/>
              <a:chOff x="4991100" y="647700"/>
              <a:chExt cx="914400" cy="914400"/>
            </a:xfrm>
          </p:grpSpPr>
          <p:sp>
            <p:nvSpPr>
              <p:cNvPr id="84" name="任意多边形 83"/>
              <p:cNvSpPr/>
              <p:nvPr/>
            </p:nvSpPr>
            <p:spPr bwMode="auto">
              <a:xfrm>
                <a:off x="5448300" y="647700"/>
                <a:ext cx="0" cy="914400"/>
              </a:xfrm>
              <a:custGeom>
                <a:avLst/>
                <a:gdLst>
                  <a:gd name="connsiteX0" fmla="*/ 0 w 0"/>
                  <a:gd name="connsiteY0" fmla="*/ 0 h 922020"/>
                  <a:gd name="connsiteX1" fmla="*/ 0 w 0"/>
                  <a:gd name="connsiteY1" fmla="*/ 922020 h 92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22020">
                    <a:moveTo>
                      <a:pt x="0" y="0"/>
                    </a:moveTo>
                    <a:lnTo>
                      <a:pt x="0" y="92202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85" name="任意多边形 84"/>
              <p:cNvSpPr/>
              <p:nvPr/>
            </p:nvSpPr>
            <p:spPr bwMode="auto">
              <a:xfrm>
                <a:off x="4991100" y="1112520"/>
                <a:ext cx="914400" cy="0"/>
              </a:xfrm>
              <a:custGeom>
                <a:avLst/>
                <a:gdLst>
                  <a:gd name="connsiteX0" fmla="*/ 0 w 876300"/>
                  <a:gd name="connsiteY0" fmla="*/ 0 h 0"/>
                  <a:gd name="connsiteX1" fmla="*/ 876300 w 87630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876300">
                    <a:moveTo>
                      <a:pt x="0" y="0"/>
                    </a:moveTo>
                    <a:lnTo>
                      <a:pt x="876300" y="0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38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</p:grpSp>
      <p:sp>
        <p:nvSpPr>
          <p:cNvPr id="11" name="文本框 10"/>
          <p:cNvSpPr txBox="1"/>
          <p:nvPr/>
        </p:nvSpPr>
        <p:spPr>
          <a:xfrm>
            <a:off x="3724623" y="1019533"/>
            <a:ext cx="43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E</a:t>
            </a:r>
            <a:endParaRPr lang="zh-CN" altLang="en-US" sz="1800" dirty="0"/>
          </a:p>
        </p:txBody>
      </p:sp>
      <p:sp>
        <p:nvSpPr>
          <p:cNvPr id="90" name="文本框 89"/>
          <p:cNvSpPr txBox="1"/>
          <p:nvPr/>
        </p:nvSpPr>
        <p:spPr>
          <a:xfrm>
            <a:off x="5919508" y="890386"/>
            <a:ext cx="43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F</a:t>
            </a:r>
            <a:endParaRPr lang="zh-CN" altLang="en-US" sz="1800" dirty="0"/>
          </a:p>
        </p:txBody>
      </p:sp>
      <p:sp>
        <p:nvSpPr>
          <p:cNvPr id="91" name="文本框 90"/>
          <p:cNvSpPr txBox="1"/>
          <p:nvPr/>
        </p:nvSpPr>
        <p:spPr>
          <a:xfrm>
            <a:off x="5354508" y="2090814"/>
            <a:ext cx="43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G</a:t>
            </a:r>
            <a:endParaRPr lang="zh-CN" altLang="en-US" sz="1800" dirty="0"/>
          </a:p>
        </p:txBody>
      </p:sp>
      <p:sp>
        <p:nvSpPr>
          <p:cNvPr id="92" name="文本框 91"/>
          <p:cNvSpPr txBox="1"/>
          <p:nvPr/>
        </p:nvSpPr>
        <p:spPr>
          <a:xfrm>
            <a:off x="3426270" y="2094095"/>
            <a:ext cx="43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/>
              <a:t>H</a:t>
            </a:r>
            <a:endParaRPr lang="zh-CN" altLang="en-US" sz="1800" dirty="0"/>
          </a:p>
        </p:txBody>
      </p:sp>
      <p:sp>
        <p:nvSpPr>
          <p:cNvPr id="93" name="Oval 26"/>
          <p:cNvSpPr>
            <a:spLocks noChangeArrowheads="1"/>
          </p:cNvSpPr>
          <p:nvPr/>
        </p:nvSpPr>
        <p:spPr bwMode="auto">
          <a:xfrm>
            <a:off x="971500" y="4925159"/>
            <a:ext cx="4572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CN"/>
          </a:p>
        </p:txBody>
      </p:sp>
      <p:sp>
        <p:nvSpPr>
          <p:cNvPr id="94" name="Text Box 78"/>
          <p:cNvSpPr txBox="1">
            <a:spLocks noChangeArrowheads="1"/>
          </p:cNvSpPr>
          <p:nvPr/>
        </p:nvSpPr>
        <p:spPr bwMode="auto">
          <a:xfrm>
            <a:off x="5570537" y="3629519"/>
            <a:ext cx="3149495" cy="923330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方法一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陰影部分的周界的等於</a:t>
            </a:r>
            <a:r>
              <a:rPr lang="en-US" altLang="zh-TW" sz="1800" dirty="0" smtClean="0">
                <a:solidFill>
                  <a:srgbClr val="0066FF"/>
                </a:solidFill>
              </a:rPr>
              <a:t>12</a:t>
            </a:r>
            <a:r>
              <a:rPr lang="zh-TW" altLang="en-US" sz="1800" dirty="0" smtClean="0">
                <a:solidFill>
                  <a:srgbClr val="0066FF"/>
                </a:solidFill>
              </a:rPr>
              <a:t>條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半徑的長度。</a:t>
            </a:r>
            <a:r>
              <a:rPr lang="en-US" altLang="zh-TW" sz="1800" dirty="0" smtClean="0">
                <a:solidFill>
                  <a:srgbClr val="0066FF"/>
                </a:solidFill>
              </a:rPr>
              <a:t>15÷2×12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90</a:t>
            </a:r>
          </a:p>
        </p:txBody>
      </p:sp>
      <p:sp>
        <p:nvSpPr>
          <p:cNvPr id="96" name="Text Box 78"/>
          <p:cNvSpPr txBox="1">
            <a:spLocks noChangeArrowheads="1"/>
          </p:cNvSpPr>
          <p:nvPr/>
        </p:nvSpPr>
        <p:spPr bwMode="auto">
          <a:xfrm>
            <a:off x="5592268" y="4746137"/>
            <a:ext cx="3106032" cy="923330"/>
          </a:xfrm>
          <a:prstGeom prst="rect">
            <a:avLst/>
          </a:prstGeom>
          <a:noFill/>
          <a:ln w="9525" algn="ctr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ctr"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8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方法二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l" eaLnBrk="1" hangingPunct="1"/>
            <a:r>
              <a:rPr lang="zh-TW" altLang="en-US" sz="1800" dirty="0" smtClean="0">
                <a:solidFill>
                  <a:srgbClr val="0066FF"/>
                </a:solidFill>
              </a:rPr>
              <a:t>陰影部分的周界的等於</a:t>
            </a:r>
            <a:r>
              <a:rPr lang="en-US" altLang="zh-TW" sz="1800" dirty="0" smtClean="0">
                <a:solidFill>
                  <a:srgbClr val="0066FF"/>
                </a:solidFill>
              </a:rPr>
              <a:t>6</a:t>
            </a:r>
            <a:r>
              <a:rPr lang="zh-TW" altLang="en-US" sz="1800" dirty="0" smtClean="0">
                <a:solidFill>
                  <a:srgbClr val="0066FF"/>
                </a:solidFill>
              </a:rPr>
              <a:t>條</a:t>
            </a:r>
            <a:endParaRPr lang="en-US" altLang="zh-TW" sz="1800" dirty="0" smtClean="0">
              <a:solidFill>
                <a:srgbClr val="0066FF"/>
              </a:solidFill>
            </a:endParaRPr>
          </a:p>
          <a:p>
            <a:pPr algn="l" eaLnBrk="1" hangingPunct="1"/>
            <a:r>
              <a:rPr lang="zh-TW" altLang="en-US" sz="1800" dirty="0">
                <a:solidFill>
                  <a:srgbClr val="0066FF"/>
                </a:solidFill>
              </a:rPr>
              <a:t>直</a:t>
            </a:r>
            <a:r>
              <a:rPr lang="zh-TW" altLang="en-US" sz="1800" dirty="0" smtClean="0">
                <a:solidFill>
                  <a:srgbClr val="0066FF"/>
                </a:solidFill>
              </a:rPr>
              <a:t>徑的長度。</a:t>
            </a:r>
            <a:r>
              <a:rPr lang="en-US" altLang="zh-TW" sz="1800" dirty="0" smtClean="0">
                <a:solidFill>
                  <a:srgbClr val="0066FF"/>
                </a:solidFill>
              </a:rPr>
              <a:t>15×6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=</a:t>
            </a:r>
            <a:r>
              <a:rPr lang="zh-TW" altLang="en-US" sz="1800" dirty="0" smtClean="0">
                <a:solidFill>
                  <a:srgbClr val="0066FF"/>
                </a:solidFill>
              </a:rPr>
              <a:t> </a:t>
            </a:r>
            <a:r>
              <a:rPr lang="en-US" altLang="zh-TW" sz="1800" dirty="0" smtClean="0">
                <a:solidFill>
                  <a:srgbClr val="0066FF"/>
                </a:solidFill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5" grpId="0" animBg="1"/>
      <p:bldP spid="94" grpId="0" animBg="1"/>
      <p:bldP spid="96" grpId="0" animBg="1"/>
    </p:bld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3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3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5268</TotalTime>
  <Words>1847</Words>
  <Application>Microsoft Office PowerPoint</Application>
  <PresentationFormat>全屏显示(4:3)</PresentationFormat>
  <Paragraphs>375</Paragraphs>
  <Slides>22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0" baseType="lpstr">
      <vt:lpstr>新細明體</vt:lpstr>
      <vt:lpstr>標楷體</vt:lpstr>
      <vt:lpstr>華康少女文字W3</vt:lpstr>
      <vt:lpstr>Arial</vt:lpstr>
      <vt:lpstr>Times New Roman</vt:lpstr>
      <vt:lpstr>Wingdings</vt:lpstr>
      <vt:lpstr>Wingdings 2</vt:lpstr>
      <vt:lpstr>Watermark</vt:lpstr>
      <vt:lpstr>中一入學前學科測驗</vt:lpstr>
      <vt:lpstr>考試簡介</vt:lpstr>
      <vt:lpstr>甲部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乙部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小六題型分析</dc:title>
  <dc:creator>Annie Xie</dc:creator>
  <cp:lastModifiedBy>Annie Xie</cp:lastModifiedBy>
  <cp:revision>626</cp:revision>
  <dcterms:created xsi:type="dcterms:W3CDTF">2004-05-12T04:30:05Z</dcterms:created>
  <dcterms:modified xsi:type="dcterms:W3CDTF">2024-03-06T09:10:19Z</dcterms:modified>
</cp:coreProperties>
</file>