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84" r:id="rId2"/>
    <p:sldId id="286" r:id="rId3"/>
    <p:sldId id="287" r:id="rId4"/>
    <p:sldId id="291" r:id="rId5"/>
    <p:sldId id="280" r:id="rId6"/>
    <p:sldId id="281" r:id="rId7"/>
    <p:sldId id="293" r:id="rId8"/>
    <p:sldId id="294" r:id="rId9"/>
    <p:sldId id="288" r:id="rId10"/>
    <p:sldId id="289" r:id="rId11"/>
    <p:sldId id="282" r:id="rId12"/>
    <p:sldId id="290" r:id="rId13"/>
    <p:sldId id="296" r:id="rId14"/>
    <p:sldId id="273" r:id="rId15"/>
  </p:sldIdLst>
  <p:sldSz cx="9144000" cy="6858000" type="screen4x3"/>
  <p:notesSz cx="6807200" cy="9939338"/>
  <p:custDataLst>
    <p:tags r:id="rId17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744" userDrawn="1">
          <p15:clr>
            <a:srgbClr val="A4A3A4"/>
          </p15:clr>
        </p15:guide>
        <p15:guide id="3" pos="3600" userDrawn="1">
          <p15:clr>
            <a:srgbClr val="A4A3A4"/>
          </p15:clr>
        </p15:guide>
        <p15:guide id="4" orient="horz" pos="3384" userDrawn="1">
          <p15:clr>
            <a:srgbClr val="A4A3A4"/>
          </p15:clr>
        </p15:guide>
        <p15:guide id="5" pos="17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67F8A"/>
    <a:srgbClr val="9933FF"/>
    <a:srgbClr val="0000FF"/>
    <a:srgbClr val="FF99FF"/>
    <a:srgbClr val="FF00FF"/>
    <a:srgbClr val="FFFF00"/>
    <a:srgbClr val="FF0000"/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10" y="84"/>
      </p:cViewPr>
      <p:guideLst>
        <p:guide orient="horz" pos="1080"/>
        <p:guide pos="744"/>
        <p:guide pos="3600"/>
        <p:guide orient="horz" pos="3384"/>
        <p:guide pos="17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3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5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52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6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2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7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38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8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35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98AF876-4C1A-47EC-ADCF-B3568CC09D6E}" type="slidenum">
              <a:rPr lang="zh-TW" altLang="en-US" sz="1200"/>
              <a:pPr/>
              <a:t>9</a:t>
            </a:fld>
            <a:endParaRPr lang="zh-TW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044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072374-847A-4C9E-9DE6-E01C02394F16}" type="slidenum">
              <a:rPr lang="zh-TW" altLang="en-US" sz="1200"/>
              <a:pPr/>
              <a:t>10</a:t>
            </a:fld>
            <a:endParaRPr lang="zh-TW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99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8" name="文本框 17"/>
          <p:cNvSpPr txBox="1"/>
          <p:nvPr userDrawn="1"/>
        </p:nvSpPr>
        <p:spPr>
          <a:xfrm>
            <a:off x="180975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7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 userDrawn="1"/>
        </p:nvSpPr>
        <p:spPr>
          <a:xfrm>
            <a:off x="2406194" y="624114"/>
            <a:ext cx="4560660" cy="696686"/>
          </a:xfrm>
          <a:prstGeom prst="ellipse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6193" y="275772"/>
            <a:ext cx="813861" cy="7875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5F0CB6-CEF3-4B53-AFF8-FAF5DCFBFF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403446" y="551424"/>
            <a:ext cx="2557379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C0C0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數獨</a:t>
            </a:r>
            <a:endParaRPr kumimoji="0" lang="zh-TW" altLang="en-US" sz="360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5" r:id="rId4"/>
    <p:sldLayoutId id="2147483676" r:id="rId5"/>
    <p:sldLayoutId id="2147483677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slide" Target="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slide" Target="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slide" Target="slide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slide" Target="slide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slide" Target="slide3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8.wmf"/><Relationship Id="rId11" Type="http://schemas.openxmlformats.org/officeDocument/2006/relationships/slide" Target="slide2.xm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slide" Target="slide4.xml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3.wmf"/><Relationship Id="rId11" Type="http://schemas.openxmlformats.org/officeDocument/2006/relationships/audio" Target="../media/audio1.wav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2362" y="2087698"/>
            <a:ext cx="1376381" cy="1098382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zh-TW" altLang="en-US" sz="3200" dirty="0"/>
              <a:t>初級</a:t>
            </a:r>
            <a:endParaRPr lang="en-US" altLang="zh-TW" sz="3200" dirty="0"/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zh-TW" sz="2400" dirty="0"/>
              <a:t>(Q1)</a:t>
            </a:r>
            <a:endParaRPr lang="zh-TW" altLang="en-US" sz="2400" dirty="0"/>
          </a:p>
          <a:p>
            <a:pPr marL="0" indent="0" algn="ctr" eaLnBrk="1" hangingPunct="1">
              <a:buNone/>
            </a:pPr>
            <a:endParaRPr lang="zh-TW" altLang="en-US" sz="3200" dirty="0"/>
          </a:p>
        </p:txBody>
      </p:sp>
      <p:sp>
        <p:nvSpPr>
          <p:cNvPr id="23" name="云形标注 22"/>
          <p:cNvSpPr/>
          <p:nvPr/>
        </p:nvSpPr>
        <p:spPr>
          <a:xfrm>
            <a:off x="4693184" y="2322032"/>
            <a:ext cx="2346593" cy="1134068"/>
          </a:xfrm>
          <a:prstGeom prst="cloudCallout">
            <a:avLst>
              <a:gd name="adj1" fmla="val -83040"/>
              <a:gd name="adj2" fmla="val -1987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4671150" y="2366100"/>
            <a:ext cx="235766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按此</a:t>
            </a:r>
            <a:endParaRPr lang="en-US" altLang="zh-TW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ctr">
              <a:defRPr/>
            </a:pPr>
            <a:r>
              <a:rPr lang="zh-TW" altLang="en-US" sz="2400" b="1" dirty="0">
                <a:ln/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開始挑戰</a:t>
            </a:r>
            <a:endParaRPr lang="en-US" altLang="zh-TW" sz="2400" b="1" dirty="0">
              <a:ln/>
              <a:solidFill>
                <a:srgbClr val="FF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42362" y="3251857"/>
            <a:ext cx="1376381" cy="1098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3200" dirty="0"/>
              <a:t>中級</a:t>
            </a:r>
            <a:endParaRPr lang="en-US" altLang="zh-TW" sz="3200" dirty="0"/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zh-TW" sz="2400" dirty="0"/>
              <a:t>(Q2)</a:t>
            </a:r>
            <a:endParaRPr lang="zh-TW" altLang="en-US" sz="2400" dirty="0"/>
          </a:p>
          <a:p>
            <a:pPr marL="0" indent="0" algn="ctr">
              <a:buFont typeface="Arial" pitchFamily="34" charset="0"/>
              <a:buNone/>
            </a:pPr>
            <a:endParaRPr lang="zh-TW" altLang="en-US" sz="32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42362" y="4352120"/>
            <a:ext cx="1376381" cy="1098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3200" dirty="0"/>
              <a:t>高級</a:t>
            </a:r>
            <a:endParaRPr lang="en-US" altLang="zh-TW" sz="3200" dirty="0"/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zh-TW" sz="2400" dirty="0"/>
              <a:t>(Q3)</a:t>
            </a:r>
            <a:endParaRPr lang="zh-TW" altLang="en-US" sz="2400" dirty="0"/>
          </a:p>
          <a:p>
            <a:pPr marL="0" indent="0" algn="ctr">
              <a:buFont typeface="Arial" pitchFamily="34" charset="0"/>
              <a:buNone/>
            </a:pPr>
            <a:endParaRPr lang="zh-TW" altLang="en-US" sz="3200" dirty="0"/>
          </a:p>
        </p:txBody>
      </p:sp>
      <p:pic>
        <p:nvPicPr>
          <p:cNvPr id="10" name="图片 9">
            <a:hlinkClick r:id="rId4" action="ppaction://hlinksldjump"/>
            <a:extLst>
              <a:ext uri="{FF2B5EF4-FFF2-40B4-BE49-F238E27FC236}">
                <a16:creationId xmlns:a16="http://schemas.microsoft.com/office/drawing/2014/main" id="{FC7A1D0F-4585-460C-9F59-E473C7F12FC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6833" y="2182118"/>
            <a:ext cx="741998" cy="705803"/>
          </a:xfrm>
          <a:prstGeom prst="rect">
            <a:avLst/>
          </a:prstGeom>
        </p:spPr>
      </p:pic>
      <p:pic>
        <p:nvPicPr>
          <p:cNvPr id="13" name="图片 12">
            <a:hlinkClick r:id="rId6" action="ppaction://hlinksldjump"/>
            <a:extLst>
              <a:ext uri="{FF2B5EF4-FFF2-40B4-BE49-F238E27FC236}">
                <a16:creationId xmlns:a16="http://schemas.microsoft.com/office/drawing/2014/main" id="{A2EE91AE-77FB-497F-992C-2A1F99C40A5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3895" y="3424561"/>
            <a:ext cx="741998" cy="705803"/>
          </a:xfrm>
          <a:prstGeom prst="rect">
            <a:avLst/>
          </a:prstGeom>
        </p:spPr>
      </p:pic>
      <p:pic>
        <p:nvPicPr>
          <p:cNvPr id="14" name="图片 13">
            <a:hlinkClick r:id="rId7" action="ppaction://hlinksldjump"/>
            <a:extLst>
              <a:ext uri="{FF2B5EF4-FFF2-40B4-BE49-F238E27FC236}">
                <a16:creationId xmlns:a16="http://schemas.microsoft.com/office/drawing/2014/main" id="{82D578BB-5753-4FF3-BECC-FD05EB810D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3895" y="4529838"/>
            <a:ext cx="741998" cy="705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6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998327" y="1738828"/>
            <a:ext cx="403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4800" dirty="0">
                <a:solidFill>
                  <a:srgbClr val="CC3300"/>
                </a:solidFill>
                <a:latin typeface="全真顏體" pitchFamily="49" charset="-120"/>
                <a:ea typeface="全真顏體" pitchFamily="49" charset="-120"/>
              </a:rPr>
              <a:t>答錯了，</a:t>
            </a:r>
          </a:p>
          <a:p>
            <a:pPr eaLnBrk="1" hangingPunct="1"/>
            <a:r>
              <a:rPr kumimoji="1" lang="zh-TW" altLang="en-US" sz="4800" dirty="0">
                <a:solidFill>
                  <a:srgbClr val="CC3300"/>
                </a:solidFill>
                <a:latin typeface="全真顏體" pitchFamily="49" charset="-120"/>
                <a:ea typeface="全真顏體" pitchFamily="49" charset="-120"/>
              </a:rPr>
              <a:t>努力學習吧!</a:t>
            </a:r>
            <a:r>
              <a:rPr kumimoji="1" lang="zh-TW" altLang="en-US" dirty="0"/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1651" y="3308488"/>
            <a:ext cx="2614860" cy="2393151"/>
          </a:xfrm>
          <a:prstGeom prst="rect">
            <a:avLst/>
          </a:prstGeom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0CB5A0F0-F35A-433C-A6C1-4F063621D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1383" y="5134817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5" action="ppaction://hlinksldjump"/>
            <a:extLst>
              <a:ext uri="{FF2B5EF4-FFF2-40B4-BE49-F238E27FC236}">
                <a16:creationId xmlns:a16="http://schemas.microsoft.com/office/drawing/2014/main" id="{AFE8F482-D655-4722-8014-7138FFAEC1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80" b="11539"/>
          <a:stretch/>
        </p:blipFill>
        <p:spPr>
          <a:xfrm>
            <a:off x="6515100" y="5134817"/>
            <a:ext cx="582103" cy="454999"/>
          </a:xfrm>
          <a:prstGeom prst="rect">
            <a:avLst/>
          </a:prstGeom>
        </p:spPr>
      </p:pic>
      <p:pic>
        <p:nvPicPr>
          <p:cNvPr id="13" name="图片 12">
            <a:hlinkClick r:id="rId7" action="ppaction://hlinksldjump"/>
            <a:extLst>
              <a:ext uri="{FF2B5EF4-FFF2-40B4-BE49-F238E27FC236}">
                <a16:creationId xmlns:a16="http://schemas.microsoft.com/office/drawing/2014/main" id="{745FA4EB-5E2D-41E8-9699-3E16FD4503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4207687"/>
            <a:ext cx="642591" cy="526274"/>
          </a:xfrm>
          <a:prstGeom prst="rect">
            <a:avLst/>
          </a:prstGeom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CD41A4E6-18AA-4A20-B951-6A5E630E3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4256316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67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F6E8A335-170D-486E-805D-42E5B37F2D54}"/>
              </a:ext>
            </a:extLst>
          </p:cNvPr>
          <p:cNvSpPr/>
          <p:nvPr/>
        </p:nvSpPr>
        <p:spPr>
          <a:xfrm>
            <a:off x="3272324" y="1714500"/>
            <a:ext cx="541715" cy="548640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CECB95A-2430-4A19-9C27-3CA7FF0366C0}"/>
              </a:ext>
            </a:extLst>
          </p:cNvPr>
          <p:cNvSpPr/>
          <p:nvPr/>
        </p:nvSpPr>
        <p:spPr>
          <a:xfrm>
            <a:off x="1654354" y="2265317"/>
            <a:ext cx="541715" cy="548640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B28AC5F-9FEB-4DAF-820F-07228E17FAE0}"/>
              </a:ext>
            </a:extLst>
          </p:cNvPr>
          <p:cNvSpPr/>
          <p:nvPr/>
        </p:nvSpPr>
        <p:spPr>
          <a:xfrm>
            <a:off x="3258515" y="2265317"/>
            <a:ext cx="555839" cy="1628012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C7EBFAC-2649-4994-A1EB-F81CB642E3CB}"/>
              </a:ext>
            </a:extLst>
          </p:cNvPr>
          <p:cNvSpPr/>
          <p:nvPr/>
        </p:nvSpPr>
        <p:spPr>
          <a:xfrm>
            <a:off x="2734354" y="2254431"/>
            <a:ext cx="1080000" cy="548640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3D51025-4E43-4F55-BE8C-2ECF29F54389}"/>
              </a:ext>
            </a:extLst>
          </p:cNvPr>
          <p:cNvSpPr/>
          <p:nvPr/>
        </p:nvSpPr>
        <p:spPr>
          <a:xfrm>
            <a:off x="2187292" y="2273888"/>
            <a:ext cx="555839" cy="1060974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249445"/>
              </p:ext>
            </p:extLst>
          </p:nvPr>
        </p:nvGraphicFramePr>
        <p:xfrm>
          <a:off x="1654354" y="1725248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10173752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863443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8944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848097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532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8010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22085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380738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13837" y="4494815"/>
            <a:ext cx="3176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正確答案：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03837E2-0049-43D1-9337-FB0B5C17D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7104" y="4703609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9" name="图片 8">
            <a:hlinkClick r:id="rId3" action="ppaction://hlinksldjump"/>
            <a:extLst>
              <a:ext uri="{FF2B5EF4-FFF2-40B4-BE49-F238E27FC236}">
                <a16:creationId xmlns:a16="http://schemas.microsoft.com/office/drawing/2014/main" id="{0252943F-44B7-493B-8CB7-93AFD87469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9509" y="4703609"/>
            <a:ext cx="604027" cy="52627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64B797F-A796-4F64-93BF-57F9D048DC02}"/>
              </a:ext>
            </a:extLst>
          </p:cNvPr>
          <p:cNvSpPr txBox="1"/>
          <p:nvPr/>
        </p:nvSpPr>
        <p:spPr>
          <a:xfrm>
            <a:off x="2238102" y="2254431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E86CCA1-3FC4-4F0B-A41B-B0098CB17479}"/>
              </a:ext>
            </a:extLst>
          </p:cNvPr>
          <p:cNvSpPr txBox="1"/>
          <p:nvPr/>
        </p:nvSpPr>
        <p:spPr>
          <a:xfrm>
            <a:off x="3318307" y="1731211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7DE3043-9166-41BD-88FD-5DE9685AD78A}"/>
              </a:ext>
            </a:extLst>
          </p:cNvPr>
          <p:cNvSpPr txBox="1"/>
          <p:nvPr/>
        </p:nvSpPr>
        <p:spPr>
          <a:xfrm>
            <a:off x="2210804" y="1731211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D120448-2E2F-4434-B6FB-68746A9AD1BD}"/>
              </a:ext>
            </a:extLst>
          </p:cNvPr>
          <p:cNvSpPr txBox="1"/>
          <p:nvPr/>
        </p:nvSpPr>
        <p:spPr>
          <a:xfrm>
            <a:off x="1252113" y="3980304"/>
            <a:ext cx="6448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每個數字在每行和每列只出現一次。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527F6E2-A343-4A40-B588-2F62B453A887}"/>
              </a:ext>
            </a:extLst>
          </p:cNvPr>
          <p:cNvSpPr txBox="1"/>
          <p:nvPr/>
        </p:nvSpPr>
        <p:spPr>
          <a:xfrm>
            <a:off x="4017945" y="1923558"/>
            <a:ext cx="3976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800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先從數字最多的行或列開始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917068" y="1602004"/>
            <a:ext cx="64999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7DE3043-9166-41BD-88FD-5DE9685AD78A}"/>
              </a:ext>
            </a:extLst>
          </p:cNvPr>
          <p:cNvSpPr txBox="1"/>
          <p:nvPr/>
        </p:nvSpPr>
        <p:spPr>
          <a:xfrm>
            <a:off x="2220026" y="1738972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" grpId="0" animBg="1"/>
      <p:bldP spid="2" grpId="1" animBg="1"/>
      <p:bldP spid="11" grpId="0" animBg="1"/>
      <p:bldP spid="11" grpId="1" animBg="1"/>
      <p:bldP spid="10" grpId="0" animBg="1"/>
      <p:bldP spid="10" grpId="1" animBg="1"/>
      <p:bldP spid="15" grpId="0" animBg="1"/>
      <p:bldP spid="15" grpId="1" animBg="1"/>
      <p:bldP spid="3" grpId="0"/>
      <p:bldP spid="4" grpId="0"/>
      <p:bldP spid="14" grpId="0"/>
      <p:bldP spid="17" grpId="1"/>
      <p:bldP spid="6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08022B4B-52B8-41B9-8C17-FA8AA40DF0D4}"/>
              </a:ext>
            </a:extLst>
          </p:cNvPr>
          <p:cNvSpPr/>
          <p:nvPr/>
        </p:nvSpPr>
        <p:spPr>
          <a:xfrm>
            <a:off x="1638295" y="2214431"/>
            <a:ext cx="523246" cy="1078992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DDE3791-08D2-42CF-B792-F35BF85F66C2}"/>
              </a:ext>
            </a:extLst>
          </p:cNvPr>
          <p:cNvSpPr/>
          <p:nvPr/>
        </p:nvSpPr>
        <p:spPr>
          <a:xfrm>
            <a:off x="1638040" y="3301558"/>
            <a:ext cx="1078696" cy="530352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20E7FC2-2F73-47D5-8785-172D706B6625}"/>
              </a:ext>
            </a:extLst>
          </p:cNvPr>
          <p:cNvSpPr/>
          <p:nvPr/>
        </p:nvSpPr>
        <p:spPr>
          <a:xfrm>
            <a:off x="1631012" y="2767719"/>
            <a:ext cx="1078696" cy="530352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E85B193-F115-4E9B-B730-C91045DBD912}"/>
              </a:ext>
            </a:extLst>
          </p:cNvPr>
          <p:cNvSpPr/>
          <p:nvPr/>
        </p:nvSpPr>
        <p:spPr>
          <a:xfrm>
            <a:off x="2710774" y="3304053"/>
            <a:ext cx="546510" cy="1069942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16C04E7-27DF-49D0-AB81-917BF885AED4}"/>
              </a:ext>
            </a:extLst>
          </p:cNvPr>
          <p:cNvSpPr/>
          <p:nvPr/>
        </p:nvSpPr>
        <p:spPr>
          <a:xfrm>
            <a:off x="2179470" y="3303489"/>
            <a:ext cx="523246" cy="107011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A90B11A-4F1F-4054-B6E6-71537C133EEA}"/>
              </a:ext>
            </a:extLst>
          </p:cNvPr>
          <p:cNvSpPr/>
          <p:nvPr/>
        </p:nvSpPr>
        <p:spPr>
          <a:xfrm>
            <a:off x="1638295" y="2751016"/>
            <a:ext cx="523246" cy="543764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3EFC4BA-FC89-4911-83CD-6BA216800E37}"/>
              </a:ext>
            </a:extLst>
          </p:cNvPr>
          <p:cNvSpPr/>
          <p:nvPr/>
        </p:nvSpPr>
        <p:spPr>
          <a:xfrm rot="5400000">
            <a:off x="2975908" y="3566591"/>
            <a:ext cx="530352" cy="1078992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C6337E4-8DC8-463A-A291-50763E88AB5D}"/>
              </a:ext>
            </a:extLst>
          </p:cNvPr>
          <p:cNvSpPr/>
          <p:nvPr/>
        </p:nvSpPr>
        <p:spPr>
          <a:xfrm>
            <a:off x="1641949" y="2220513"/>
            <a:ext cx="523246" cy="1078992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31677" y="4497662"/>
            <a:ext cx="32588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正確答案：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" panose="0202060306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明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7B7D0956-DA05-48D1-8960-E31313827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891" y="4747680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9" name="图片 8">
            <a:hlinkClick r:id="rId3" action="ppaction://hlinksldjump"/>
            <a:extLst>
              <a:ext uri="{FF2B5EF4-FFF2-40B4-BE49-F238E27FC236}">
                <a16:creationId xmlns:a16="http://schemas.microsoft.com/office/drawing/2014/main" id="{067DED6C-B479-4E43-BC34-B2E8AC1E2F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5100" y="4715376"/>
            <a:ext cx="604027" cy="52627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331AD33-4C4A-4FC5-9C73-F68971171DB5}"/>
              </a:ext>
            </a:extLst>
          </p:cNvPr>
          <p:cNvSpPr txBox="1"/>
          <p:nvPr/>
        </p:nvSpPr>
        <p:spPr>
          <a:xfrm>
            <a:off x="2162052" y="3841670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我</a:t>
            </a:r>
            <a:endParaRPr lang="en-US" sz="2800" dirty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9155831-AB83-4F82-8B3C-551B8581E52B}"/>
              </a:ext>
            </a:extLst>
          </p:cNvPr>
          <p:cNvSpPr txBox="1"/>
          <p:nvPr/>
        </p:nvSpPr>
        <p:spPr>
          <a:xfrm>
            <a:off x="1331294" y="1636726"/>
            <a:ext cx="4430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先確定行和列交叉的空格</a:t>
            </a:r>
            <a:endParaRPr lang="en-US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890DDCA-AFB6-4EB8-8928-3B4BC08CA9B8}"/>
              </a:ext>
            </a:extLst>
          </p:cNvPr>
          <p:cNvSpPr txBox="1"/>
          <p:nvPr/>
        </p:nvSpPr>
        <p:spPr>
          <a:xfrm>
            <a:off x="2168849" y="2751016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聰</a:t>
            </a:r>
            <a:endParaRPr lang="en-US" sz="2800" dirty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2AF98BA-1D29-4734-BC2B-1482BF35EEC8}"/>
              </a:ext>
            </a:extLst>
          </p:cNvPr>
          <p:cNvSpPr/>
          <p:nvPr/>
        </p:nvSpPr>
        <p:spPr>
          <a:xfrm>
            <a:off x="1634264" y="3822797"/>
            <a:ext cx="530352" cy="556359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1AE17C4-EC44-469E-A813-CBF26F64E58E}"/>
              </a:ext>
            </a:extLst>
          </p:cNvPr>
          <p:cNvSpPr txBox="1"/>
          <p:nvPr/>
        </p:nvSpPr>
        <p:spPr>
          <a:xfrm>
            <a:off x="1624020" y="3287585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聰</a:t>
            </a:r>
            <a:endParaRPr lang="en-US" sz="2800" dirty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C2B6BDB-77E1-414D-BA80-416B06FEC384}"/>
              </a:ext>
            </a:extLst>
          </p:cNvPr>
          <p:cNvSpPr txBox="1"/>
          <p:nvPr/>
        </p:nvSpPr>
        <p:spPr>
          <a:xfrm>
            <a:off x="1630068" y="3829992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明</a:t>
            </a:r>
            <a:endParaRPr lang="en-US" sz="2800" dirty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98E9378-B662-4F76-B975-D8715BAD645F}"/>
              </a:ext>
            </a:extLst>
          </p:cNvPr>
          <p:cNvSpPr/>
          <p:nvPr/>
        </p:nvSpPr>
        <p:spPr>
          <a:xfrm>
            <a:off x="2711338" y="3843506"/>
            <a:ext cx="546510" cy="530352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CBB5D13-FDF5-4F1D-A524-C4EABC548374}"/>
              </a:ext>
            </a:extLst>
          </p:cNvPr>
          <p:cNvSpPr txBox="1"/>
          <p:nvPr/>
        </p:nvSpPr>
        <p:spPr>
          <a:xfrm>
            <a:off x="2689195" y="3288109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我</a:t>
            </a:r>
            <a:endParaRPr lang="en-US" sz="2800" dirty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C2422AA-743B-44C0-9EA3-5E28CBE87806}"/>
              </a:ext>
            </a:extLst>
          </p:cNvPr>
          <p:cNvSpPr txBox="1"/>
          <p:nvPr/>
        </p:nvSpPr>
        <p:spPr>
          <a:xfrm>
            <a:off x="2720732" y="2771467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明</a:t>
            </a:r>
            <a:endParaRPr lang="en-US" sz="2800" dirty="0">
              <a:solidFill>
                <a:srgbClr val="9933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617933"/>
              </p:ext>
            </p:extLst>
          </p:nvPr>
        </p:nvGraphicFramePr>
        <p:xfrm>
          <a:off x="1632010" y="2215788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10173752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863443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8944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848097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我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明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532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最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8010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明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22085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最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聰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380738"/>
                  </a:ext>
                </a:extLst>
              </a:tr>
            </a:tbl>
          </a:graphicData>
        </a:graphic>
      </p:graphicFrame>
      <p:sp>
        <p:nvSpPr>
          <p:cNvPr id="30" name="文本框 29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917068" y="1602004"/>
            <a:ext cx="64999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7DE3043-9166-41BD-88FD-5DE9685AD78A}"/>
              </a:ext>
            </a:extLst>
          </p:cNvPr>
          <p:cNvSpPr txBox="1"/>
          <p:nvPr/>
        </p:nvSpPr>
        <p:spPr>
          <a:xfrm>
            <a:off x="2771274" y="2787368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4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500"/>
                            </p:stCondLst>
                            <p:childTnLst>
                              <p:par>
                                <p:cTn id="8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5" grpId="0" animBg="1"/>
      <p:bldP spid="5" grpId="1" animBg="1"/>
      <p:bldP spid="27" grpId="0" animBg="1"/>
      <p:bldP spid="27" grpId="1" animBg="1"/>
      <p:bldP spid="28" grpId="0" animBg="1"/>
      <p:bldP spid="28" grpId="1" animBg="1"/>
      <p:bldP spid="4" grpId="0" animBg="1"/>
      <p:bldP spid="4" grpId="1" animBg="1"/>
      <p:bldP spid="18" grpId="0" animBg="1"/>
      <p:bldP spid="18" grpId="1" animBg="1"/>
      <p:bldP spid="10" grpId="0" animBg="1"/>
      <p:bldP spid="10" grpId="1" animBg="1"/>
      <p:bldP spid="3" grpId="0" animBg="1"/>
      <p:bldP spid="3" grpId="1" animBg="1"/>
      <p:bldP spid="15" grpId="0"/>
      <p:bldP spid="12" grpId="0"/>
      <p:bldP spid="19" grpId="0"/>
      <p:bldP spid="20" grpId="0"/>
      <p:bldP spid="21" grpId="0" animBg="1"/>
      <p:bldP spid="21" grpId="1" animBg="1"/>
      <p:bldP spid="23" grpId="0"/>
      <p:bldP spid="11" grpId="0"/>
      <p:bldP spid="24" grpId="0" animBg="1"/>
      <p:bldP spid="24" grpId="1" animBg="1"/>
      <p:bldP spid="25" grpId="0"/>
      <p:bldP spid="29" grpId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58C773D4-8F35-4443-85FB-8C52F9367699}"/>
              </a:ext>
            </a:extLst>
          </p:cNvPr>
          <p:cNvSpPr>
            <a:spLocks noChangeAspect="1"/>
          </p:cNvSpPr>
          <p:nvPr/>
        </p:nvSpPr>
        <p:spPr>
          <a:xfrm>
            <a:off x="3067993" y="3406448"/>
            <a:ext cx="538462" cy="53949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FFFCC6D-DD50-43EA-B2EA-B67619748985}"/>
              </a:ext>
            </a:extLst>
          </p:cNvPr>
          <p:cNvSpPr>
            <a:spLocks noChangeAspect="1"/>
          </p:cNvSpPr>
          <p:nvPr/>
        </p:nvSpPr>
        <p:spPr>
          <a:xfrm>
            <a:off x="1446280" y="3403817"/>
            <a:ext cx="538462" cy="53949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8E21B54-2357-4BFF-AD90-DE4FAB2D416F}"/>
              </a:ext>
            </a:extLst>
          </p:cNvPr>
          <p:cNvSpPr>
            <a:spLocks noChangeAspect="1"/>
          </p:cNvSpPr>
          <p:nvPr/>
        </p:nvSpPr>
        <p:spPr>
          <a:xfrm>
            <a:off x="1984325" y="2867264"/>
            <a:ext cx="538462" cy="53949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3863995-5AC7-44CD-9A55-6CFD7A703BB4}"/>
              </a:ext>
            </a:extLst>
          </p:cNvPr>
          <p:cNvSpPr>
            <a:spLocks noChangeAspect="1"/>
          </p:cNvSpPr>
          <p:nvPr/>
        </p:nvSpPr>
        <p:spPr>
          <a:xfrm>
            <a:off x="1451187" y="3406233"/>
            <a:ext cx="538462" cy="53949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FC8F2F0-E07B-4D62-B856-B2BCBA8CC120}"/>
              </a:ext>
            </a:extLst>
          </p:cNvPr>
          <p:cNvSpPr>
            <a:spLocks noChangeAspect="1"/>
          </p:cNvSpPr>
          <p:nvPr/>
        </p:nvSpPr>
        <p:spPr>
          <a:xfrm>
            <a:off x="1987697" y="2861327"/>
            <a:ext cx="538462" cy="108261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4905980-E146-476F-BA30-335C156A047B}"/>
              </a:ext>
            </a:extLst>
          </p:cNvPr>
          <p:cNvSpPr>
            <a:spLocks noChangeAspect="1"/>
          </p:cNvSpPr>
          <p:nvPr/>
        </p:nvSpPr>
        <p:spPr>
          <a:xfrm>
            <a:off x="2528372" y="2335346"/>
            <a:ext cx="538462" cy="53949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1C5A2A6-2695-40DA-9BB5-76E27BDECAAD}"/>
              </a:ext>
            </a:extLst>
          </p:cNvPr>
          <p:cNvSpPr>
            <a:spLocks noChangeAspect="1"/>
          </p:cNvSpPr>
          <p:nvPr/>
        </p:nvSpPr>
        <p:spPr>
          <a:xfrm>
            <a:off x="2523600" y="1785485"/>
            <a:ext cx="538462" cy="53949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47F18E3A-8F8A-44C1-974D-31E4102F2E0C}"/>
              </a:ext>
            </a:extLst>
          </p:cNvPr>
          <p:cNvSpPr>
            <a:spLocks noChangeAspect="1"/>
          </p:cNvSpPr>
          <p:nvPr/>
        </p:nvSpPr>
        <p:spPr>
          <a:xfrm>
            <a:off x="1983511" y="1790836"/>
            <a:ext cx="1082044" cy="53949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025967"/>
              </p:ext>
            </p:extLst>
          </p:nvPr>
        </p:nvGraphicFramePr>
        <p:xfrm>
          <a:off x="1447510" y="1785821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10173752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863443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8944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848097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532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8010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22085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380738"/>
                  </a:ext>
                </a:extLst>
              </a:tr>
            </a:tbl>
          </a:graphicData>
        </a:graphic>
      </p:graphicFrame>
      <p:sp>
        <p:nvSpPr>
          <p:cNvPr id="21" name="矩形 20">
            <a:extLst>
              <a:ext uri="{FF2B5EF4-FFF2-40B4-BE49-F238E27FC236}">
                <a16:creationId xmlns:a16="http://schemas.microsoft.com/office/drawing/2014/main" id="{8D21A73B-FAAC-4CC5-9BA3-040561F9AF31}"/>
              </a:ext>
            </a:extLst>
          </p:cNvPr>
          <p:cNvSpPr>
            <a:spLocks noChangeAspect="1"/>
          </p:cNvSpPr>
          <p:nvPr/>
        </p:nvSpPr>
        <p:spPr>
          <a:xfrm>
            <a:off x="2529790" y="3406325"/>
            <a:ext cx="538462" cy="53949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85837" y="5272003"/>
            <a:ext cx="17741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</a:t>
            </a:r>
            <a:endParaRPr kumimoji="1" lang="en-US" altLang="zh-TW" b="1" dirty="0">
              <a:solidFill>
                <a:srgbClr val="660033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返回主頁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976782" y="4590516"/>
            <a:ext cx="50528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正確答案：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E = 4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F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= 2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8" name="图片 7">
            <a:hlinkClick r:id="rId3" action="ppaction://hlinksldjump"/>
            <a:extLst>
              <a:ext uri="{FF2B5EF4-FFF2-40B4-BE49-F238E27FC236}">
                <a16:creationId xmlns:a16="http://schemas.microsoft.com/office/drawing/2014/main" id="{06F1DE62-976F-46AD-B21A-C084F65A84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5938628" y="5207394"/>
            <a:ext cx="642591" cy="526274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941131"/>
              </p:ext>
            </p:extLst>
          </p:nvPr>
        </p:nvGraphicFramePr>
        <p:xfrm>
          <a:off x="4365865" y="1785821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10173752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863443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8944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848097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532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8010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22085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8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380738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00504" y="2583495"/>
            <a:ext cx="5723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endParaRPr kumimoji="0" lang="zh-TW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917068" y="1602004"/>
            <a:ext cx="64999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DEA3473-D3B7-4C39-B34F-432735B827A0}"/>
              </a:ext>
            </a:extLst>
          </p:cNvPr>
          <p:cNvSpPr txBox="1"/>
          <p:nvPr/>
        </p:nvSpPr>
        <p:spPr>
          <a:xfrm>
            <a:off x="2041798" y="3430124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437A166-F99C-4220-BBB9-A4C27AE0280A}"/>
              </a:ext>
            </a:extLst>
          </p:cNvPr>
          <p:cNvSpPr txBox="1"/>
          <p:nvPr/>
        </p:nvSpPr>
        <p:spPr>
          <a:xfrm>
            <a:off x="2606527" y="3430124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90640C-B9BB-4914-AC5F-ED821E7FA06E}"/>
              </a:ext>
            </a:extLst>
          </p:cNvPr>
          <p:cNvSpPr txBox="1"/>
          <p:nvPr/>
        </p:nvSpPr>
        <p:spPr>
          <a:xfrm>
            <a:off x="2582793" y="2858667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6A9DE1CB-7245-4A81-8701-C335C453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026" y="3979146"/>
            <a:ext cx="2230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假設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M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=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041CE47-68D7-438B-817B-F578246FB606}"/>
              </a:ext>
            </a:extLst>
          </p:cNvPr>
          <p:cNvSpPr txBox="1"/>
          <p:nvPr/>
        </p:nvSpPr>
        <p:spPr>
          <a:xfrm>
            <a:off x="2622060" y="2848302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rgbClr val="99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B2249C0-A6F0-4E49-BA80-FFA5C641066D}"/>
              </a:ext>
            </a:extLst>
          </p:cNvPr>
          <p:cNvSpPr txBox="1"/>
          <p:nvPr/>
        </p:nvSpPr>
        <p:spPr>
          <a:xfrm>
            <a:off x="2592301" y="2368965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D80E19E-78C1-4473-8498-AA3B3C3E558E}"/>
              </a:ext>
            </a:extLst>
          </p:cNvPr>
          <p:cNvSpPr txBox="1"/>
          <p:nvPr/>
        </p:nvSpPr>
        <p:spPr>
          <a:xfrm>
            <a:off x="2054899" y="2321885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C069778-4F0B-4FFD-857B-B23C71A70126}"/>
              </a:ext>
            </a:extLst>
          </p:cNvPr>
          <p:cNvSpPr txBox="1"/>
          <p:nvPr/>
        </p:nvSpPr>
        <p:spPr>
          <a:xfrm>
            <a:off x="2051245" y="1804983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71DC8A6-A604-46EA-B2EC-6621472A1BA6}"/>
              </a:ext>
            </a:extLst>
          </p:cNvPr>
          <p:cNvSpPr txBox="1"/>
          <p:nvPr/>
        </p:nvSpPr>
        <p:spPr>
          <a:xfrm>
            <a:off x="1497384" y="1788886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1DA6F2CC-F627-4587-A1B3-800FCD726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962" y="3984654"/>
            <a:ext cx="2230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假設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M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=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8E5464E-3FA7-4BEC-A78B-13628F07CE42}"/>
              </a:ext>
            </a:extLst>
          </p:cNvPr>
          <p:cNvSpPr txBox="1"/>
          <p:nvPr/>
        </p:nvSpPr>
        <p:spPr>
          <a:xfrm>
            <a:off x="5540480" y="2879412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F24000F-6CAC-49F2-B8F2-72F5913BC94B}"/>
              </a:ext>
            </a:extLst>
          </p:cNvPr>
          <p:cNvSpPr txBox="1"/>
          <p:nvPr/>
        </p:nvSpPr>
        <p:spPr>
          <a:xfrm>
            <a:off x="5525049" y="2285325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6DBED56-C32F-4421-B4D3-F74957B84EED}"/>
              </a:ext>
            </a:extLst>
          </p:cNvPr>
          <p:cNvSpPr txBox="1"/>
          <p:nvPr/>
        </p:nvSpPr>
        <p:spPr>
          <a:xfrm>
            <a:off x="4990095" y="2323839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07BE73E-2152-4486-B804-EF4763AC547D}"/>
              </a:ext>
            </a:extLst>
          </p:cNvPr>
          <p:cNvSpPr txBox="1"/>
          <p:nvPr/>
        </p:nvSpPr>
        <p:spPr>
          <a:xfrm>
            <a:off x="4958393" y="1782678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E7281B3-F6B3-4F46-BE62-8189CD5E821F}"/>
              </a:ext>
            </a:extLst>
          </p:cNvPr>
          <p:cNvSpPr txBox="1"/>
          <p:nvPr/>
        </p:nvSpPr>
        <p:spPr>
          <a:xfrm>
            <a:off x="6098873" y="1804983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94898B5-2052-4C5F-BF97-5D1F644C9AD7}"/>
              </a:ext>
            </a:extLst>
          </p:cNvPr>
          <p:cNvSpPr txBox="1"/>
          <p:nvPr/>
        </p:nvSpPr>
        <p:spPr>
          <a:xfrm>
            <a:off x="4412945" y="1798665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81843D4-CBA8-4BB8-9ED4-A0911DFE5AFE}"/>
              </a:ext>
            </a:extLst>
          </p:cNvPr>
          <p:cNvSpPr txBox="1"/>
          <p:nvPr/>
        </p:nvSpPr>
        <p:spPr>
          <a:xfrm>
            <a:off x="5496394" y="2892185"/>
            <a:ext cx="43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66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" grpId="0" animBg="1"/>
      <p:bldP spid="2" grpId="1" animBg="1"/>
      <p:bldP spid="14" grpId="0" animBg="1"/>
      <p:bldP spid="14" grpId="1" animBg="1"/>
      <p:bldP spid="36" grpId="0" animBg="1"/>
      <p:bldP spid="36" grpId="1" animBg="1"/>
      <p:bldP spid="33" grpId="0" animBg="1"/>
      <p:bldP spid="33" grpId="1" animBg="1"/>
      <p:bldP spid="34" grpId="0" animBg="1"/>
      <p:bldP spid="34" grpId="1" animBg="1"/>
      <p:bldP spid="20" grpId="0" animBg="1"/>
      <p:bldP spid="20" grpId="1" animBg="1"/>
      <p:bldP spid="35" grpId="0" animBg="1"/>
      <p:bldP spid="35" grpId="1" animBg="1"/>
      <p:bldP spid="21" grpId="0" animBg="1"/>
      <p:bldP spid="21" grpId="1" animBg="1"/>
      <p:bldP spid="15" grpId="0"/>
      <p:bldP spid="11" grpId="0"/>
      <p:bldP spid="18" grpId="0"/>
      <p:bldP spid="19" grpId="0"/>
      <p:bldP spid="22" grpId="0"/>
      <p:bldP spid="22" grpId="1"/>
      <p:bldP spid="23" grpId="0"/>
      <p:bldP spid="24" grpId="0"/>
      <p:bldP spid="25" grpId="0"/>
      <p:bldP spid="27" grpId="0"/>
      <p:bldP spid="30" grpId="0"/>
      <p:bldP spid="32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5"/>
          <p:cNvSpPr txBox="1">
            <a:spLocks noChangeArrowheads="1"/>
          </p:cNvSpPr>
          <p:nvPr/>
        </p:nvSpPr>
        <p:spPr bwMode="auto">
          <a:xfrm>
            <a:off x="2651125" y="51482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1" lang="zh-TW" altLang="en-US"/>
          </a:p>
        </p:txBody>
      </p:sp>
      <p:sp>
        <p:nvSpPr>
          <p:cNvPr id="155653" name="AutoShape 11"/>
          <p:cNvSpPr>
            <a:spLocks noChangeArrowheads="1"/>
          </p:cNvSpPr>
          <p:nvPr/>
        </p:nvSpPr>
        <p:spPr bwMode="auto">
          <a:xfrm rot="11283964">
            <a:off x="2117076" y="2066927"/>
            <a:ext cx="5029200" cy="2971800"/>
          </a:xfrm>
          <a:prstGeom prst="cloudCallout">
            <a:avLst>
              <a:gd name="adj1" fmla="val -64075"/>
              <a:gd name="adj2" fmla="val 90402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sp>
        <p:nvSpPr>
          <p:cNvPr id="155654" name="Text Box 12"/>
          <p:cNvSpPr txBox="1">
            <a:spLocks noChangeArrowheads="1"/>
          </p:cNvSpPr>
          <p:nvPr/>
        </p:nvSpPr>
        <p:spPr bwMode="auto">
          <a:xfrm>
            <a:off x="2231376" y="2780179"/>
            <a:ext cx="4800600" cy="15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ea typeface="全真疊圓體" pitchFamily="49" charset="-120"/>
              </a:rPr>
              <a:t>       </a:t>
            </a:r>
            <a:r>
              <a:rPr kumimoji="1" lang="zh-TW" altLang="en-US" sz="5400" dirty="0">
                <a:solidFill>
                  <a:srgbClr val="0000CC"/>
                </a:solidFill>
                <a:ea typeface="全真疊圓體" pitchFamily="49" charset="-120"/>
              </a:rPr>
              <a:t>歡迎你</a:t>
            </a:r>
            <a:endParaRPr kumimoji="1" lang="zh-TW" altLang="en-US" sz="5400" dirty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solidFill>
                  <a:srgbClr val="009900"/>
                </a:solidFill>
                <a:latin typeface="全真行書" pitchFamily="49" charset="-120"/>
                <a:ea typeface="全真行書" pitchFamily="49" charset="-120"/>
              </a:rPr>
              <a:t>下次再來挑戰!</a:t>
            </a:r>
            <a:endParaRPr kumimoji="1" lang="zh-TW" alt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4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872707"/>
              </p:ext>
            </p:extLst>
          </p:nvPr>
        </p:nvGraphicFramePr>
        <p:xfrm>
          <a:off x="5515578" y="1769036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10173752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863443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8944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848097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zh-CN" altLang="en-US" sz="28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532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8010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22085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380738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917067" y="1602004"/>
            <a:ext cx="4429995" cy="267765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在右面的方格內，每行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和每列都有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</a:p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這四個數字，並且每個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數字在每行和每列只出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現一次。字母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代表什麼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數字？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" name="云形标注 21"/>
          <p:cNvSpPr/>
          <p:nvPr/>
        </p:nvSpPr>
        <p:spPr>
          <a:xfrm>
            <a:off x="5879877" y="4141573"/>
            <a:ext cx="2346593" cy="1134068"/>
          </a:xfrm>
          <a:prstGeom prst="cloudCallout">
            <a:avLst>
              <a:gd name="adj1" fmla="val -75998"/>
              <a:gd name="adj2" fmla="val 5493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6112103" y="4477774"/>
            <a:ext cx="234659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點擊       作答</a:t>
            </a:r>
            <a:endParaRPr lang="zh-CN" altLang="en-US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681233" y="4347774"/>
            <a:ext cx="5549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endParaRPr kumimoji="1" lang="zh-TW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078459" y="4363791"/>
            <a:ext cx="5549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endParaRPr kumimoji="1" lang="zh-TW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471076" y="4355085"/>
            <a:ext cx="5549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endParaRPr kumimoji="1" lang="zh-TW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>
            <a:hlinkClick r:id="rId3" action="ppaction://hlinksldjump"/>
            <a:extLst>
              <a:ext uri="{FF2B5EF4-FFF2-40B4-BE49-F238E27FC236}">
                <a16:creationId xmlns:a16="http://schemas.microsoft.com/office/drawing/2014/main" id="{D21E2F55-8D18-4FDD-A382-B65F45565C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0888" y="4731652"/>
            <a:ext cx="838200" cy="704850"/>
          </a:xfrm>
          <a:prstGeom prst="rect">
            <a:avLst/>
          </a:prstGeom>
        </p:spPr>
      </p:pic>
      <p:pic>
        <p:nvPicPr>
          <p:cNvPr id="17" name="图片 16">
            <a:hlinkClick r:id="rId5" action="ppaction://hlinksldjump"/>
            <a:extLst>
              <a:ext uri="{FF2B5EF4-FFF2-40B4-BE49-F238E27FC236}">
                <a16:creationId xmlns:a16="http://schemas.microsoft.com/office/drawing/2014/main" id="{B3F26E65-D0B3-4721-9097-4B63A3C170E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5165" y="4731652"/>
            <a:ext cx="838200" cy="704850"/>
          </a:xfrm>
          <a:prstGeom prst="rect">
            <a:avLst/>
          </a:prstGeom>
        </p:spPr>
      </p:pic>
      <p:pic>
        <p:nvPicPr>
          <p:cNvPr id="21" name="图片 20">
            <a:hlinkClick r:id="rId5" action="ppaction://hlinksldjump"/>
            <a:extLst>
              <a:ext uri="{FF2B5EF4-FFF2-40B4-BE49-F238E27FC236}">
                <a16:creationId xmlns:a16="http://schemas.microsoft.com/office/drawing/2014/main" id="{547E8ADB-388D-4A26-BF77-F01450D7FB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6678" y="4734277"/>
            <a:ext cx="838200" cy="7048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1685AA1-7C52-472B-A81D-63C55A7F8F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6831107" y="4486483"/>
            <a:ext cx="548640" cy="461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87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984FB20A-59A4-4CF7-8FA6-B48C32FF5005}"/>
              </a:ext>
            </a:extLst>
          </p:cNvPr>
          <p:cNvSpPr txBox="1"/>
          <p:nvPr/>
        </p:nvSpPr>
        <p:spPr>
          <a:xfrm>
            <a:off x="957022" y="1615085"/>
            <a:ext cx="4510260" cy="267765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在右面的方格內，每行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和每列都有「我最聰明」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這四個中文字，且每個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中文字在每行和每列只出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現一次。字母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代表什麼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中文字？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133974"/>
              </p:ext>
            </p:extLst>
          </p:nvPr>
        </p:nvGraphicFramePr>
        <p:xfrm>
          <a:off x="5504159" y="1758543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10173752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863443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8944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848097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我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明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532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最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zh-CN" altLang="en-US" sz="28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8010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明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22085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最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聰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380738"/>
                  </a:ext>
                </a:extLst>
              </a:tr>
            </a:tbl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561009" y="4346019"/>
            <a:ext cx="6610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我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857760" y="4346019"/>
            <a:ext cx="6610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聰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150816" y="4363437"/>
            <a:ext cx="6610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明</a:t>
            </a:r>
          </a:p>
        </p:txBody>
      </p:sp>
      <p:pic>
        <p:nvPicPr>
          <p:cNvPr id="15" name="图片 14">
            <a:hlinkClick r:id="rId3" action="ppaction://hlinksldjump"/>
            <a:extLst>
              <a:ext uri="{FF2B5EF4-FFF2-40B4-BE49-F238E27FC236}">
                <a16:creationId xmlns:a16="http://schemas.microsoft.com/office/drawing/2014/main" id="{0AF16389-F01B-47E7-93CB-17E83C508A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3822" y="4799569"/>
            <a:ext cx="838200" cy="704850"/>
          </a:xfrm>
          <a:prstGeom prst="rect">
            <a:avLst/>
          </a:prstGeom>
        </p:spPr>
      </p:pic>
      <p:pic>
        <p:nvPicPr>
          <p:cNvPr id="16" name="图片 15">
            <a:hlinkClick r:id="rId3" action="ppaction://hlinksldjump"/>
            <a:extLst>
              <a:ext uri="{FF2B5EF4-FFF2-40B4-BE49-F238E27FC236}">
                <a16:creationId xmlns:a16="http://schemas.microsoft.com/office/drawing/2014/main" id="{0C42F9D8-9BBE-4139-9987-5EC085FBC3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0573" y="4799569"/>
            <a:ext cx="838200" cy="704850"/>
          </a:xfrm>
          <a:prstGeom prst="rect">
            <a:avLst/>
          </a:prstGeom>
        </p:spPr>
      </p:pic>
      <p:pic>
        <p:nvPicPr>
          <p:cNvPr id="19" name="图片 18">
            <a:hlinkClick r:id="rId5" action="ppaction://hlinksldjump"/>
            <a:extLst>
              <a:ext uri="{FF2B5EF4-FFF2-40B4-BE49-F238E27FC236}">
                <a16:creationId xmlns:a16="http://schemas.microsoft.com/office/drawing/2014/main" id="{145E9A39-B610-432B-AC55-11B1FE752F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2222" y="4799569"/>
            <a:ext cx="838200" cy="704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74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43051"/>
              </p:ext>
            </p:extLst>
          </p:nvPr>
        </p:nvGraphicFramePr>
        <p:xfrm>
          <a:off x="5491380" y="1795161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10173752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863443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8944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848097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zh-CN" altLang="en-US" sz="28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532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zh-CN" altLang="en-US" sz="28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8010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22085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380738"/>
                  </a:ext>
                </a:extLst>
              </a:tr>
            </a:tbl>
          </a:graphicData>
        </a:graphic>
      </p:graphicFrame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328233" y="4527616"/>
            <a:ext cx="202471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</a:t>
            </a:r>
            <a:r>
              <a:rPr kumimoji="1"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kumimoji="1"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kumimoji="1"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 = 2</a:t>
            </a:r>
            <a:endParaRPr kumimoji="1" lang="zh-TW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917067" y="1602004"/>
            <a:ext cx="4429995" cy="267765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在右面的方格內，每行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和每列都有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</a:p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這四個數字，並且每個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數字在每行和每列只出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現一次。字母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分別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代表什麼數字？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05294E47-412F-46E6-955E-952EFD462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049" y="4525562"/>
            <a:ext cx="202472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</a:t>
            </a:r>
            <a:r>
              <a:rPr kumimoji="1"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kumimoji="1"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kumimoji="1"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 = 3</a:t>
            </a:r>
            <a:endParaRPr kumimoji="1" lang="zh-TW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B85C582B-8720-41CC-8067-4D0F05962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866" y="4525561"/>
            <a:ext cx="202472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</a:t>
            </a:r>
            <a:r>
              <a:rPr kumimoji="1"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kumimoji="1"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kumimoji="1"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 = 3</a:t>
            </a:r>
            <a:endParaRPr kumimoji="1" lang="zh-TW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>
            <a:hlinkClick r:id="rId3" action="ppaction://hlinksldjump"/>
            <a:extLst>
              <a:ext uri="{FF2B5EF4-FFF2-40B4-BE49-F238E27FC236}">
                <a16:creationId xmlns:a16="http://schemas.microsoft.com/office/drawing/2014/main" id="{B5223D8A-1EA1-4F0D-A414-710DD81642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4713" y="4987226"/>
            <a:ext cx="838200" cy="704850"/>
          </a:xfrm>
          <a:prstGeom prst="rect">
            <a:avLst/>
          </a:prstGeom>
        </p:spPr>
      </p:pic>
      <p:pic>
        <p:nvPicPr>
          <p:cNvPr id="20" name="图片 19">
            <a:hlinkClick r:id="rId5" action="ppaction://hlinksldjump"/>
            <a:extLst>
              <a:ext uri="{FF2B5EF4-FFF2-40B4-BE49-F238E27FC236}">
                <a16:creationId xmlns:a16="http://schemas.microsoft.com/office/drawing/2014/main" id="{EA321322-D037-4D13-9492-6DC1DDA321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5309" y="4987226"/>
            <a:ext cx="838200" cy="704850"/>
          </a:xfrm>
          <a:prstGeom prst="rect">
            <a:avLst/>
          </a:prstGeom>
        </p:spPr>
      </p:pic>
      <p:pic>
        <p:nvPicPr>
          <p:cNvPr id="21" name="图片 20">
            <a:hlinkClick r:id="rId5" action="ppaction://hlinksldjump"/>
            <a:extLst>
              <a:ext uri="{FF2B5EF4-FFF2-40B4-BE49-F238E27FC236}">
                <a16:creationId xmlns:a16="http://schemas.microsoft.com/office/drawing/2014/main" id="{B7D96CF4-837A-42A2-924A-36E85F8BE8A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9126" y="4985257"/>
            <a:ext cx="838200" cy="704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587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标注 7"/>
          <p:cNvSpPr/>
          <p:nvPr/>
        </p:nvSpPr>
        <p:spPr>
          <a:xfrm>
            <a:off x="1312168" y="2229312"/>
            <a:ext cx="2653478" cy="1524082"/>
          </a:xfrm>
          <a:prstGeom prst="cloudCallout">
            <a:avLst>
              <a:gd name="adj1" fmla="val 76575"/>
              <a:gd name="adj2" fmla="val 2951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608085" y="2452744"/>
            <a:ext cx="21682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你答對了!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真聰明呀!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0096" y="2678674"/>
            <a:ext cx="1980130" cy="194019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7114318" y="4334478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7" name="图片 6">
            <a:hlinkClick r:id="rId6" action="ppaction://hlinksldjump"/>
            <a:extLst>
              <a:ext uri="{FF2B5EF4-FFF2-40B4-BE49-F238E27FC236}">
                <a16:creationId xmlns:a16="http://schemas.microsoft.com/office/drawing/2014/main" id="{E3AEF1C9-ED4B-482D-9FD8-4F0C843DA6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4334478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3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044764" y="1531746"/>
            <a:ext cx="3657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對不起 !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你答錯了!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813069"/>
              </p:ext>
            </p:extLst>
          </p:nvPr>
        </p:nvGraphicFramePr>
        <p:xfrm>
          <a:off x="2168254" y="3679634"/>
          <a:ext cx="3622946" cy="276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5154613" imgH="3929063" progId="MS_ClipArt_Gallery.2">
                  <p:embed/>
                </p:oleObj>
              </mc:Choice>
              <mc:Fallback>
                <p:oleObj name="多媒體項目" r:id="rId5" imgW="5154613" imgH="3929063" progId="MS_ClipArt_Gallery.2">
                  <p:embed/>
                  <p:pic>
                    <p:nvPicPr>
                      <p:cNvPr id="41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254" y="3679634"/>
                        <a:ext cx="3622946" cy="2761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102606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8" name="图片 7">
            <a:hlinkClick r:id="rId7" action="ppaction://hlinksldjump"/>
            <a:extLst>
              <a:ext uri="{FF2B5EF4-FFF2-40B4-BE49-F238E27FC236}">
                <a16:creationId xmlns:a16="http://schemas.microsoft.com/office/drawing/2014/main" id="{B6B026AF-6BCB-4C30-80B9-FF50BE5982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9" name="图片 8">
            <a:hlinkClick r:id="rId9" action="ppaction://hlinksldjump"/>
            <a:extLst>
              <a:ext uri="{FF2B5EF4-FFF2-40B4-BE49-F238E27FC236}">
                <a16:creationId xmlns:a16="http://schemas.microsoft.com/office/drawing/2014/main" id="{DAA82897-ECA4-484B-9B4C-8FF319E9DE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0" name="图片 9">
            <a:hlinkClick r:id="rId11" action="ppaction://hlinksldjump"/>
            <a:extLst>
              <a:ext uri="{FF2B5EF4-FFF2-40B4-BE49-F238E27FC236}">
                <a16:creationId xmlns:a16="http://schemas.microsoft.com/office/drawing/2014/main" id="{B4D96558-8F58-425A-93B0-81D1BC5E65A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ED2CAD0F-3D6D-4929-A4A1-D040C1300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487712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492174" y="2354791"/>
            <a:ext cx="3358502" cy="1485142"/>
          </a:xfrm>
          <a:prstGeom prst="cloudCallout">
            <a:avLst>
              <a:gd name="adj1" fmla="val 61932"/>
              <a:gd name="adj2" fmla="val 40983"/>
            </a:avLst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2651" y="2332262"/>
            <a:ext cx="1655763" cy="2193476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03714" y="2558753"/>
            <a:ext cx="19070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恭喜你，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答對了!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7126632" y="4609155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3" name="图片 12">
            <a:hlinkClick r:id="rId6" action="ppaction://hlinksldjump"/>
            <a:extLst>
              <a:ext uri="{FF2B5EF4-FFF2-40B4-BE49-F238E27FC236}">
                <a16:creationId xmlns:a16="http://schemas.microsoft.com/office/drawing/2014/main" id="{4B7526A9-2B1F-4ECF-8A22-FE7396FDDC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4576851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44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8" name="applaus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044764" y="1531746"/>
            <a:ext cx="3657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  <a:endParaRPr kumimoji="1" lang="en-US" altLang="zh-TW" sz="5400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加油！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233" y="2476265"/>
            <a:ext cx="2258794" cy="2958263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6BE23757-17C4-447E-9BF4-CABD6E28E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pic>
        <p:nvPicPr>
          <p:cNvPr id="10" name="图片 9">
            <a:hlinkClick r:id="rId6" action="ppaction://hlinksldjump"/>
            <a:extLst>
              <a:ext uri="{FF2B5EF4-FFF2-40B4-BE49-F238E27FC236}">
                <a16:creationId xmlns:a16="http://schemas.microsoft.com/office/drawing/2014/main" id="{2705D172-4F6F-4161-9DD3-75C0066FF3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1" name="图片 10">
            <a:hlinkClick r:id="rId8" action="ppaction://hlinksldjump"/>
            <a:extLst>
              <a:ext uri="{FF2B5EF4-FFF2-40B4-BE49-F238E27FC236}">
                <a16:creationId xmlns:a16="http://schemas.microsoft.com/office/drawing/2014/main" id="{0946E425-15B2-43CE-8B49-C6C5AD68788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2" name="图片 11">
            <a:hlinkClick r:id="rId10" action="ppaction://hlinksldjump"/>
            <a:extLst>
              <a:ext uri="{FF2B5EF4-FFF2-40B4-BE49-F238E27FC236}">
                <a16:creationId xmlns:a16="http://schemas.microsoft.com/office/drawing/2014/main" id="{B0666CA5-8B0A-4B8B-8263-CD3C24F95DC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340EBDED-365B-4587-8CC8-BD041F0EB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102606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174731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634169" y="2060537"/>
            <a:ext cx="4038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sz="4800" dirty="0">
                <a:solidFill>
                  <a:srgbClr val="800080"/>
                </a:solidFill>
                <a:latin typeface="全真顏體" pitchFamily="49" charset="-120"/>
                <a:ea typeface="全真顏體" pitchFamily="49" charset="-120"/>
              </a:rPr>
              <a:t>答中了，</a:t>
            </a:r>
          </a:p>
          <a:p>
            <a:r>
              <a:rPr kumimoji="1" lang="zh-TW" altLang="en-US" sz="4800" dirty="0">
                <a:solidFill>
                  <a:srgbClr val="800080"/>
                </a:solidFill>
                <a:latin typeface="全真顏體" pitchFamily="49" charset="-120"/>
                <a:ea typeface="全真顏體" pitchFamily="49" charset="-120"/>
              </a:rPr>
              <a:t>真了不起 !</a:t>
            </a:r>
            <a:r>
              <a:rPr kumimoji="1" lang="zh-TW" altLang="en-US" dirty="0"/>
              <a:t>               </a:t>
            </a:r>
          </a:p>
        </p:txBody>
      </p:sp>
      <p:graphicFrame>
        <p:nvGraphicFramePr>
          <p:cNvPr id="14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980576"/>
              </p:ext>
            </p:extLst>
          </p:nvPr>
        </p:nvGraphicFramePr>
        <p:xfrm>
          <a:off x="4740714" y="3272467"/>
          <a:ext cx="1318894" cy="1854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2255838" imgH="3173413" progId="MS_ClipArt_Gallery.2">
                  <p:embed/>
                </p:oleObj>
              </mc:Choice>
              <mc:Fallback>
                <p:oleObj name="多媒體項目" r:id="rId5" imgW="2255838" imgH="3173413" progId="MS_ClipArt_Gallery.2">
                  <p:embed/>
                  <p:pic>
                    <p:nvPicPr>
                      <p:cNvPr id="6861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714" y="3272467"/>
                        <a:ext cx="1318894" cy="1854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7"/>
          <a:stretch/>
        </p:blipFill>
        <p:spPr>
          <a:xfrm>
            <a:off x="5470204" y="2012289"/>
            <a:ext cx="2089791" cy="1677975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157691" y="4896293"/>
            <a:ext cx="15160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</a:t>
            </a:r>
            <a:endParaRPr kumimoji="1" lang="en-US" altLang="zh-TW" b="1" dirty="0">
              <a:solidFill>
                <a:srgbClr val="660033"/>
              </a:solidFill>
              <a:ea typeface="標楷體" panose="03000509000000000000" pitchFamily="65" charset="-120"/>
            </a:endParaRPr>
          </a:p>
          <a:p>
            <a:r>
              <a:rPr kumimoji="1" lang="zh-TW" altLang="en-US" b="1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返回主頁</a:t>
            </a:r>
          </a:p>
        </p:txBody>
      </p:sp>
      <p:pic>
        <p:nvPicPr>
          <p:cNvPr id="9" name="图片 8">
            <a:hlinkClick r:id="rId8" action="ppaction://hlinksldjump"/>
            <a:extLst>
              <a:ext uri="{FF2B5EF4-FFF2-40B4-BE49-F238E27FC236}">
                <a16:creationId xmlns:a16="http://schemas.microsoft.com/office/drawing/2014/main" id="{7A070664-E138-4D73-9802-EB40F7612B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4863989"/>
            <a:ext cx="642591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18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11" name="applause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CF46CE5-C67B-4F62-B7E0-63AF75A217E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1@{DB5C789A-BE91-4DC8-99FB-F29ACF88A886}&quot;,&quot;\\\\SRV003\\Production\\Multimedia\\eResources\\HCPM-39_課室小數學科思維強效訓練\\2023\\P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ISPRING_SCORM_PASSING_SCORE" val="100.000000"/>
  <p:tag name="ISPRING_PRESENTATION_TITLE" val="22M31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8B8ED2-000D-42E0-A81B-1725D025C895}:2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BD7489-F5B7-463F-A81F-8669759BC872}:28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224C27-9C67-452C-8AC5-2AA85D1FA751}:28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CDAA04-ED55-4B99-BAB3-5D6CD70AEAAD}:29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3438B5-4A32-486A-AF0C-AF4B1D5F1ED6}:2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AFC96E-8542-4493-AEF4-4C6585DDFE49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327403-8620-4DF2-A2B7-85CE06FA511D}:2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3E6749-4FFA-4950-A62A-18D5E691462E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43A6E7-3E7A-4ED2-BA02-D3EBEAB898CA}:2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47381A-9D6C-4AAF-A824-1238E0154347}: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ECC60C-FD0B-4340-9099-A78DDE92146B}:2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667FF4-A85B-49D0-8D58-49F5DFD71F12}:2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536C5E-2F00-4836-B76A-CEC4FF81C2E4}:2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D4E31E-FA23-41D6-B671-AF622555BB11}:294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2216</TotalTime>
  <Words>436</Words>
  <Application>Microsoft Office PowerPoint</Application>
  <PresentationFormat>如螢幕大小 (4:3)</PresentationFormat>
  <Paragraphs>158</Paragraphs>
  <Slides>14</Slides>
  <Notes>7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8" baseType="lpstr">
      <vt:lpstr>等线</vt:lpstr>
      <vt:lpstr>微软雅黑</vt:lpstr>
      <vt:lpstr>全真中隸書</vt:lpstr>
      <vt:lpstr>全真行書</vt:lpstr>
      <vt:lpstr>全真綜藝體</vt:lpstr>
      <vt:lpstr>全真顏體</vt:lpstr>
      <vt:lpstr>微軟正黑體</vt:lpstr>
      <vt:lpstr>標楷體</vt:lpstr>
      <vt:lpstr>Arial</vt:lpstr>
      <vt:lpstr>Calibri</vt:lpstr>
      <vt:lpstr>Times</vt:lpstr>
      <vt:lpstr>Times New Roman</vt:lpstr>
      <vt:lpstr>主题2</vt:lpstr>
      <vt:lpstr>多媒體項目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22M31c</dc:title>
  <dc:creator>Ju Dong</dc:creator>
  <cp:lastModifiedBy>Henry Leung</cp:lastModifiedBy>
  <cp:revision>143</cp:revision>
  <dcterms:created xsi:type="dcterms:W3CDTF">2018-12-18T03:20:48Z</dcterms:created>
  <dcterms:modified xsi:type="dcterms:W3CDTF">2023-04-17T01:54:08Z</dcterms:modified>
</cp:coreProperties>
</file>