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84" r:id="rId2"/>
    <p:sldId id="287" r:id="rId3"/>
    <p:sldId id="286" r:id="rId4"/>
    <p:sldId id="296" r:id="rId5"/>
    <p:sldId id="280" r:id="rId6"/>
    <p:sldId id="281" r:id="rId7"/>
    <p:sldId id="293" r:id="rId8"/>
    <p:sldId id="294" r:id="rId9"/>
    <p:sldId id="288" r:id="rId10"/>
    <p:sldId id="289" r:id="rId11"/>
    <p:sldId id="282" r:id="rId12"/>
    <p:sldId id="290" r:id="rId13"/>
    <p:sldId id="295" r:id="rId14"/>
    <p:sldId id="273" r:id="rId15"/>
  </p:sldIdLst>
  <p:sldSz cx="9144000" cy="6858000" type="screen4x3"/>
  <p:notesSz cx="6807200" cy="9939338"/>
  <p:custDataLst>
    <p:tags r:id="rId17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816" userDrawn="1">
          <p15:clr>
            <a:srgbClr val="A4A3A4"/>
          </p15:clr>
        </p15:guide>
        <p15:guide id="3" pos="4104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pos="455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 Dong" initials="JD" lastIdx="1" clrIdx="0">
    <p:extLst>
      <p:ext uri="{19B8F6BF-5375-455C-9EA6-DF929625EA0E}">
        <p15:presenceInfo xmlns:p15="http://schemas.microsoft.com/office/powerpoint/2012/main" userId="S-1-5-21-2240300624-3787080151-3400537391-56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66"/>
    <a:srgbClr val="FF0000"/>
    <a:srgbClr val="FF66FF"/>
    <a:srgbClr val="FF00FF"/>
    <a:srgbClr val="00CCFF"/>
    <a:srgbClr val="FFFFFF"/>
    <a:srgbClr val="66FFFF"/>
    <a:srgbClr val="33CC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43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14" y="294"/>
      </p:cViewPr>
      <p:guideLst>
        <p:guide orient="horz" pos="1104"/>
        <p:guide pos="816"/>
        <p:guide pos="4104"/>
        <p:guide orient="horz" pos="3521"/>
        <p:guide pos="45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BEB87-E18B-4B57-A6BA-456EE0B24346}" type="datetimeFigureOut">
              <a:rPr lang="zh-CN" altLang="en-US" smtClean="0"/>
              <a:t>2023/4/17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0DC414-ADB1-4351-ABC7-ACB9736AD1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021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0DC414-ADB1-4351-ABC7-ACB9736AD13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59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5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1522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6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7429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D43A76FC-3A44-4AEB-A315-B770BCD4B3FB}" type="slidenum">
              <a:rPr lang="zh-TW" altLang="en-US" sz="1200"/>
              <a:pPr/>
              <a:t>7</a:t>
            </a:fld>
            <a:endParaRPr lang="zh-TW" alt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9380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204AD1DA-F39F-4FD0-A0AB-39DEBBA9F89F}" type="slidenum">
              <a:rPr lang="zh-TW" altLang="en-US" sz="1200"/>
              <a:pPr/>
              <a:t>8</a:t>
            </a:fld>
            <a:endParaRPr lang="zh-TW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335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598AF876-4C1A-47EC-ADCF-B3568CC09D6E}" type="slidenum">
              <a:rPr lang="zh-TW" altLang="en-US" sz="1200"/>
              <a:pPr/>
              <a:t>9</a:t>
            </a:fld>
            <a:endParaRPr lang="zh-TW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0044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fld id="{1B072374-847A-4C9E-9DE6-E01C02394F16}" type="slidenum">
              <a:rPr lang="zh-TW" altLang="en-US" sz="1200"/>
              <a:pPr/>
              <a:t>10</a:t>
            </a:fld>
            <a:endParaRPr lang="zh-TW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1998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8" name="文本框 17"/>
          <p:cNvSpPr txBox="1"/>
          <p:nvPr userDrawn="1"/>
        </p:nvSpPr>
        <p:spPr>
          <a:xfrm>
            <a:off x="180975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70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71EA24-2EAE-42A6-9DE9-B9765ECEFA36}" type="datetimeFigureOut">
              <a:rPr lang="zh-TW" altLang="en-US" smtClean="0"/>
              <a:pPr/>
              <a:t>2023/4/17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0ECCC0-188F-4E53-A4F3-93A2934038E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/>
          <p:cNvSpPr/>
          <p:nvPr userDrawn="1"/>
        </p:nvSpPr>
        <p:spPr>
          <a:xfrm>
            <a:off x="2406194" y="624114"/>
            <a:ext cx="4560660" cy="696686"/>
          </a:xfrm>
          <a:prstGeom prst="ellipse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52" y="6374593"/>
            <a:ext cx="2421204" cy="504082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-36740" y="6500396"/>
            <a:ext cx="3971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課室小學數學科思維強效訓練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</a:t>
            </a:r>
            <a:r>
              <a:rPr lang="en-US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1)</a:t>
            </a:r>
            <a:endParaRPr lang="zh-CN" altLang="en-US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6193" y="275772"/>
            <a:ext cx="813861" cy="78751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95F0CB6-CEF3-4B53-AFF8-FAF5DCFBFFD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3403446" y="551424"/>
            <a:ext cx="2557379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kumimoji="0" lang="zh-TW" altLang="en-US" sz="3600" dirty="0">
                <a:ln w="952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分類方法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5" r:id="rId2"/>
    <p:sldLayoutId id="2147483674" r:id="rId3"/>
    <p:sldLayoutId id="2147483675" r:id="rId4"/>
    <p:sldLayoutId id="2147483676" r:id="rId5"/>
    <p:sldLayoutId id="2147483677" r:id="rId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notesSlide" Target="../notesSlides/notesSlide7.xml"/><Relationship Id="rId7" Type="http://schemas.openxmlformats.org/officeDocument/2006/relationships/slide" Target="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1.xml"/><Relationship Id="rId6" Type="http://schemas.openxmlformats.org/officeDocument/2006/relationships/image" Target="../media/image27.png"/><Relationship Id="rId5" Type="http://schemas.openxmlformats.org/officeDocument/2006/relationships/slide" Target="slide13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3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4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" Target="slide14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6.xml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slide" Target="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slide" Target="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0.png"/><Relationship Id="rId11" Type="http://schemas.openxmlformats.org/officeDocument/2006/relationships/image" Target="../media/image8.png"/><Relationship Id="rId5" Type="http://schemas.openxmlformats.org/officeDocument/2006/relationships/image" Target="../media/image19.png"/><Relationship Id="rId10" Type="http://schemas.openxmlformats.org/officeDocument/2006/relationships/slide" Target="slide10.xml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slide" Target="slide3.xml"/><Relationship Id="rId5" Type="http://schemas.openxmlformats.org/officeDocument/2006/relationships/image" Target="../media/image24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3.xml"/><Relationship Id="rId7" Type="http://schemas.openxmlformats.org/officeDocument/2006/relationships/slide" Target="slide3.xml"/><Relationship Id="rId12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image" Target="../media/image26.wmf"/><Relationship Id="rId11" Type="http://schemas.openxmlformats.org/officeDocument/2006/relationships/slide" Target="slide2.xml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7.png"/><Relationship Id="rId4" Type="http://schemas.openxmlformats.org/officeDocument/2006/relationships/audio" Target="../media/audio2.wav"/><Relationship Id="rId9" Type="http://schemas.openxmlformats.org/officeDocument/2006/relationships/slide" Target="slide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6" Type="http://schemas.openxmlformats.org/officeDocument/2006/relationships/slide" Target="slide4.xml"/><Relationship Id="rId5" Type="http://schemas.openxmlformats.org/officeDocument/2006/relationships/image" Target="../media/image29.png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slide" Target="slide4.xml"/><Relationship Id="rId11" Type="http://schemas.openxmlformats.org/officeDocument/2006/relationships/image" Target="../media/image28.png"/><Relationship Id="rId5" Type="http://schemas.openxmlformats.org/officeDocument/2006/relationships/image" Target="../media/image30.png"/><Relationship Id="rId10" Type="http://schemas.openxmlformats.org/officeDocument/2006/relationships/slide" Target="slide3.xml"/><Relationship Id="rId4" Type="http://schemas.openxmlformats.org/officeDocument/2006/relationships/audio" Target="../media/audio2.wav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31.wmf"/><Relationship Id="rId11" Type="http://schemas.openxmlformats.org/officeDocument/2006/relationships/audio" Target="../media/audio1.wav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42362" y="2087698"/>
            <a:ext cx="1376381" cy="1098382"/>
          </a:xfrm>
        </p:spPr>
        <p:txBody>
          <a:bodyPr/>
          <a:lstStyle/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zh-TW" altLang="en-US" sz="3200" dirty="0"/>
              <a:t>初級</a:t>
            </a:r>
            <a:endParaRPr lang="en-US" altLang="zh-TW" sz="3200" dirty="0"/>
          </a:p>
          <a:p>
            <a:pPr algn="ctr" eaLnBrk="1" hangingPunct="1">
              <a:spcBef>
                <a:spcPts val="0"/>
              </a:spcBef>
              <a:buFontTx/>
              <a:buNone/>
            </a:pPr>
            <a:r>
              <a:rPr lang="en-US" altLang="zh-TW" sz="2400" dirty="0"/>
              <a:t>(Q1)</a:t>
            </a:r>
            <a:endParaRPr lang="zh-TW" altLang="en-US" sz="2400" dirty="0"/>
          </a:p>
          <a:p>
            <a:pPr marL="0" indent="0" algn="ctr" eaLnBrk="1" hangingPunct="1">
              <a:buNone/>
            </a:pPr>
            <a:endParaRPr lang="zh-TW" altLang="en-US" sz="3200" dirty="0"/>
          </a:p>
        </p:txBody>
      </p:sp>
      <p:sp>
        <p:nvSpPr>
          <p:cNvPr id="23" name="云形标注 22"/>
          <p:cNvSpPr/>
          <p:nvPr/>
        </p:nvSpPr>
        <p:spPr>
          <a:xfrm>
            <a:off x="4693184" y="2322032"/>
            <a:ext cx="2346593" cy="1134068"/>
          </a:xfrm>
          <a:prstGeom prst="cloudCallout">
            <a:avLst>
              <a:gd name="adj1" fmla="val -83040"/>
              <a:gd name="adj2" fmla="val -1987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4671150" y="2366100"/>
            <a:ext cx="2357661" cy="830997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按此</a:t>
            </a:r>
            <a:endParaRPr lang="en-US" altLang="zh-TW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algn="ctr">
              <a:defRPr/>
            </a:pPr>
            <a:r>
              <a:rPr lang="zh-TW" altLang="en-US" sz="2400" b="1" dirty="0">
                <a:ln/>
                <a:solidFill>
                  <a:srgbClr val="FF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開始挑戰</a:t>
            </a:r>
            <a:endParaRPr lang="en-US" altLang="zh-TW" sz="2400" b="1" dirty="0">
              <a:ln/>
              <a:solidFill>
                <a:srgbClr val="FF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  <a:sym typeface="Wingdings 3" panose="05040102010807070707" pitchFamily="18" charset="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542362" y="3251857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中級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(Q2)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542362" y="4352120"/>
            <a:ext cx="1376381" cy="1098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zh-TW" altLang="en-US" sz="3200" dirty="0"/>
              <a:t>高級</a:t>
            </a:r>
            <a:endParaRPr lang="en-US" altLang="zh-TW" sz="3200" dirty="0"/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zh-TW" sz="2400" dirty="0"/>
              <a:t>(Q3)</a:t>
            </a:r>
            <a:endParaRPr lang="zh-TW" altLang="en-US" sz="2400" dirty="0"/>
          </a:p>
          <a:p>
            <a:pPr marL="0" indent="0" algn="ctr">
              <a:buFont typeface="Arial" pitchFamily="34" charset="0"/>
              <a:buNone/>
            </a:pPr>
            <a:endParaRPr lang="zh-TW" altLang="en-US" sz="3200" dirty="0"/>
          </a:p>
        </p:txBody>
      </p:sp>
      <p:pic>
        <p:nvPicPr>
          <p:cNvPr id="13" name="图片 12">
            <a:hlinkClick r:id="rId4" action="ppaction://hlinksldjump"/>
            <a:extLst>
              <a:ext uri="{FF2B5EF4-FFF2-40B4-BE49-F238E27FC236}">
                <a16:creationId xmlns:a16="http://schemas.microsoft.com/office/drawing/2014/main" id="{6BB7719E-EC47-440E-B2C9-5C65FEA5555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4366" y="3374402"/>
            <a:ext cx="741998" cy="705803"/>
          </a:xfrm>
          <a:prstGeom prst="rect">
            <a:avLst/>
          </a:prstGeom>
        </p:spPr>
      </p:pic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FF4C25DF-B02A-4DFF-B32E-7F6BBF02AE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7291" y="2193768"/>
            <a:ext cx="741998" cy="705803"/>
          </a:xfrm>
          <a:prstGeom prst="rect">
            <a:avLst/>
          </a:prstGeom>
        </p:spPr>
      </p:pic>
      <p:pic>
        <p:nvPicPr>
          <p:cNvPr id="15" name="图片 14">
            <a:hlinkClick r:id="rId7" action="ppaction://hlinksldjump"/>
            <a:extLst>
              <a:ext uri="{FF2B5EF4-FFF2-40B4-BE49-F238E27FC236}">
                <a16:creationId xmlns:a16="http://schemas.microsoft.com/office/drawing/2014/main" id="{28B76E9C-BC6A-4BE9-8F3E-C7D3F723C812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2732" y="4480628"/>
            <a:ext cx="741998" cy="7058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6166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998327" y="1738828"/>
            <a:ext cx="4038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答錯了，</a:t>
            </a:r>
          </a:p>
          <a:p>
            <a:pPr eaLnBrk="1" hangingPunct="1"/>
            <a:r>
              <a:rPr kumimoji="1" lang="zh-TW" altLang="en-US" sz="4800" dirty="0">
                <a:solidFill>
                  <a:srgbClr val="CC3300"/>
                </a:solidFill>
                <a:latin typeface="全真顏體" pitchFamily="49" charset="-120"/>
                <a:ea typeface="全真顏體" pitchFamily="49" charset="-120"/>
              </a:rPr>
              <a:t>努力學習吧!</a:t>
            </a:r>
            <a:r>
              <a:rPr kumimoji="1" lang="zh-TW" altLang="en-US" dirty="0"/>
              <a:t>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1651" y="3308488"/>
            <a:ext cx="2614860" cy="2393151"/>
          </a:xfrm>
          <a:prstGeom prst="rect">
            <a:avLst/>
          </a:prstGeom>
        </p:spPr>
      </p:pic>
      <p:sp>
        <p:nvSpPr>
          <p:cNvPr id="9" name="Text Box 8">
            <a:extLst>
              <a:ext uri="{FF2B5EF4-FFF2-40B4-BE49-F238E27FC236}">
                <a16:creationId xmlns:a16="http://schemas.microsoft.com/office/drawing/2014/main" id="{CACA4C46-2248-4511-968C-9DD39F133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6466" y="5134817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0" name="图片 9">
            <a:hlinkClick r:id="rId5" action="ppaction://hlinksldjump"/>
            <a:extLst>
              <a:ext uri="{FF2B5EF4-FFF2-40B4-BE49-F238E27FC236}">
                <a16:creationId xmlns:a16="http://schemas.microsoft.com/office/drawing/2014/main" id="{609EE7B7-1A19-4335-A409-B848A6001F2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80" b="11539"/>
          <a:stretch/>
        </p:blipFill>
        <p:spPr>
          <a:xfrm>
            <a:off x="6515100" y="5134817"/>
            <a:ext cx="582103" cy="454999"/>
          </a:xfrm>
          <a:prstGeom prst="rect">
            <a:avLst/>
          </a:prstGeom>
        </p:spPr>
      </p:pic>
      <p:pic>
        <p:nvPicPr>
          <p:cNvPr id="11" name="图片 10">
            <a:hlinkClick r:id="rId7" action="ppaction://hlinksldjump"/>
            <a:extLst>
              <a:ext uri="{FF2B5EF4-FFF2-40B4-BE49-F238E27FC236}">
                <a16:creationId xmlns:a16="http://schemas.microsoft.com/office/drawing/2014/main" id="{E6C6A43B-FF7E-4E88-9AFF-B98BB30247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207687"/>
            <a:ext cx="642591" cy="526274"/>
          </a:xfrm>
          <a:prstGeom prst="rect">
            <a:avLst/>
          </a:prstGeo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2F43394E-4941-4A65-BCF6-29733E7563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254" y="4256316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167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81104" y="1643425"/>
            <a:ext cx="29442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正確答案：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" panose="0202060306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種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10513" y="2431049"/>
            <a:ext cx="2328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詳細解釋：</a:t>
            </a:r>
            <a:endParaRPr kumimoji="0" lang="zh-TW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78E2A75F-C601-4F06-80B1-4ADA043A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849" y="4714626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9" name="图片 8">
            <a:hlinkClick r:id="rId3" action="ppaction://hlinksldjump"/>
            <a:extLst>
              <a:ext uri="{FF2B5EF4-FFF2-40B4-BE49-F238E27FC236}">
                <a16:creationId xmlns:a16="http://schemas.microsoft.com/office/drawing/2014/main" id="{8617242B-88CC-4ECA-91D8-0F8645E018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9509" y="4703609"/>
            <a:ext cx="604027" cy="52627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5D5EB254-6345-4C77-8E20-694AE0C5B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6"/>
          <a:stretch/>
        </p:blipFill>
        <p:spPr>
          <a:xfrm>
            <a:off x="3059843" y="3151275"/>
            <a:ext cx="1518573" cy="89409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9FBF8"/>
              </a:clrFrom>
              <a:clrTo>
                <a:srgbClr val="F9FB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516" y="2435630"/>
            <a:ext cx="1136294" cy="71351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053" y="3270548"/>
            <a:ext cx="819533" cy="819533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6F4BCA8-4CEF-47FD-8C97-9ABAB9FCADF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9623">
            <a:off x="3437736" y="2455991"/>
            <a:ext cx="877622" cy="724158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885191" y="1677676"/>
            <a:ext cx="6018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55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69096" y="1663621"/>
            <a:ext cx="29741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正確答案：</a:t>
            </a:r>
            <a:r>
              <a:rPr lang="en-US" altLang="zh-TW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solidFill>
                  <a:srgbClr val="FF0000"/>
                </a:solidFill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98505" y="2429211"/>
            <a:ext cx="23283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詳細解釋：</a:t>
            </a:r>
            <a:endParaRPr kumimoji="0" lang="zh-TW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>
            <a:hlinkClick r:id="rId3" action="ppaction://hlinksldjump"/>
            <a:extLst>
              <a:ext uri="{FF2B5EF4-FFF2-40B4-BE49-F238E27FC236}">
                <a16:creationId xmlns:a16="http://schemas.microsoft.com/office/drawing/2014/main" id="{7FB5EB27-57D7-40B6-8851-167A8855A5C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5100" y="4715376"/>
            <a:ext cx="604027" cy="52627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15DE1B9-D374-4AED-B440-E109CB0EE3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0164" y="2429211"/>
            <a:ext cx="560820" cy="5524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A4067096-F4AB-44E7-AFDF-2FF2DDA92C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920"/>
          <a:stretch/>
        </p:blipFill>
        <p:spPr>
          <a:xfrm>
            <a:off x="4043216" y="2445564"/>
            <a:ext cx="575470" cy="55245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D150D54-1D8D-4C02-8BCC-AF390FB579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824" y="2445564"/>
            <a:ext cx="575469" cy="55245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754432-EBE6-4FE2-B779-33CCA22E582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0321" y="2465192"/>
            <a:ext cx="552625" cy="535621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3F20FEC-CE2B-4E64-BC00-AACB2FBDCC56}"/>
              </a:ext>
            </a:extLst>
          </p:cNvPr>
          <p:cNvSpPr txBox="1"/>
          <p:nvPr/>
        </p:nvSpPr>
        <p:spPr>
          <a:xfrm>
            <a:off x="3281834" y="3182179"/>
            <a:ext cx="2583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種不同的天氣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Rectangle 15">
            <a:extLst>
              <a:ext uri="{FF2B5EF4-FFF2-40B4-BE49-F238E27FC236}">
                <a16:creationId xmlns:a16="http://schemas.microsoft.com/office/drawing/2014/main" id="{78E2A75F-C601-4F06-80B1-4ADA043AA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1849" y="4714626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885191" y="1677676"/>
            <a:ext cx="6018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430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058080" y="1663621"/>
            <a:ext cx="303569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20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203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正確答案：</a:t>
            </a:r>
            <a:r>
              <a:rPr kumimoji="0" lang="en-US" altLang="zh-TW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endParaRPr kumimoji="0" lang="en-US" altLang="zh-CN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1254438" y="2583449"/>
            <a:ext cx="2542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詳細解釋：</a:t>
            </a:r>
            <a:endParaRPr kumimoji="0" lang="zh-TW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990FFD93-8042-4B4E-AF8B-B9A4CABE9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2391" y="4520735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0" name="图片 9">
            <a:hlinkClick r:id="rId3" action="ppaction://hlinksldjump"/>
            <a:extLst>
              <a:ext uri="{FF2B5EF4-FFF2-40B4-BE49-F238E27FC236}">
                <a16:creationId xmlns:a16="http://schemas.microsoft.com/office/drawing/2014/main" id="{E8A04CE5-E929-480A-93F0-18F5B9DD71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686658"/>
            <a:ext cx="642591" cy="5262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918F057-63FC-4047-B080-19F0D9F2349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746" y="3063760"/>
            <a:ext cx="1036665" cy="7304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DCFFC1B-7266-45E5-ACAE-C03F1F84F85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30572" y="2960134"/>
            <a:ext cx="746149" cy="93772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19809A7-4FE8-449E-8BCE-4CF19347D78C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49429" y="3009478"/>
            <a:ext cx="995327" cy="935368"/>
          </a:xfrm>
          <a:prstGeom prst="rect">
            <a:avLst/>
          </a:prstGeom>
        </p:spPr>
      </p:pic>
      <p:sp>
        <p:nvSpPr>
          <p:cNvPr id="18" name="Rectangle 3">
            <a:extLst>
              <a:ext uri="{FF2B5EF4-FFF2-40B4-BE49-F238E27FC236}">
                <a16:creationId xmlns:a16="http://schemas.microsoft.com/office/drawing/2014/main" id="{1005654E-5E8F-4E3A-A0ED-2F5B7525B8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741" y="3215552"/>
            <a:ext cx="1402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角柱</a:t>
            </a: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kumimoji="0" lang="zh-TW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2B99C59-AEBC-475C-8E8D-D0D0E89BC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4741" y="4012940"/>
            <a:ext cx="14020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TW" altLang="en-US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角錐</a:t>
            </a:r>
            <a:r>
              <a:rPr kumimoji="0" lang="zh-TW" altLang="zh-CN" sz="2800" b="0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kumimoji="0" lang="zh-TW" altLang="zh-CN" sz="2800" b="0" i="0" u="none" strike="noStrike" cap="none" normalizeH="0" baseline="0" dirty="0">
              <a:ln>
                <a:noFill/>
              </a:ln>
              <a:solidFill>
                <a:srgbClr val="0000FF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64FF5D26-9768-47CF-8B03-626B1D75F22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1746" y="3794237"/>
            <a:ext cx="999036" cy="999036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61FA0AB0-C1B4-414D-A93B-8859933A290A}"/>
              </a:ext>
            </a:extLst>
          </p:cNvPr>
          <p:cNvSpPr txBox="1"/>
          <p:nvPr/>
        </p:nvSpPr>
        <p:spPr>
          <a:xfrm>
            <a:off x="1295400" y="4855635"/>
            <a:ext cx="3485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相差：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－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 = 2(</a:t>
            </a:r>
            <a:r>
              <a:rPr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r>
              <a:rPr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)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885191" y="1677676"/>
            <a:ext cx="6018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2840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5"/>
          <p:cNvSpPr txBox="1">
            <a:spLocks noChangeArrowheads="1"/>
          </p:cNvSpPr>
          <p:nvPr/>
        </p:nvSpPr>
        <p:spPr bwMode="auto">
          <a:xfrm>
            <a:off x="2651125" y="514826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endParaRPr kumimoji="1" lang="zh-TW" altLang="en-US"/>
          </a:p>
        </p:txBody>
      </p:sp>
      <p:sp>
        <p:nvSpPr>
          <p:cNvPr id="155653" name="AutoShape 11"/>
          <p:cNvSpPr>
            <a:spLocks noChangeArrowheads="1"/>
          </p:cNvSpPr>
          <p:nvPr/>
        </p:nvSpPr>
        <p:spPr bwMode="auto">
          <a:xfrm rot="11283964">
            <a:off x="2117076" y="2066927"/>
            <a:ext cx="5029200" cy="2971800"/>
          </a:xfrm>
          <a:prstGeom prst="cloudCallout">
            <a:avLst>
              <a:gd name="adj1" fmla="val -64075"/>
              <a:gd name="adj2" fmla="val 90402"/>
            </a:avLst>
          </a:prstGeom>
          <a:gradFill rotWithShape="0">
            <a:gsLst>
              <a:gs pos="0">
                <a:srgbClr val="FFFF00"/>
              </a:gs>
              <a:gs pos="100000">
                <a:srgbClr val="FF00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sp>
        <p:nvSpPr>
          <p:cNvPr id="155654" name="Text Box 12"/>
          <p:cNvSpPr txBox="1">
            <a:spLocks noChangeArrowheads="1"/>
          </p:cNvSpPr>
          <p:nvPr/>
        </p:nvSpPr>
        <p:spPr bwMode="auto">
          <a:xfrm>
            <a:off x="2231376" y="2780179"/>
            <a:ext cx="4800600" cy="1545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ea typeface="全真疊圓體" pitchFamily="49" charset="-120"/>
              </a:rPr>
              <a:t>       </a:t>
            </a:r>
            <a:r>
              <a:rPr kumimoji="1" lang="zh-TW" altLang="en-US" sz="5400" dirty="0">
                <a:solidFill>
                  <a:srgbClr val="0000CC"/>
                </a:solidFill>
                <a:ea typeface="全真疊圓體" pitchFamily="49" charset="-120"/>
              </a:rPr>
              <a:t>歡迎你</a:t>
            </a:r>
            <a:endParaRPr kumimoji="1" lang="zh-TW" altLang="en-US" sz="5400" dirty="0"/>
          </a:p>
          <a:p>
            <a:pPr eaLnBrk="1" hangingPunct="1">
              <a:lnSpc>
                <a:spcPct val="60000"/>
              </a:lnSpc>
              <a:spcBef>
                <a:spcPct val="50000"/>
              </a:spcBef>
            </a:pPr>
            <a:r>
              <a:rPr kumimoji="1" lang="zh-TW" altLang="en-US" sz="5400" dirty="0">
                <a:solidFill>
                  <a:srgbClr val="009900"/>
                </a:solidFill>
                <a:latin typeface="全真行書" pitchFamily="49" charset="-120"/>
                <a:ea typeface="全真行書" pitchFamily="49" charset="-120"/>
              </a:rPr>
              <a:t>下次再來挑戰!</a:t>
            </a:r>
            <a:endParaRPr kumimoji="1" lang="zh-TW" altLang="en-US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944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885191" y="1677676"/>
            <a:ext cx="6018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1.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599007" y="4353093"/>
            <a:ext cx="8073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kumimoji="1" lang="zh-TW" alt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982841" y="4344226"/>
            <a:ext cx="775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kumimoji="1" lang="zh-TW" alt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0B0BF7A-42EC-4594-8729-86439EC22646}"/>
              </a:ext>
            </a:extLst>
          </p:cNvPr>
          <p:cNvSpPr txBox="1"/>
          <p:nvPr/>
        </p:nvSpPr>
        <p:spPr>
          <a:xfrm>
            <a:off x="1295399" y="3602257"/>
            <a:ext cx="679098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上圖中，生活在水中的動物</a:t>
            </a: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有多少種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？　　　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9" name="云形标注 21">
            <a:extLst>
              <a:ext uri="{FF2B5EF4-FFF2-40B4-BE49-F238E27FC236}">
                <a16:creationId xmlns:a16="http://schemas.microsoft.com/office/drawing/2014/main" id="{8312AACC-C274-4BA3-A033-9D62BEEC5FE4}"/>
              </a:ext>
            </a:extLst>
          </p:cNvPr>
          <p:cNvSpPr/>
          <p:nvPr/>
        </p:nvSpPr>
        <p:spPr>
          <a:xfrm>
            <a:off x="6412523" y="4270636"/>
            <a:ext cx="2012086" cy="1016319"/>
          </a:xfrm>
          <a:prstGeom prst="cloudCallout">
            <a:avLst>
              <a:gd name="adj1" fmla="val -75998"/>
              <a:gd name="adj2" fmla="val 54930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DC0B54D-D8DC-4CC6-BDD9-BAC49FA374CC}"/>
              </a:ext>
            </a:extLst>
          </p:cNvPr>
          <p:cNvSpPr txBox="1"/>
          <p:nvPr/>
        </p:nvSpPr>
        <p:spPr>
          <a:xfrm>
            <a:off x="6450290" y="4516792"/>
            <a:ext cx="2012085" cy="461665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400" b="1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  <a:sym typeface="Wingdings 3" panose="05040102010807070707" pitchFamily="18" charset="2"/>
              </a:rPr>
              <a:t>點擊       作答</a:t>
            </a:r>
            <a:endParaRPr lang="zh-CN" altLang="en-US" sz="2400" b="1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17D77B3-85DE-4BC7-AB95-860AC0ACBB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393" y="1654691"/>
            <a:ext cx="948172" cy="89409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047F459-71C1-4936-812C-1DF4EB8C4FF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9"/>
          <a:stretch/>
        </p:blipFill>
        <p:spPr>
          <a:xfrm>
            <a:off x="4677749" y="2582168"/>
            <a:ext cx="1030934" cy="898058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D5EB254-6345-4C77-8E20-694AE0C5B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6"/>
          <a:stretch/>
        </p:blipFill>
        <p:spPr>
          <a:xfrm>
            <a:off x="1554100" y="2613279"/>
            <a:ext cx="1518573" cy="894097"/>
          </a:xfrm>
          <a:prstGeom prst="rect">
            <a:avLst/>
          </a:prstGeom>
        </p:spPr>
      </p:pic>
      <p:sp>
        <p:nvSpPr>
          <p:cNvPr id="43" name="Text Box 10">
            <a:extLst>
              <a:ext uri="{FF2B5EF4-FFF2-40B4-BE49-F238E27FC236}">
                <a16:creationId xmlns:a16="http://schemas.microsoft.com/office/drawing/2014/main" id="{34792330-4368-4C9A-9649-826F0AF993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5904" y="4342664"/>
            <a:ext cx="7755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kumimoji="1" lang="zh-TW" altLang="en-US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4" name="图片 43">
            <a:hlinkClick r:id="rId6" action="ppaction://hlinksldjump"/>
            <a:extLst>
              <a:ext uri="{FF2B5EF4-FFF2-40B4-BE49-F238E27FC236}">
                <a16:creationId xmlns:a16="http://schemas.microsoft.com/office/drawing/2014/main" id="{69322F9C-D2E0-4C9A-AFA9-570BF6A7C75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30888" y="4731652"/>
            <a:ext cx="838200" cy="704850"/>
          </a:xfrm>
          <a:prstGeom prst="rect">
            <a:avLst/>
          </a:prstGeom>
        </p:spPr>
      </p:pic>
      <p:pic>
        <p:nvPicPr>
          <p:cNvPr id="45" name="图片 44">
            <a:hlinkClick r:id="rId6" action="ppaction://hlinksldjump"/>
            <a:extLst>
              <a:ext uri="{FF2B5EF4-FFF2-40B4-BE49-F238E27FC236}">
                <a16:creationId xmlns:a16="http://schemas.microsoft.com/office/drawing/2014/main" id="{7A34915A-C4E4-4DE9-9B98-FE2054F3B5C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42826" y="4718589"/>
            <a:ext cx="838200" cy="704850"/>
          </a:xfrm>
          <a:prstGeom prst="rect">
            <a:avLst/>
          </a:prstGeom>
        </p:spPr>
      </p:pic>
      <p:pic>
        <p:nvPicPr>
          <p:cNvPr id="46" name="图片 45">
            <a:hlinkClick r:id="rId8" action="ppaction://hlinksldjump"/>
            <a:extLst>
              <a:ext uri="{FF2B5EF4-FFF2-40B4-BE49-F238E27FC236}">
                <a16:creationId xmlns:a16="http://schemas.microsoft.com/office/drawing/2014/main" id="{37C93416-41E9-4919-A693-2E44A2C45641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625" y="4718589"/>
            <a:ext cx="838200" cy="70485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A3559AC0-FAC8-4C99-B972-5E40276AF5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973" t="19147" r="14572" b="15355"/>
          <a:stretch/>
        </p:blipFill>
        <p:spPr>
          <a:xfrm>
            <a:off x="7161432" y="4547962"/>
            <a:ext cx="548640" cy="46166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414" y="1744982"/>
            <a:ext cx="1136294" cy="71351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90" y="1824385"/>
            <a:ext cx="1636894" cy="163689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76F4BCA8-4CEF-47FD-8C97-9ABAB9FCA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9623">
            <a:off x="3319572" y="1768074"/>
            <a:ext cx="877622" cy="72415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978" y="2818371"/>
            <a:ext cx="819533" cy="81953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6F4BCA8-4CEF-47FD-8C97-9ABAB9FCA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9623">
            <a:off x="3283413" y="1765343"/>
            <a:ext cx="877622" cy="724158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5D5EB254-6345-4C77-8E20-694AE0C5B4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AFAF8"/>
              </a:clrFrom>
              <a:clrTo>
                <a:srgbClr val="FAFA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66"/>
          <a:stretch/>
        </p:blipFill>
        <p:spPr>
          <a:xfrm>
            <a:off x="1554100" y="2641406"/>
            <a:ext cx="1518573" cy="89409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6F4BCA8-4CEF-47FD-8C97-9ABAB9FCADFF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789623">
            <a:off x="3283413" y="1793470"/>
            <a:ext cx="877622" cy="72415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74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0E7ED450-9225-40D7-BB72-3C4BDFB19619}"/>
              </a:ext>
            </a:extLst>
          </p:cNvPr>
          <p:cNvSpPr txBox="1"/>
          <p:nvPr/>
        </p:nvSpPr>
        <p:spPr>
          <a:xfrm>
            <a:off x="777725" y="1668525"/>
            <a:ext cx="614712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 </a:t>
            </a: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下表顯示過去一星期的天氣情況。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881440" y="4450713"/>
            <a:ext cx="107830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Box 10"/>
          <p:cNvSpPr txBox="1">
            <a:spLocks noChangeArrowheads="1"/>
          </p:cNvSpPr>
          <p:nvPr/>
        </p:nvSpPr>
        <p:spPr bwMode="auto">
          <a:xfrm>
            <a:off x="4265051" y="4450713"/>
            <a:ext cx="103807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4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5813967" y="4444902"/>
            <a:ext cx="101172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kumimoji="1" lang="zh-TW" altLang="en-US" sz="28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Arial" panose="020B0604020202020204" pitchFamily="34" charset="0"/>
              </a:rPr>
              <a:t>種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2C2D41C-66E4-41F5-B771-8E229E97F61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99469183"/>
              </p:ext>
            </p:extLst>
          </p:nvPr>
        </p:nvGraphicFramePr>
        <p:xfrm>
          <a:off x="1383103" y="2396561"/>
          <a:ext cx="6223791" cy="13654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9113">
                  <a:extLst>
                    <a:ext uri="{9D8B030D-6E8A-4147-A177-3AD203B41FA5}">
                      <a16:colId xmlns:a16="http://schemas.microsoft.com/office/drawing/2014/main" val="3634070121"/>
                    </a:ext>
                  </a:extLst>
                </a:gridCol>
                <a:gridCol w="889113">
                  <a:extLst>
                    <a:ext uri="{9D8B030D-6E8A-4147-A177-3AD203B41FA5}">
                      <a16:colId xmlns:a16="http://schemas.microsoft.com/office/drawing/2014/main" val="1576718607"/>
                    </a:ext>
                  </a:extLst>
                </a:gridCol>
                <a:gridCol w="889113">
                  <a:extLst>
                    <a:ext uri="{9D8B030D-6E8A-4147-A177-3AD203B41FA5}">
                      <a16:colId xmlns:a16="http://schemas.microsoft.com/office/drawing/2014/main" val="639783153"/>
                    </a:ext>
                  </a:extLst>
                </a:gridCol>
                <a:gridCol w="889113">
                  <a:extLst>
                    <a:ext uri="{9D8B030D-6E8A-4147-A177-3AD203B41FA5}">
                      <a16:colId xmlns:a16="http://schemas.microsoft.com/office/drawing/2014/main" val="2143144562"/>
                    </a:ext>
                  </a:extLst>
                </a:gridCol>
                <a:gridCol w="889113">
                  <a:extLst>
                    <a:ext uri="{9D8B030D-6E8A-4147-A177-3AD203B41FA5}">
                      <a16:colId xmlns:a16="http://schemas.microsoft.com/office/drawing/2014/main" val="1977214768"/>
                    </a:ext>
                  </a:extLst>
                </a:gridCol>
                <a:gridCol w="889113">
                  <a:extLst>
                    <a:ext uri="{9D8B030D-6E8A-4147-A177-3AD203B41FA5}">
                      <a16:colId xmlns:a16="http://schemas.microsoft.com/office/drawing/2014/main" val="2990435810"/>
                    </a:ext>
                  </a:extLst>
                </a:gridCol>
                <a:gridCol w="889113">
                  <a:extLst>
                    <a:ext uri="{9D8B030D-6E8A-4147-A177-3AD203B41FA5}">
                      <a16:colId xmlns:a16="http://schemas.microsoft.com/office/drawing/2014/main" val="3786507998"/>
                    </a:ext>
                  </a:extLst>
                </a:gridCol>
              </a:tblGrid>
              <a:tr h="6191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星期日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星期一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星期二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星期三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星期四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星期五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星期六</a:t>
                      </a:r>
                      <a:endParaRPr 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121510"/>
                  </a:ext>
                </a:extLst>
              </a:tr>
              <a:tr h="746338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76080" marR="76080" marT="38040" marB="3804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034498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82D733A3-7588-4B0D-B81C-31E827AA9D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670" y="3102461"/>
            <a:ext cx="560820" cy="5524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C795300-A418-49EA-91AE-0F50374D2F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20"/>
          <a:stretch/>
        </p:blipFill>
        <p:spPr>
          <a:xfrm>
            <a:off x="2338722" y="3118814"/>
            <a:ext cx="575470" cy="5524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5C9729C6-B49B-41D7-AB4F-0616F298C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1566" y="3125487"/>
            <a:ext cx="575469" cy="5524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699A1C4-A2C5-411A-949A-E7CCCD5CE71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92147" y="3118814"/>
            <a:ext cx="552625" cy="535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2CF4AD3-7827-44A3-826E-1851583DFE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8403" y="3152060"/>
            <a:ext cx="552625" cy="535621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1FDC7C58-2CC8-4A31-935F-1688D877C2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20"/>
          <a:stretch/>
        </p:blipFill>
        <p:spPr>
          <a:xfrm>
            <a:off x="4227802" y="3134691"/>
            <a:ext cx="541401" cy="519744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BCF2E240-319B-4585-9FB3-76CEA0CA7F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920"/>
          <a:stretch/>
        </p:blipFill>
        <p:spPr>
          <a:xfrm>
            <a:off x="6853991" y="3118814"/>
            <a:ext cx="541401" cy="519744"/>
          </a:xfrm>
          <a:prstGeom prst="rect">
            <a:avLst/>
          </a:prstGeom>
        </p:spPr>
      </p:pic>
      <p:pic>
        <p:nvPicPr>
          <p:cNvPr id="41" name="图片 40">
            <a:hlinkClick r:id="rId7" action="ppaction://hlinksldjump"/>
            <a:extLst>
              <a:ext uri="{FF2B5EF4-FFF2-40B4-BE49-F238E27FC236}">
                <a16:creationId xmlns:a16="http://schemas.microsoft.com/office/drawing/2014/main" id="{129815E7-0FE2-4A0B-B5D2-1EC8892C84D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80717" y="4807815"/>
            <a:ext cx="838200" cy="704850"/>
          </a:xfrm>
          <a:prstGeom prst="rect">
            <a:avLst/>
          </a:prstGeom>
        </p:spPr>
      </p:pic>
      <p:pic>
        <p:nvPicPr>
          <p:cNvPr id="42" name="图片 41">
            <a:hlinkClick r:id="rId9" action="ppaction://hlinksldjump"/>
            <a:extLst>
              <a:ext uri="{FF2B5EF4-FFF2-40B4-BE49-F238E27FC236}">
                <a16:creationId xmlns:a16="http://schemas.microsoft.com/office/drawing/2014/main" id="{374AB939-B280-4959-8665-58BD53AAF54A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946" y="4803461"/>
            <a:ext cx="838200" cy="704850"/>
          </a:xfrm>
          <a:prstGeom prst="rect">
            <a:avLst/>
          </a:prstGeom>
        </p:spPr>
      </p:pic>
      <p:pic>
        <p:nvPicPr>
          <p:cNvPr id="43" name="图片 42">
            <a:hlinkClick r:id="rId7" action="ppaction://hlinksldjump"/>
            <a:extLst>
              <a:ext uri="{FF2B5EF4-FFF2-40B4-BE49-F238E27FC236}">
                <a16:creationId xmlns:a16="http://schemas.microsoft.com/office/drawing/2014/main" id="{37184A71-B479-402B-868A-233B54F06122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80454" y="4803461"/>
            <a:ext cx="838200" cy="70485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885191" y="1677676"/>
            <a:ext cx="6018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E1DE360-1463-4D3F-897B-F2561540F6BC}"/>
              </a:ext>
            </a:extLst>
          </p:cNvPr>
          <p:cNvSpPr txBox="1"/>
          <p:nvPr/>
        </p:nvSpPr>
        <p:spPr>
          <a:xfrm>
            <a:off x="1236512" y="3825510"/>
            <a:ext cx="6147121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kumimoji="1" lang="zh-TW" altLang="en-US" sz="2800" dirty="0"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過去一星期出現了多少種不同的天氣？</a:t>
            </a:r>
            <a:endParaRPr lang="zh-CN" altLang="en-US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871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5">
            <a:extLst>
              <a:ext uri="{FF2B5EF4-FFF2-40B4-BE49-F238E27FC236}">
                <a16:creationId xmlns:a16="http://schemas.microsoft.com/office/drawing/2014/main" id="{90B0BF7A-42EC-4594-8729-86439EC22646}"/>
              </a:ext>
            </a:extLst>
          </p:cNvPr>
          <p:cNvSpPr txBox="1"/>
          <p:nvPr/>
        </p:nvSpPr>
        <p:spPr>
          <a:xfrm>
            <a:off x="1178477" y="3666003"/>
            <a:ext cx="5534743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上圖中，角柱和角錐相差多少個？　　　　　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C2EDD3-1DAA-4AA4-A8F6-9925410B082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2866" y="2496983"/>
            <a:ext cx="944692" cy="96314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B17ABF-96C0-4ED9-93DA-16B4B076826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5291" y="1626568"/>
            <a:ext cx="1036665" cy="73047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A42CD9-C338-4D95-ACAC-84FB75EE3C5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2505" y="2549237"/>
            <a:ext cx="679990" cy="93772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5AAD3A8-5646-4C48-AA58-CB5E8D8A346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9347" y="2624663"/>
            <a:ext cx="746149" cy="9377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B9A38FF-E4C8-4972-8D8D-36C7EF513E0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3909" y="2557597"/>
            <a:ext cx="999036" cy="9990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A169A95-617A-4C02-9834-955CBE97D45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4911" y="1626568"/>
            <a:ext cx="995327" cy="93536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E4B4B68D-D1E2-4A8A-B683-52D95857FEF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5448" y="1692541"/>
            <a:ext cx="851050" cy="856696"/>
          </a:xfrm>
          <a:prstGeom prst="rect">
            <a:avLst/>
          </a:prstGeom>
        </p:spPr>
      </p:pic>
      <p:sp>
        <p:nvSpPr>
          <p:cNvPr id="17" name="等腰三角形 16">
            <a:extLst>
              <a:ext uri="{FF2B5EF4-FFF2-40B4-BE49-F238E27FC236}">
                <a16:creationId xmlns:a16="http://schemas.microsoft.com/office/drawing/2014/main" id="{2578F3E3-FF7A-47EE-99E3-A7D1AA68AA1B}"/>
              </a:ext>
            </a:extLst>
          </p:cNvPr>
          <p:cNvSpPr/>
          <p:nvPr/>
        </p:nvSpPr>
        <p:spPr>
          <a:xfrm>
            <a:off x="5461525" y="1692541"/>
            <a:ext cx="922020" cy="723932"/>
          </a:xfrm>
          <a:prstGeom prst="triangl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0" scaled="1"/>
            <a:tileRect/>
          </a:gra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5E12510-E693-4F84-9987-A0F7CED42EDE}"/>
              </a:ext>
            </a:extLst>
          </p:cNvPr>
          <p:cNvSpPr/>
          <p:nvPr/>
        </p:nvSpPr>
        <p:spPr>
          <a:xfrm>
            <a:off x="5095765" y="2729555"/>
            <a:ext cx="731520" cy="731520"/>
          </a:xfrm>
          <a:prstGeom prst="rect">
            <a:avLst/>
          </a:prstGeom>
          <a:gradFill flip="none" rotWithShape="1">
            <a:gsLst>
              <a:gs pos="0">
                <a:srgbClr val="FFFF66">
                  <a:tint val="66000"/>
                  <a:satMod val="160000"/>
                </a:srgbClr>
              </a:gs>
              <a:gs pos="50000">
                <a:srgbClr val="FFFF66">
                  <a:tint val="44500"/>
                  <a:satMod val="160000"/>
                </a:srgbClr>
              </a:gs>
              <a:gs pos="100000">
                <a:srgbClr val="FFFF66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 Box 10">
            <a:extLst>
              <a:ext uri="{FF2B5EF4-FFF2-40B4-BE49-F238E27FC236}">
                <a16:creationId xmlns:a16="http://schemas.microsoft.com/office/drawing/2014/main" id="{B7BDD7FE-A66D-474B-AC91-B1D5AD4C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9652" y="4174431"/>
            <a:ext cx="9193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0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10">
            <a:extLst>
              <a:ext uri="{FF2B5EF4-FFF2-40B4-BE49-F238E27FC236}">
                <a16:creationId xmlns:a16="http://schemas.microsoft.com/office/drawing/2014/main" id="{983D01A9-E541-42BC-84E9-B2F8D2CC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878" y="4157414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2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Box 10">
            <a:extLst>
              <a:ext uri="{FF2B5EF4-FFF2-40B4-BE49-F238E27FC236}">
                <a16:creationId xmlns:a16="http://schemas.microsoft.com/office/drawing/2014/main" id="{355A0276-FCFB-42D4-9F7B-745CBE5E8A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4270" y="4157414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TW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kumimoji="1" lang="zh-TW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個</a:t>
            </a:r>
            <a:endParaRPr kumimoji="1" lang="zh-TW" alt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图片 26">
            <a:hlinkClick r:id="rId10" action="ppaction://hlinksldjump"/>
            <a:extLst>
              <a:ext uri="{FF2B5EF4-FFF2-40B4-BE49-F238E27FC236}">
                <a16:creationId xmlns:a16="http://schemas.microsoft.com/office/drawing/2014/main" id="{1FB2061D-6890-474B-9DDC-8739FD83C0CC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1147" y="4552136"/>
            <a:ext cx="838200" cy="704850"/>
          </a:xfrm>
          <a:prstGeom prst="rect">
            <a:avLst/>
          </a:prstGeom>
        </p:spPr>
      </p:pic>
      <p:pic>
        <p:nvPicPr>
          <p:cNvPr id="28" name="图片 27">
            <a:hlinkClick r:id="rId12" action="ppaction://hlinksldjump"/>
            <a:extLst>
              <a:ext uri="{FF2B5EF4-FFF2-40B4-BE49-F238E27FC236}">
                <a16:creationId xmlns:a16="http://schemas.microsoft.com/office/drawing/2014/main" id="{0AE3E881-8034-4638-B463-E2D342920C8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4856" y="4547782"/>
            <a:ext cx="838200" cy="704850"/>
          </a:xfrm>
          <a:prstGeom prst="rect">
            <a:avLst/>
          </a:prstGeom>
        </p:spPr>
      </p:pic>
      <p:pic>
        <p:nvPicPr>
          <p:cNvPr id="29" name="图片 28">
            <a:hlinkClick r:id="rId10" action="ppaction://hlinksldjump"/>
            <a:extLst>
              <a:ext uri="{FF2B5EF4-FFF2-40B4-BE49-F238E27FC236}">
                <a16:creationId xmlns:a16="http://schemas.microsoft.com/office/drawing/2014/main" id="{86F36108-E313-430F-B081-689C5E91898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37084" y="4547782"/>
            <a:ext cx="838200" cy="704850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984FB20A-59A4-4CF7-8FA6-B48C32FF5005}"/>
              </a:ext>
            </a:extLst>
          </p:cNvPr>
          <p:cNvSpPr txBox="1"/>
          <p:nvPr/>
        </p:nvSpPr>
        <p:spPr>
          <a:xfrm>
            <a:off x="885191" y="1677676"/>
            <a:ext cx="601812" cy="52322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defRPr/>
            </a:pPr>
            <a:r>
              <a:rPr lang="en-US" altLang="zh-TW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3.</a:t>
            </a:r>
            <a:r>
              <a:rPr lang="zh-TW" altLang="en-US" sz="2800" dirty="0">
                <a:ln/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   </a:t>
            </a:r>
            <a:endParaRPr lang="en-US" altLang="zh-TW" sz="2800" dirty="0">
              <a:ln/>
              <a:latin typeface="Arial" panose="020B0604020202020204" pitchFamily="34" charset="0"/>
              <a:ea typeface="標楷體" panose="03000509000000000000" pitchFamily="65" charset="-12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31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云形标注 7"/>
          <p:cNvSpPr/>
          <p:nvPr/>
        </p:nvSpPr>
        <p:spPr>
          <a:xfrm>
            <a:off x="1369060" y="1889589"/>
            <a:ext cx="2517140" cy="1425111"/>
          </a:xfrm>
          <a:prstGeom prst="cloudCallout">
            <a:avLst>
              <a:gd name="adj1" fmla="val 76575"/>
              <a:gd name="adj2" fmla="val 29511"/>
            </a:avLst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627306" y="2036865"/>
            <a:ext cx="216828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你答對了!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真聰明呀!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4143" y="2262416"/>
            <a:ext cx="2147887" cy="2104568"/>
          </a:xfrm>
          <a:prstGeom prst="rect">
            <a:avLst/>
          </a:prstGeom>
        </p:spPr>
      </p:pic>
      <p:sp>
        <p:nvSpPr>
          <p:cNvPr id="7" name="Rectangle 15">
            <a:extLst>
              <a:ext uri="{FF2B5EF4-FFF2-40B4-BE49-F238E27FC236}">
                <a16:creationId xmlns:a16="http://schemas.microsoft.com/office/drawing/2014/main" id="{59DF05F8-E601-4146-9A49-FD2CC8DF8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334" y="4197318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0" name="图片 9">
            <a:hlinkClick r:id="rId6" action="ppaction://hlinksldjump"/>
            <a:extLst>
              <a:ext uri="{FF2B5EF4-FFF2-40B4-BE49-F238E27FC236}">
                <a16:creationId xmlns:a16="http://schemas.microsoft.com/office/drawing/2014/main" id="{FC4D0F15-833B-4F5A-9D1B-9326249E1A9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197318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435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44764" y="1531746"/>
            <a:ext cx="3657600" cy="1985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ts val="18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對不起 !</a:t>
            </a:r>
          </a:p>
          <a:p>
            <a:pPr eaLnBrk="1" hangingPunct="1">
              <a:spcBef>
                <a:spcPts val="18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你答錯了!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graphicFrame>
        <p:nvGraphicFramePr>
          <p:cNvPr id="419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6813069"/>
              </p:ext>
            </p:extLst>
          </p:nvPr>
        </p:nvGraphicFramePr>
        <p:xfrm>
          <a:off x="2168254" y="3679634"/>
          <a:ext cx="3622946" cy="27615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5154613" imgH="3929063" progId="MS_ClipArt_Gallery.2">
                  <p:embed/>
                </p:oleObj>
              </mc:Choice>
              <mc:Fallback>
                <p:oleObj name="多媒體項目" r:id="rId5" imgW="5154613" imgH="3929063" progId="MS_ClipArt_Gallery.2">
                  <p:embed/>
                  <p:pic>
                    <p:nvPicPr>
                      <p:cNvPr id="419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254" y="3679634"/>
                        <a:ext cx="3622946" cy="27615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5">
            <a:extLst>
              <a:ext uri="{FF2B5EF4-FFF2-40B4-BE49-F238E27FC236}">
                <a16:creationId xmlns:a16="http://schemas.microsoft.com/office/drawing/2014/main" id="{8151C00E-FDE7-42D7-9762-5EA7B15012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A6199DC-85A9-40C9-9806-91C1D6466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7691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0" name="图片 9">
            <a:hlinkClick r:id="rId7" action="ppaction://hlinksldjump"/>
            <a:extLst>
              <a:ext uri="{FF2B5EF4-FFF2-40B4-BE49-F238E27FC236}">
                <a16:creationId xmlns:a16="http://schemas.microsoft.com/office/drawing/2014/main" id="{6B397019-5643-4DE8-AE79-AD15E0EF009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1" name="图片 10">
            <a:hlinkClick r:id="rId9" action="ppaction://hlinksldjump"/>
            <a:extLst>
              <a:ext uri="{FF2B5EF4-FFF2-40B4-BE49-F238E27FC236}">
                <a16:creationId xmlns:a16="http://schemas.microsoft.com/office/drawing/2014/main" id="{119B1F26-29AD-4E1A-88C9-64E06FF067EF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2" name="图片 11">
            <a:hlinkClick r:id="rId11" action="ppaction://hlinksldjump"/>
            <a:extLst>
              <a:ext uri="{FF2B5EF4-FFF2-40B4-BE49-F238E27FC236}">
                <a16:creationId xmlns:a16="http://schemas.microsoft.com/office/drawing/2014/main" id="{8F5A290A-353C-43F5-BDCA-4B441595927C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6F632DCD-2AF0-4D78-A546-BC7F594414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254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487712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960949" y="2251948"/>
            <a:ext cx="2963351" cy="1367551"/>
          </a:xfrm>
          <a:prstGeom prst="cloudCallout">
            <a:avLst>
              <a:gd name="adj1" fmla="val 61932"/>
              <a:gd name="adj2" fmla="val 40983"/>
            </a:avLst>
          </a:prstGeom>
          <a:gradFill rotWithShape="0">
            <a:gsLst>
              <a:gs pos="0">
                <a:srgbClr val="FFFFFF"/>
              </a:gs>
              <a:gs pos="100000">
                <a:srgbClr val="FFCC00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kumimoji="1" lang="zh-TW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976" y="2377595"/>
            <a:ext cx="1655763" cy="2193476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640259" y="2385923"/>
            <a:ext cx="200972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恭喜你，</a:t>
            </a:r>
          </a:p>
          <a:p>
            <a:pPr eaLnBrk="1" hangingPunct="1"/>
            <a:r>
              <a:rPr kumimoji="1" lang="zh-TW" altLang="en-US" sz="3200" b="1" dirty="0">
                <a:solidFill>
                  <a:srgbClr val="660033"/>
                </a:solidFill>
                <a:latin typeface="全真中隸書" pitchFamily="49" charset="-120"/>
                <a:ea typeface="全真中隸書" pitchFamily="49" charset="-120"/>
              </a:rPr>
              <a:t>答對了!</a:t>
            </a:r>
            <a:endParaRPr kumimoji="1" lang="zh-TW" altLang="en-US" sz="3200" b="1" dirty="0">
              <a:solidFill>
                <a:srgbClr val="660033"/>
              </a:solidFill>
            </a:endParaRPr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13256E5C-F280-4A5E-BFFB-281CBBD81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7649" y="4403412"/>
            <a:ext cx="110799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</a:p>
        </p:txBody>
      </p:sp>
      <p:pic>
        <p:nvPicPr>
          <p:cNvPr id="14" name="图片 13">
            <a:hlinkClick r:id="rId6" action="ppaction://hlinksldjump"/>
            <a:extLst>
              <a:ext uri="{FF2B5EF4-FFF2-40B4-BE49-F238E27FC236}">
                <a16:creationId xmlns:a16="http://schemas.microsoft.com/office/drawing/2014/main" id="{380A8DF1-4551-4239-81CA-4A5CCD64FF8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14011" y="4393142"/>
            <a:ext cx="604027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44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9" name="applause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044764" y="1531746"/>
            <a:ext cx="36576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答錯了，</a:t>
            </a:r>
            <a:endParaRPr kumimoji="1" lang="en-US" altLang="zh-TW" sz="5400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  <a:p>
            <a:pPr eaLnBrk="1" hangingPunct="1">
              <a:spcBef>
                <a:spcPct val="50000"/>
              </a:spcBef>
            </a:pPr>
            <a:r>
              <a:rPr kumimoji="1" lang="zh-TW" altLang="en-US" sz="5400" b="1" dirty="0">
                <a:solidFill>
                  <a:srgbClr val="660033"/>
                </a:solidFill>
                <a:latin typeface="全真綜藝體" pitchFamily="49" charset="-120"/>
                <a:ea typeface="全真綜藝體" pitchFamily="49" charset="-120"/>
              </a:rPr>
              <a:t>加油！</a:t>
            </a:r>
            <a:endParaRPr kumimoji="1" lang="zh-TW" altLang="en-US" b="1" dirty="0">
              <a:solidFill>
                <a:srgbClr val="660033"/>
              </a:solidFill>
              <a:latin typeface="全真綜藝體" pitchFamily="49" charset="-120"/>
              <a:ea typeface="全真綜藝體" pitchFamily="49" charset="-12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2233" y="2476265"/>
            <a:ext cx="2258794" cy="2958263"/>
          </a:xfrm>
          <a:prstGeom prst="rect">
            <a:avLst/>
          </a:prstGeom>
        </p:spPr>
      </p:pic>
      <p:sp>
        <p:nvSpPr>
          <p:cNvPr id="8" name="Text Box 5">
            <a:extLst>
              <a:ext uri="{FF2B5EF4-FFF2-40B4-BE49-F238E27FC236}">
                <a16:creationId xmlns:a16="http://schemas.microsoft.com/office/drawing/2014/main" id="{F737314C-320D-492C-A719-00FF76A85A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164" y="5088516"/>
            <a:ext cx="11811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下一題</a:t>
            </a:r>
            <a:endParaRPr kumimoji="1" lang="zh-TW" altLang="en-US" dirty="0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70966F54-7D25-4745-A709-0E237C144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433" y="4307501"/>
            <a:ext cx="861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dirty="0">
                <a:solidFill>
                  <a:srgbClr val="FF0000"/>
                </a:solidFill>
                <a:ea typeface="標楷體" panose="03000509000000000000" pitchFamily="65" charset="-120"/>
              </a:rPr>
              <a:t>答案</a:t>
            </a:r>
            <a:endParaRPr kumimoji="1" lang="zh-TW" altLang="en-US" dirty="0"/>
          </a:p>
        </p:txBody>
      </p:sp>
      <p:pic>
        <p:nvPicPr>
          <p:cNvPr id="10" name="图片 9">
            <a:hlinkClick r:id="rId6" action="ppaction://hlinksldjump"/>
            <a:extLst>
              <a:ext uri="{FF2B5EF4-FFF2-40B4-BE49-F238E27FC236}">
                <a16:creationId xmlns:a16="http://schemas.microsoft.com/office/drawing/2014/main" id="{515FA8F1-19B8-46CB-A232-8C679AC918D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407" r="1" b="3067"/>
          <a:stretch/>
        </p:blipFill>
        <p:spPr>
          <a:xfrm>
            <a:off x="6504137" y="5056212"/>
            <a:ext cx="604027" cy="526274"/>
          </a:xfrm>
          <a:prstGeom prst="rect">
            <a:avLst/>
          </a:prstGeom>
        </p:spPr>
      </p:pic>
      <p:pic>
        <p:nvPicPr>
          <p:cNvPr id="11" name="图片 10">
            <a:hlinkClick r:id="rId8" action="ppaction://hlinksldjump"/>
            <a:extLst>
              <a:ext uri="{FF2B5EF4-FFF2-40B4-BE49-F238E27FC236}">
                <a16:creationId xmlns:a16="http://schemas.microsoft.com/office/drawing/2014/main" id="{9DFBC14B-B8A8-4570-9998-DED9FF9119E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980" b="11539"/>
          <a:stretch/>
        </p:blipFill>
        <p:spPr>
          <a:xfrm>
            <a:off x="6515100" y="4307501"/>
            <a:ext cx="582103" cy="454999"/>
          </a:xfrm>
          <a:prstGeom prst="rect">
            <a:avLst/>
          </a:prstGeom>
        </p:spPr>
      </p:pic>
      <p:pic>
        <p:nvPicPr>
          <p:cNvPr id="12" name="图片 11">
            <a:hlinkClick r:id="rId10" action="ppaction://hlinksldjump"/>
            <a:extLst>
              <a:ext uri="{FF2B5EF4-FFF2-40B4-BE49-F238E27FC236}">
                <a16:creationId xmlns:a16="http://schemas.microsoft.com/office/drawing/2014/main" id="{F47A1403-7448-4460-83AA-CDF5D3EF80E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3380371"/>
            <a:ext cx="642591" cy="526274"/>
          </a:xfrm>
          <a:prstGeom prst="rect">
            <a:avLst/>
          </a:prstGeom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D20E1A1C-088B-46C1-8C92-269B81662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7203" y="3429000"/>
            <a:ext cx="14912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返回題目</a:t>
            </a:r>
            <a:endParaRPr kumimoji="1" lang="zh-TW" altLang="en-US" b="1" dirty="0">
              <a:solidFill>
                <a:srgbClr val="660033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1174731"/>
      </p:ext>
    </p:extLst>
  </p:cSld>
  <p:clrMapOvr>
    <a:masterClrMapping/>
  </p:clrMapOvr>
  <p:transition spd="slow" advClick="0">
    <p:sndAc>
      <p:stSnd>
        <p:snd r:embed="rId4" name="explode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634169" y="2060537"/>
            <a:ext cx="40386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答中了，</a:t>
            </a:r>
          </a:p>
          <a:p>
            <a:r>
              <a:rPr kumimoji="1" lang="zh-TW" altLang="en-US" sz="4800" dirty="0">
                <a:solidFill>
                  <a:srgbClr val="800080"/>
                </a:solidFill>
                <a:latin typeface="全真顏體" pitchFamily="49" charset="-120"/>
                <a:ea typeface="全真顏體" pitchFamily="49" charset="-120"/>
              </a:rPr>
              <a:t>真了不起 !</a:t>
            </a:r>
            <a:r>
              <a:rPr kumimoji="1" lang="zh-TW" altLang="en-US" dirty="0"/>
              <a:t>               </a:t>
            </a:r>
          </a:p>
        </p:txBody>
      </p:sp>
      <p:graphicFrame>
        <p:nvGraphicFramePr>
          <p:cNvPr id="14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2049152"/>
              </p:ext>
            </p:extLst>
          </p:nvPr>
        </p:nvGraphicFramePr>
        <p:xfrm>
          <a:off x="4819889" y="2838413"/>
          <a:ext cx="1193250" cy="1677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多媒體項目" r:id="rId5" imgW="2255838" imgH="3173413" progId="MS_ClipArt_Gallery.2">
                  <p:embed/>
                </p:oleObj>
              </mc:Choice>
              <mc:Fallback>
                <p:oleObj name="多媒體項目" r:id="rId5" imgW="2255838" imgH="3173413" progId="MS_ClipArt_Gallery.2">
                  <p:embed/>
                  <p:pic>
                    <p:nvPicPr>
                      <p:cNvPr id="68610" name="Object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889" y="2838413"/>
                        <a:ext cx="1193250" cy="16779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7"/>
          <a:stretch/>
        </p:blipFill>
        <p:spPr>
          <a:xfrm>
            <a:off x="5907208" y="1938312"/>
            <a:ext cx="2089791" cy="1677975"/>
          </a:xfrm>
          <a:prstGeom prst="rect">
            <a:avLst/>
          </a:prstGeom>
        </p:spPr>
      </p:pic>
      <p:sp>
        <p:nvSpPr>
          <p:cNvPr id="9" name="Text Box 6">
            <a:extLst>
              <a:ext uri="{FF2B5EF4-FFF2-40B4-BE49-F238E27FC236}">
                <a16:creationId xmlns:a16="http://schemas.microsoft.com/office/drawing/2014/main" id="{A7C65697-32E6-47CE-8E08-2835887A9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141" y="4742580"/>
            <a:ext cx="1774166" cy="85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挑戰完畢，    </a:t>
            </a:r>
          </a:p>
          <a:p>
            <a:pPr eaLnBrk="1" hangingPunct="1">
              <a:lnSpc>
                <a:spcPct val="50000"/>
              </a:lnSpc>
              <a:spcBef>
                <a:spcPct val="50000"/>
              </a:spcBef>
            </a:pPr>
            <a:r>
              <a:rPr kumimoji="1" lang="zh-TW" altLang="en-US" b="1" dirty="0">
                <a:solidFill>
                  <a:srgbClr val="660033"/>
                </a:solidFill>
                <a:ea typeface="標楷體" panose="03000509000000000000" pitchFamily="65" charset="-120"/>
              </a:rPr>
              <a:t>返回主頁</a:t>
            </a:r>
            <a:endParaRPr kumimoji="1" lang="zh-TW" altLang="en-US" dirty="0"/>
          </a:p>
        </p:txBody>
      </p:sp>
      <p:pic>
        <p:nvPicPr>
          <p:cNvPr id="11" name="图片 10">
            <a:hlinkClick r:id="rId8" action="ppaction://hlinksldjump"/>
            <a:extLst>
              <a:ext uri="{FF2B5EF4-FFF2-40B4-BE49-F238E27FC236}">
                <a16:creationId xmlns:a16="http://schemas.microsoft.com/office/drawing/2014/main" id="{C729CEF4-E81A-45C4-A7F5-F8CA3A3677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4" b="13668"/>
          <a:stretch/>
        </p:blipFill>
        <p:spPr>
          <a:xfrm>
            <a:off x="6515100" y="4908503"/>
            <a:ext cx="642591" cy="5262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1821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4" name="applause.wav"/>
          </p:stSnd>
        </p:sndAc>
      </p:transition>
    </mc:Choice>
    <mc:Fallback xmlns="">
      <p:transition spd="slow" advClick="0">
        <p:sndAc>
          <p:stSnd>
            <p:snd r:embed="rId11" name="applaus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F743D09A-E2E0-4EF9-9C95-72F4A317DADF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1@{DB5C789A-BE91-4DC8-99FB-F29ACF88A886}&quot;,&quot;\\\\SRV003\\Production\\Multimedia\\eResources\\HCPM-39_課室小數學科思維強效訓練\\2023\\P1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QUIZZES" val="0"/>
  <p:tag name="ISPRING_SCORM_PASSING_SCORE" val="100.000000"/>
  <p:tag name="ISPRING_PRESENTATION_TITLE" val="22M31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C567681-BD6D-43C4-90AE-E3FD45CDB6A1}:28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FD5E4AF-9D32-444F-A3BB-0FEA20A7927D}:28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C001E2-AAC2-4137-B412-7D070FC842F9}:28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DFB5D1C-FF09-4CB9-9C74-3A85749831D1}:29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5998590-909E-4271-9393-61DC63917A1E}:29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C734E7C-F0C5-4F86-B713-AAE0D4457419}:2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284D0B6-E100-41BC-862F-E16820E37683}:28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5B1430E-282A-4DB0-81E3-CDFAE1953546}:28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E5865C5-A2C5-480E-BE54-F08FFEBE4A15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BF596EC-A8C9-4E67-8293-62C01E88FFB4}:29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A07B84F-144F-4054-9E4B-9DEAFF35447F}:28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5556A8-7394-4EAA-B289-87B684C1C44C}:2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2D98106-1E7C-4CDB-ABC1-86A089C0038E}:29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52DBB4D-2A1D-47ED-A03E-D001B4AB04F0}:294"/>
</p:tagLst>
</file>

<file path=ppt/theme/theme1.xml><?xml version="1.0" encoding="utf-8"?>
<a:theme xmlns:a="http://schemas.openxmlformats.org/drawingml/2006/main" name="主题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2" id="{D2480EA9-1E22-40CF-B38C-AE6E3D8EC06A}" vid="{6E84BFBA-7554-4648-AECA-A5DE025E13C6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主题2</Template>
  <TotalTime>1847</TotalTime>
  <Words>242</Words>
  <Application>Microsoft Office PowerPoint</Application>
  <PresentationFormat>如螢幕大小 (4:3)</PresentationFormat>
  <Paragraphs>82</Paragraphs>
  <Slides>14</Slides>
  <Notes>7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8" baseType="lpstr">
      <vt:lpstr>等线</vt:lpstr>
      <vt:lpstr>微软雅黑</vt:lpstr>
      <vt:lpstr>全真中隸書</vt:lpstr>
      <vt:lpstr>全真行書</vt:lpstr>
      <vt:lpstr>全真綜藝體</vt:lpstr>
      <vt:lpstr>全真顏體</vt:lpstr>
      <vt:lpstr>微軟正黑體</vt:lpstr>
      <vt:lpstr>標楷體</vt:lpstr>
      <vt:lpstr>Arial</vt:lpstr>
      <vt:lpstr>Calibri</vt:lpstr>
      <vt:lpstr>Times</vt:lpstr>
      <vt:lpstr>Times New Roman</vt:lpstr>
      <vt:lpstr>主题2</vt:lpstr>
      <vt:lpstr>多媒體項目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22M31d</dc:title>
  <dc:creator>Ju Dong</dc:creator>
  <cp:lastModifiedBy>Henry Leung</cp:lastModifiedBy>
  <cp:revision>143</cp:revision>
  <dcterms:created xsi:type="dcterms:W3CDTF">2018-12-18T03:20:48Z</dcterms:created>
  <dcterms:modified xsi:type="dcterms:W3CDTF">2023-04-17T01:51:51Z</dcterms:modified>
</cp:coreProperties>
</file>