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84" r:id="rId2"/>
    <p:sldId id="297" r:id="rId3"/>
    <p:sldId id="296" r:id="rId4"/>
    <p:sldId id="305" r:id="rId5"/>
    <p:sldId id="287" r:id="rId6"/>
    <p:sldId id="304" r:id="rId7"/>
    <p:sldId id="280" r:id="rId8"/>
    <p:sldId id="281" r:id="rId9"/>
    <p:sldId id="298" r:id="rId10"/>
    <p:sldId id="299" r:id="rId11"/>
    <p:sldId id="293" r:id="rId12"/>
    <p:sldId id="294" r:id="rId13"/>
    <p:sldId id="300" r:id="rId14"/>
    <p:sldId id="301" r:id="rId15"/>
    <p:sldId id="288" r:id="rId16"/>
    <p:sldId id="289" r:id="rId17"/>
    <p:sldId id="282" r:id="rId18"/>
    <p:sldId id="290" r:id="rId19"/>
    <p:sldId id="302" r:id="rId20"/>
    <p:sldId id="295" r:id="rId21"/>
    <p:sldId id="303" r:id="rId22"/>
    <p:sldId id="273" r:id="rId23"/>
  </p:sldIdLst>
  <p:sldSz cx="9144000" cy="6858000" type="screen4x3"/>
  <p:notesSz cx="6807200" cy="9939338"/>
  <p:custDataLst>
    <p:tags r:id="rId25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696" userDrawn="1">
          <p15:clr>
            <a:srgbClr val="A4A3A4"/>
          </p15:clr>
        </p15:guide>
        <p15:guide id="3" pos="4037" userDrawn="1">
          <p15:clr>
            <a:srgbClr val="A4A3A4"/>
          </p15:clr>
        </p15:guide>
        <p15:guide id="4" orient="horz" pos="10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99CCFF"/>
    <a:srgbClr val="CC99FF"/>
    <a:srgbClr val="CCFF66"/>
    <a:srgbClr val="FF6600"/>
    <a:srgbClr val="FFFF66"/>
    <a:srgbClr val="9933FF"/>
    <a:srgbClr val="2AE24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8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350" y="78"/>
      </p:cViewPr>
      <p:guideLst>
        <p:guide orient="horz" pos="2640"/>
        <p:guide pos="696"/>
        <p:guide pos="4037"/>
        <p:guide orient="horz" pos="1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455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10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139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11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380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12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352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13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607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14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369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98AF876-4C1A-47EC-ADCF-B3568CC09D6E}" type="slidenum">
              <a:rPr lang="zh-TW" altLang="en-US" sz="1200"/>
              <a:pPr/>
              <a:t>15</a:t>
            </a:fld>
            <a:endParaRPr lang="zh-TW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044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072374-847A-4C9E-9DE6-E01C02394F16}" type="slidenum">
              <a:rPr lang="zh-TW" altLang="en-US" sz="1200"/>
              <a:pPr/>
              <a:t>16</a:t>
            </a:fld>
            <a:endParaRPr lang="zh-TW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998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149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104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47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93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185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80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30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12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67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070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7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522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8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29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9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53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45D7080-67E7-48A4-8401-C7D85DAD9084}"/>
              </a:ext>
            </a:extLst>
          </p:cNvPr>
          <p:cNvSpPr/>
          <p:nvPr userDrawn="1"/>
        </p:nvSpPr>
        <p:spPr>
          <a:xfrm>
            <a:off x="2406194" y="624114"/>
            <a:ext cx="4560660" cy="696686"/>
          </a:xfrm>
          <a:prstGeom prst="ellipse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7E05019-326F-4FFB-B011-063CB99B645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6193" y="275772"/>
            <a:ext cx="813861" cy="78751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13647AC-1140-4F58-8966-46A375807B6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160550" y="524622"/>
            <a:ext cx="339552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sz="360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立體圖形的探究</a:t>
            </a:r>
            <a:endParaRPr kumimoji="0" lang="en-US" altLang="zh-TW" sz="360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5" r:id="rId4"/>
    <p:sldLayoutId id="2147483676" r:id="rId5"/>
    <p:sldLayoutId id="2147483677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slide" Target="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0.xml"/><Relationship Id="rId7" Type="http://schemas.openxmlformats.org/officeDocument/2006/relationships/slide" Target="slide4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8.wmf"/><Relationship Id="rId11" Type="http://schemas.openxmlformats.org/officeDocument/2006/relationships/slide" Target="slide3.xm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slide" Target="slide5.xml"/><Relationship Id="rId5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slide" Target="slide5.xml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4.xml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slide" Target="slide6.xml"/><Relationship Id="rId5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13.wmf"/><Relationship Id="rId11" Type="http://schemas.openxmlformats.org/officeDocument/2006/relationships/audio" Target="../media/audio1.wav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6.xml"/><Relationship Id="rId7" Type="http://schemas.openxmlformats.org/officeDocument/2006/relationships/slide" Target="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5" Type="http://schemas.openxmlformats.org/officeDocument/2006/relationships/slide" Target="slide2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slide" Target="slide8.xml"/><Relationship Id="rId5" Type="http://schemas.openxmlformats.org/officeDocument/2006/relationships/image" Target="../media/image5.png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0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slide" Target="slide9.xml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11.xml"/><Relationship Id="rId5" Type="http://schemas.openxmlformats.org/officeDocument/2006/relationships/image" Target="../media/image5.png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slide" Target="slide13.xml"/><Relationship Id="rId5" Type="http://schemas.openxmlformats.org/officeDocument/2006/relationships/image" Target="../media/image5.png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slide" Target="slide16.xml"/><Relationship Id="rId5" Type="http://schemas.openxmlformats.org/officeDocument/2006/relationships/image" Target="../media/image5.png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8.xml"/><Relationship Id="rId7" Type="http://schemas.openxmlformats.org/officeDocument/2006/relationships/slide" Target="slide3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8.wmf"/><Relationship Id="rId11" Type="http://schemas.openxmlformats.org/officeDocument/2006/relationships/slide" Target="slide2.xm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2362" y="2087698"/>
            <a:ext cx="1376381" cy="1098382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初級</a:t>
            </a:r>
            <a:endParaRPr lang="en-US" altLang="zh-TW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(Q1-2)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云形标注 22"/>
          <p:cNvSpPr/>
          <p:nvPr/>
        </p:nvSpPr>
        <p:spPr>
          <a:xfrm>
            <a:off x="4693184" y="2322032"/>
            <a:ext cx="2346593" cy="1134068"/>
          </a:xfrm>
          <a:prstGeom prst="cloudCallout">
            <a:avLst>
              <a:gd name="adj1" fmla="val -83040"/>
              <a:gd name="adj2" fmla="val -1987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4671150" y="2366100"/>
            <a:ext cx="235766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按此</a:t>
            </a:r>
            <a:endParaRPr lang="en-US" altLang="zh-TW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ctr">
              <a:defRPr/>
            </a:pPr>
            <a:r>
              <a:rPr lang="zh-TW" altLang="en-US" sz="2400" b="1" dirty="0">
                <a:ln/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開始挑戰</a:t>
            </a:r>
            <a:endParaRPr lang="en-US" altLang="zh-TW" sz="2400" b="1" dirty="0">
              <a:ln/>
              <a:solidFill>
                <a:srgbClr val="FF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42362" y="3312820"/>
            <a:ext cx="1376381" cy="1098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中級</a:t>
            </a:r>
            <a:endParaRPr lang="en-US" altLang="zh-TW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(Q3-4)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42362" y="4439210"/>
            <a:ext cx="1376381" cy="1098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高級</a:t>
            </a:r>
            <a:endParaRPr lang="en-US" altLang="zh-TW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(Q5)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hlinkClick r:id="rId4" action="ppaction://hlinksldjump"/>
            <a:extLst>
              <a:ext uri="{FF2B5EF4-FFF2-40B4-BE49-F238E27FC236}">
                <a16:creationId xmlns:a16="http://schemas.microsoft.com/office/drawing/2014/main" id="{86DCE8FB-2EC0-4C42-8902-EABDDD0C5BD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9013" y="2087698"/>
            <a:ext cx="828675" cy="847725"/>
          </a:xfrm>
          <a:prstGeom prst="rect">
            <a:avLst/>
          </a:prstGeom>
        </p:spPr>
      </p:pic>
      <p:pic>
        <p:nvPicPr>
          <p:cNvPr id="14" name="图片 13">
            <a:hlinkClick r:id="rId6" action="ppaction://hlinksldjump"/>
            <a:extLst>
              <a:ext uri="{FF2B5EF4-FFF2-40B4-BE49-F238E27FC236}">
                <a16:creationId xmlns:a16="http://schemas.microsoft.com/office/drawing/2014/main" id="{D6637098-D562-4A8C-931B-09BF09F938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5805" y="3312820"/>
            <a:ext cx="828675" cy="847725"/>
          </a:xfrm>
          <a:prstGeom prst="rect">
            <a:avLst/>
          </a:prstGeom>
        </p:spPr>
      </p:pic>
      <p:pic>
        <p:nvPicPr>
          <p:cNvPr id="15" name="图片 14">
            <a:hlinkClick r:id="rId7" action="ppaction://hlinksldjump"/>
            <a:extLst>
              <a:ext uri="{FF2B5EF4-FFF2-40B4-BE49-F238E27FC236}">
                <a16:creationId xmlns:a16="http://schemas.microsoft.com/office/drawing/2014/main" id="{3CC4CFB3-92D4-4D1D-81CB-DDD0AE6109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5805" y="4489450"/>
            <a:ext cx="828675" cy="847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6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>
            <a:extLst>
              <a:ext uri="{FF2B5EF4-FFF2-40B4-BE49-F238E27FC236}">
                <a16:creationId xmlns:a16="http://schemas.microsoft.com/office/drawing/2014/main" id="{75D5614B-6ADD-493C-83B6-78A3B6B7E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CF0C6779-110D-4490-B5AC-2B9751365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1531746"/>
            <a:ext cx="3657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對不起 !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你答錯了!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14F2F312-FAE1-41A6-8BE1-68581A3612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354763"/>
              </p:ext>
            </p:extLst>
          </p:nvPr>
        </p:nvGraphicFramePr>
        <p:xfrm>
          <a:off x="2168254" y="3679634"/>
          <a:ext cx="3622946" cy="276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5154613" imgH="3929063" progId="MS_ClipArt_Gallery.2">
                  <p:embed/>
                </p:oleObj>
              </mc:Choice>
              <mc:Fallback>
                <p:oleObj name="多媒體項目" r:id="rId5" imgW="5154613" imgH="3929063" progId="MS_ClipArt_Gallery.2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4910F992-181E-4C67-99F0-ED59EB4FFB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254" y="3679634"/>
                        <a:ext cx="3622946" cy="2761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>
            <a:extLst>
              <a:ext uri="{FF2B5EF4-FFF2-40B4-BE49-F238E27FC236}">
                <a16:creationId xmlns:a16="http://schemas.microsoft.com/office/drawing/2014/main" id="{DE83B8A2-55F4-4231-B824-FB7DA775B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691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3BDDC82E-1DC7-4E6A-8B40-B98A9336FEA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3" name="图片 12">
            <a:hlinkClick r:id="rId9" action="ppaction://hlinksldjump"/>
            <a:extLst>
              <a:ext uri="{FF2B5EF4-FFF2-40B4-BE49-F238E27FC236}">
                <a16:creationId xmlns:a16="http://schemas.microsoft.com/office/drawing/2014/main" id="{4C62F0C1-E61F-42A8-9D76-BB678AE1BB6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4" name="图片 13">
            <a:hlinkClick r:id="rId11" action="ppaction://hlinksldjump"/>
            <a:extLst>
              <a:ext uri="{FF2B5EF4-FFF2-40B4-BE49-F238E27FC236}">
                <a16:creationId xmlns:a16="http://schemas.microsoft.com/office/drawing/2014/main" id="{7AA93DB4-32F5-4C5A-BEAA-A3A14379BD2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2559FF69-8D38-4703-AA73-280D03890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861991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4008B390-E5E0-4CF9-8C8C-283D27875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174" y="2354791"/>
            <a:ext cx="3358502" cy="1485142"/>
          </a:xfrm>
          <a:prstGeom prst="cloudCallout">
            <a:avLst>
              <a:gd name="adj1" fmla="val 61932"/>
              <a:gd name="adj2" fmla="val 40983"/>
            </a:avLst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554479F-B680-4601-86D5-386B231B9C1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2651" y="2332262"/>
            <a:ext cx="1655763" cy="2193476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9861980C-1DC0-4094-B1B5-8CEFAAAEB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714" y="2558753"/>
            <a:ext cx="19070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恭喜你，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答對了!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1016E6A2-1E47-46D3-AFAE-E1271645E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802" y="5026841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7" name="图片 16">
            <a:hlinkClick r:id="rId6" action="ppaction://hlinksldjump"/>
            <a:extLst>
              <a:ext uri="{FF2B5EF4-FFF2-40B4-BE49-F238E27FC236}">
                <a16:creationId xmlns:a16="http://schemas.microsoft.com/office/drawing/2014/main" id="{AD3A83A6-0F38-4573-A744-8213058230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4994537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44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356F1D08-A273-4A22-BD46-57739477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1531746"/>
            <a:ext cx="3657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  <a:endParaRPr kumimoji="1" lang="en-US" altLang="zh-TW" sz="5400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加油！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B5BDC8E-183C-4F7F-A6B5-EFC74B1A4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233" y="2476265"/>
            <a:ext cx="2258794" cy="2958263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0F50F1AF-0559-47D2-A46F-FA5BD99B1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8F8C1469-6891-46B5-AE5A-19819A1CF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840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6" action="ppaction://hlinksldjump"/>
            <a:extLst>
              <a:ext uri="{FF2B5EF4-FFF2-40B4-BE49-F238E27FC236}">
                <a16:creationId xmlns:a16="http://schemas.microsoft.com/office/drawing/2014/main" id="{68D53B9B-14AE-4B3D-B35F-8081C65935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3" name="图片 12">
            <a:hlinkClick r:id="rId8" action="ppaction://hlinksldjump"/>
            <a:extLst>
              <a:ext uri="{FF2B5EF4-FFF2-40B4-BE49-F238E27FC236}">
                <a16:creationId xmlns:a16="http://schemas.microsoft.com/office/drawing/2014/main" id="{B8333781-0955-47E3-95F2-F3CFB692EB1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4" name="图片 13">
            <a:hlinkClick r:id="rId10" action="ppaction://hlinksldjump"/>
            <a:extLst>
              <a:ext uri="{FF2B5EF4-FFF2-40B4-BE49-F238E27FC236}">
                <a16:creationId xmlns:a16="http://schemas.microsoft.com/office/drawing/2014/main" id="{1537A420-9D45-4912-8E06-83F4959A470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AB4D8C62-C5AD-40D7-88F4-31D57B7D6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174731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AF7201E9-792C-4060-94E6-ED6B0A710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174" y="2354791"/>
            <a:ext cx="3358502" cy="1485142"/>
          </a:xfrm>
          <a:prstGeom prst="cloudCallout">
            <a:avLst>
              <a:gd name="adj1" fmla="val 61932"/>
              <a:gd name="adj2" fmla="val 40983"/>
            </a:avLst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08AC059-1CC7-4793-A34C-8435AED721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2651" y="2332262"/>
            <a:ext cx="1655763" cy="2193476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640A0570-1A39-4567-AE91-3458D08A2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714" y="2558753"/>
            <a:ext cx="19070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恭喜你，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答對了!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D583366E-75FE-4E05-907F-DD9451EAC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802" y="5035547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7" name="图片 16">
            <a:hlinkClick r:id="rId6" action="ppaction://hlinksldjump"/>
            <a:extLst>
              <a:ext uri="{FF2B5EF4-FFF2-40B4-BE49-F238E27FC236}">
                <a16:creationId xmlns:a16="http://schemas.microsoft.com/office/drawing/2014/main" id="{EA60DAA1-4A6B-4A1C-B0B1-941A492CF6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5003243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0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25C35975-E615-487F-AF9D-56E2D6D28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1531746"/>
            <a:ext cx="3657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  <a:endParaRPr kumimoji="1" lang="en-US" altLang="zh-TW" sz="5400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加油！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35CD4A6-1DE8-4DB6-B59B-F8EBEFDF1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233" y="2476265"/>
            <a:ext cx="2258794" cy="2958263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1D5050B9-689E-4F21-81A5-566202E31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1E98AA4C-A287-429A-B975-CFF050CB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840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6" action="ppaction://hlinksldjump"/>
            <a:extLst>
              <a:ext uri="{FF2B5EF4-FFF2-40B4-BE49-F238E27FC236}">
                <a16:creationId xmlns:a16="http://schemas.microsoft.com/office/drawing/2014/main" id="{202B2752-2A37-46DC-A51B-1A84FBD57B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3" name="图片 12">
            <a:hlinkClick r:id="rId8" action="ppaction://hlinksldjump"/>
            <a:extLst>
              <a:ext uri="{FF2B5EF4-FFF2-40B4-BE49-F238E27FC236}">
                <a16:creationId xmlns:a16="http://schemas.microsoft.com/office/drawing/2014/main" id="{765DD572-F8C5-478A-90EC-54D893B40EC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4" name="图片 13">
            <a:hlinkClick r:id="rId10" action="ppaction://hlinksldjump"/>
            <a:extLst>
              <a:ext uri="{FF2B5EF4-FFF2-40B4-BE49-F238E27FC236}">
                <a16:creationId xmlns:a16="http://schemas.microsoft.com/office/drawing/2014/main" id="{BAD0FDE0-4B75-4E97-96F9-EF46ED62DF3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56555AAD-CE45-459C-B147-88DD83417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560099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>
            <a:extLst>
              <a:ext uri="{FF2B5EF4-FFF2-40B4-BE49-F238E27FC236}">
                <a16:creationId xmlns:a16="http://schemas.microsoft.com/office/drawing/2014/main" id="{1C5CACBB-AF93-4CEB-A0A5-3EB052451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169" y="2060537"/>
            <a:ext cx="4038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sz="4800" dirty="0">
                <a:solidFill>
                  <a:srgbClr val="800080"/>
                </a:solidFill>
                <a:latin typeface="全真顏體" pitchFamily="49" charset="-120"/>
                <a:ea typeface="全真顏體" pitchFamily="49" charset="-120"/>
              </a:rPr>
              <a:t>答中了，</a:t>
            </a:r>
          </a:p>
          <a:p>
            <a:r>
              <a:rPr kumimoji="1" lang="zh-TW" altLang="en-US" sz="4800" dirty="0">
                <a:solidFill>
                  <a:srgbClr val="800080"/>
                </a:solidFill>
                <a:latin typeface="全真顏體" pitchFamily="49" charset="-120"/>
                <a:ea typeface="全真顏體" pitchFamily="49" charset="-120"/>
              </a:rPr>
              <a:t>真了不起 !</a:t>
            </a:r>
            <a:r>
              <a:rPr kumimoji="1" lang="zh-TW" altLang="en-US" dirty="0"/>
              <a:t>               </a:t>
            </a:r>
          </a:p>
        </p:txBody>
      </p:sp>
      <p:graphicFrame>
        <p:nvGraphicFramePr>
          <p:cNvPr id="11" name="Object 1026">
            <a:extLst>
              <a:ext uri="{FF2B5EF4-FFF2-40B4-BE49-F238E27FC236}">
                <a16:creationId xmlns:a16="http://schemas.microsoft.com/office/drawing/2014/main" id="{12F8E49F-4610-41A7-B86D-37B2D7EFE9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319723"/>
              </p:ext>
            </p:extLst>
          </p:nvPr>
        </p:nvGraphicFramePr>
        <p:xfrm>
          <a:off x="4740714" y="3272467"/>
          <a:ext cx="1318894" cy="1854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2255838" imgH="3173413" progId="MS_ClipArt_Gallery.2">
                  <p:embed/>
                </p:oleObj>
              </mc:Choice>
              <mc:Fallback>
                <p:oleObj name="多媒體項目" r:id="rId5" imgW="2255838" imgH="3173413" progId="MS_ClipArt_Gallery.2">
                  <p:embed/>
                  <p:pic>
                    <p:nvPicPr>
                      <p:cNvPr id="14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714" y="3272467"/>
                        <a:ext cx="1318894" cy="1854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95C54258-2C4F-4DCA-B5F4-FC67C64B46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7"/>
          <a:stretch/>
        </p:blipFill>
        <p:spPr>
          <a:xfrm>
            <a:off x="5470204" y="2012289"/>
            <a:ext cx="2089791" cy="1677975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6384D2DA-E343-4EDA-9D75-7D489C067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6379" y="4698066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pic>
        <p:nvPicPr>
          <p:cNvPr id="16" name="图片 15">
            <a:hlinkClick r:id="rId8" action="ppaction://hlinksldjump"/>
            <a:extLst>
              <a:ext uri="{FF2B5EF4-FFF2-40B4-BE49-F238E27FC236}">
                <a16:creationId xmlns:a16="http://schemas.microsoft.com/office/drawing/2014/main" id="{29BA6F85-6867-4459-B25C-3DE3E36369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4863989"/>
            <a:ext cx="642591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18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11" name="applaus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>
            <a:extLst>
              <a:ext uri="{FF2B5EF4-FFF2-40B4-BE49-F238E27FC236}">
                <a16:creationId xmlns:a16="http://schemas.microsoft.com/office/drawing/2014/main" id="{8FD06BBE-163E-4E42-99BB-DF6CFDD1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27" y="1738828"/>
            <a:ext cx="403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4800" dirty="0">
                <a:solidFill>
                  <a:srgbClr val="CC3300"/>
                </a:solidFill>
                <a:latin typeface="全真顏體" pitchFamily="49" charset="-120"/>
                <a:ea typeface="全真顏體" pitchFamily="49" charset="-120"/>
              </a:rPr>
              <a:t>答錯了，</a:t>
            </a:r>
          </a:p>
          <a:p>
            <a:pPr eaLnBrk="1" hangingPunct="1"/>
            <a:r>
              <a:rPr kumimoji="1" lang="zh-TW" altLang="en-US" sz="4800" dirty="0">
                <a:solidFill>
                  <a:srgbClr val="CC3300"/>
                </a:solidFill>
                <a:latin typeface="全真顏體" pitchFamily="49" charset="-120"/>
                <a:ea typeface="全真顏體" pitchFamily="49" charset="-120"/>
              </a:rPr>
              <a:t>努力學習吧!</a:t>
            </a:r>
            <a:r>
              <a:rPr kumimoji="1" lang="zh-TW" altLang="en-US" dirty="0"/>
              <a:t>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0596507-CE00-4AF3-87DC-DD8DA36CB4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1651" y="3308488"/>
            <a:ext cx="2614860" cy="2393151"/>
          </a:xfrm>
          <a:prstGeom prst="rect">
            <a:avLst/>
          </a:prstGeom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134FAF70-61B7-45A6-AEC3-7A52ECAC4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840" y="5134817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5" action="ppaction://hlinksldjump"/>
            <a:extLst>
              <a:ext uri="{FF2B5EF4-FFF2-40B4-BE49-F238E27FC236}">
                <a16:creationId xmlns:a16="http://schemas.microsoft.com/office/drawing/2014/main" id="{F0F71B9F-B25C-4B10-89FA-5AB143D2F7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80" b="11539"/>
          <a:stretch/>
        </p:blipFill>
        <p:spPr>
          <a:xfrm>
            <a:off x="6515100" y="5134817"/>
            <a:ext cx="582103" cy="454999"/>
          </a:xfrm>
          <a:prstGeom prst="rect">
            <a:avLst/>
          </a:prstGeom>
        </p:spPr>
      </p:pic>
      <p:pic>
        <p:nvPicPr>
          <p:cNvPr id="13" name="图片 12">
            <a:hlinkClick r:id="rId7" action="ppaction://hlinksldjump"/>
            <a:extLst>
              <a:ext uri="{FF2B5EF4-FFF2-40B4-BE49-F238E27FC236}">
                <a16:creationId xmlns:a16="http://schemas.microsoft.com/office/drawing/2014/main" id="{9C437165-674F-443E-8262-08452E7E5F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4207687"/>
            <a:ext cx="642591" cy="526274"/>
          </a:xfrm>
          <a:prstGeom prst="rect">
            <a:avLst/>
          </a:prstGeom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B68F3AEE-82D3-4681-9D07-EC21ADA82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4256316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67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551543" y="1643425"/>
            <a:ext cx="85861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7569" y="1643425"/>
            <a:ext cx="21833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正確答案：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9655C67-9B20-4231-A370-F40F88A6A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054" y="4735913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9" name="图片 8">
            <a:hlinkClick r:id="rId4" action="ppaction://hlinksldjump"/>
            <a:extLst>
              <a:ext uri="{FF2B5EF4-FFF2-40B4-BE49-F238E27FC236}">
                <a16:creationId xmlns:a16="http://schemas.microsoft.com/office/drawing/2014/main" id="{27312F1B-1BA6-497B-8E52-F9349BE7AC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9509" y="4703609"/>
            <a:ext cx="604027" cy="52627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F963962-46EB-4412-AED5-1F02366DB96F}"/>
              </a:ext>
            </a:extLst>
          </p:cNvPr>
          <p:cNvSpPr/>
          <p:nvPr/>
        </p:nvSpPr>
        <p:spPr>
          <a:xfrm>
            <a:off x="2798325" y="1643425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9</a:t>
            </a:r>
            <a:r>
              <a:rPr kumimoji="1" lang="zh-TW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>
            <a:extLst>
              <a:ext uri="{FF2B5EF4-FFF2-40B4-BE49-F238E27FC236}">
                <a16:creationId xmlns:a16="http://schemas.microsoft.com/office/drawing/2014/main" id="{05D17441-7386-4992-A2F1-080007651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190" y="1621077"/>
            <a:ext cx="7016404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一個立體圖形有</a:t>
            </a:r>
            <a:r>
              <a:rPr kumimoji="1"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個面，它可能是什麼立體圖形？</a:t>
            </a:r>
            <a:endParaRPr kumimoji="1"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kumimoji="1"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I.   </a:t>
            </a:r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五角錐　　</a:t>
            </a:r>
            <a:endParaRPr kumimoji="1"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kumimoji="1"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II.  </a:t>
            </a:r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四角柱      </a:t>
            </a:r>
            <a:endParaRPr kumimoji="1"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kumimoji="1"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III. </a:t>
            </a:r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三角柱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99A150-8BD8-4188-94F9-DB6C8687C0A8}"/>
              </a:ext>
            </a:extLst>
          </p:cNvPr>
          <p:cNvSpPr txBox="1"/>
          <p:nvPr/>
        </p:nvSpPr>
        <p:spPr>
          <a:xfrm>
            <a:off x="2773465" y="2538465"/>
            <a:ext cx="436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角錐的面的數目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底的邊數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endParaRPr lang="en-US" sz="2400" dirty="0">
              <a:solidFill>
                <a:srgbClr val="FF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92383" y="4193872"/>
            <a:ext cx="2198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正確答案：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7289054" y="4735913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8" name="图片 7">
            <a:hlinkClick r:id="rId4" action="ppaction://hlinksldjump"/>
            <a:extLst>
              <a:ext uri="{FF2B5EF4-FFF2-40B4-BE49-F238E27FC236}">
                <a16:creationId xmlns:a16="http://schemas.microsoft.com/office/drawing/2014/main" id="{84531539-2C90-425D-97F6-C4BA0A75A8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9509" y="4703609"/>
            <a:ext cx="604027" cy="52627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A676736-5DC9-44D4-8E98-6AA7719CA81E}"/>
              </a:ext>
            </a:extLst>
          </p:cNvPr>
          <p:cNvSpPr txBox="1"/>
          <p:nvPr/>
        </p:nvSpPr>
        <p:spPr>
          <a:xfrm>
            <a:off x="551543" y="1643425"/>
            <a:ext cx="85861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63183F3-B052-4206-8BCD-A84269A55B71}"/>
              </a:ext>
            </a:extLst>
          </p:cNvPr>
          <p:cNvSpPr/>
          <p:nvPr/>
        </p:nvSpPr>
        <p:spPr>
          <a:xfrm>
            <a:off x="2805233" y="4212693"/>
            <a:ext cx="1560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只有</a:t>
            </a:r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</a:t>
            </a:r>
            <a:r>
              <a:rPr lang="zh-TW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II</a:t>
            </a:r>
            <a:endParaRPr lang="en-US" sz="2800" baseline="30000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999A150-8BD8-4188-94F9-DB6C8687C0A8}"/>
              </a:ext>
            </a:extLst>
          </p:cNvPr>
          <p:cNvSpPr txBox="1"/>
          <p:nvPr/>
        </p:nvSpPr>
        <p:spPr>
          <a:xfrm>
            <a:off x="2848785" y="2583359"/>
            <a:ext cx="1451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 = 6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999A150-8BD8-4188-94F9-DB6C8687C0A8}"/>
              </a:ext>
            </a:extLst>
          </p:cNvPr>
          <p:cNvSpPr txBox="1"/>
          <p:nvPr/>
        </p:nvSpPr>
        <p:spPr>
          <a:xfrm>
            <a:off x="2773465" y="3004808"/>
            <a:ext cx="444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角柱的面的數目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底的邊數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rgbClr val="FF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999A150-8BD8-4188-94F9-DB6C8687C0A8}"/>
              </a:ext>
            </a:extLst>
          </p:cNvPr>
          <p:cNvSpPr txBox="1"/>
          <p:nvPr/>
        </p:nvSpPr>
        <p:spPr>
          <a:xfrm>
            <a:off x="2848785" y="3049458"/>
            <a:ext cx="1451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 = 6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999A150-8BD8-4188-94F9-DB6C8687C0A8}"/>
              </a:ext>
            </a:extLst>
          </p:cNvPr>
          <p:cNvSpPr txBox="1"/>
          <p:nvPr/>
        </p:nvSpPr>
        <p:spPr>
          <a:xfrm>
            <a:off x="2848785" y="3471150"/>
            <a:ext cx="1451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 = 5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4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5" grpId="0"/>
      <p:bldP spid="2" grpId="0"/>
      <p:bldP spid="9" grpId="0"/>
      <p:bldP spid="11" grpId="0"/>
      <p:bldP spid="11" grpId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4CBE34B3-3790-4058-9EFA-E32209CDD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218" y="4735913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3" name="图片 2">
            <a:hlinkClick r:id="rId4" action="ppaction://hlinksldjump"/>
            <a:extLst>
              <a:ext uri="{FF2B5EF4-FFF2-40B4-BE49-F238E27FC236}">
                <a16:creationId xmlns:a16="http://schemas.microsoft.com/office/drawing/2014/main" id="{C5ADFE47-EAB7-4513-9E06-3CDF0B1AFB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484673" y="4703609"/>
            <a:ext cx="604027" cy="52627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E963FCE-0D32-4D2E-9FFA-2406AE28D6BC}"/>
              </a:ext>
            </a:extLst>
          </p:cNvPr>
          <p:cNvSpPr txBox="1"/>
          <p:nvPr/>
        </p:nvSpPr>
        <p:spPr>
          <a:xfrm>
            <a:off x="551543" y="1643425"/>
            <a:ext cx="85861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999A150-8BD8-4188-94F9-DB6C8687C0A8}"/>
              </a:ext>
            </a:extLst>
          </p:cNvPr>
          <p:cNvSpPr txBox="1"/>
          <p:nvPr/>
        </p:nvSpPr>
        <p:spPr>
          <a:xfrm>
            <a:off x="989703" y="2706673"/>
            <a:ext cx="494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角柱的頂點的數目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底的邊數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rgbClr val="FF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999A150-8BD8-4188-94F9-DB6C8687C0A8}"/>
              </a:ext>
            </a:extLst>
          </p:cNvPr>
          <p:cNvSpPr txBox="1"/>
          <p:nvPr/>
        </p:nvSpPr>
        <p:spPr>
          <a:xfrm>
            <a:off x="1071849" y="3232208"/>
            <a:ext cx="1451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 = 10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11029EB1-9237-4279-BBC9-42646AF36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190" y="1621077"/>
            <a:ext cx="70164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以下三組材料中，哪一組材料剛好可製作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一個五角柱且沒有剩餘？</a:t>
            </a:r>
            <a:endParaRPr kumimoji="1"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999A150-8BD8-4188-94F9-DB6C8687C0A8}"/>
              </a:ext>
            </a:extLst>
          </p:cNvPr>
          <p:cNvSpPr txBox="1"/>
          <p:nvPr/>
        </p:nvSpPr>
        <p:spPr>
          <a:xfrm>
            <a:off x="989703" y="3757743"/>
            <a:ext cx="494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角柱的稜的數目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底的邊數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endParaRPr lang="en-US" sz="2400" dirty="0">
              <a:solidFill>
                <a:srgbClr val="FF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999A150-8BD8-4188-94F9-DB6C8687C0A8}"/>
              </a:ext>
            </a:extLst>
          </p:cNvPr>
          <p:cNvSpPr txBox="1"/>
          <p:nvPr/>
        </p:nvSpPr>
        <p:spPr>
          <a:xfrm>
            <a:off x="1071849" y="4195142"/>
            <a:ext cx="1451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 = 15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92383" y="4722682"/>
            <a:ext cx="2198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正確答案：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63183F3-B052-4206-8BCD-A84269A55B71}"/>
              </a:ext>
            </a:extLst>
          </p:cNvPr>
          <p:cNvSpPr/>
          <p:nvPr/>
        </p:nvSpPr>
        <p:spPr>
          <a:xfrm>
            <a:off x="2750148" y="4741503"/>
            <a:ext cx="367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粒膠珠和</a:t>
            </a:r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15</a:t>
            </a:r>
            <a:r>
              <a:rPr lang="zh-TW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枝膠棒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969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hlinkClick r:id="rId4" action="ppaction://hlinksldjump"/>
            <a:extLst>
              <a:ext uri="{FF2B5EF4-FFF2-40B4-BE49-F238E27FC236}">
                <a16:creationId xmlns:a16="http://schemas.microsoft.com/office/drawing/2014/main" id="{F556FF17-7D88-42AB-9B65-64CF6D9BCB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46" y="3777897"/>
            <a:ext cx="838200" cy="70485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08E78552-5531-43E1-AAAF-6421EDB5835F}"/>
              </a:ext>
            </a:extLst>
          </p:cNvPr>
          <p:cNvSpPr txBox="1"/>
          <p:nvPr/>
        </p:nvSpPr>
        <p:spPr>
          <a:xfrm>
            <a:off x="553485" y="1596894"/>
            <a:ext cx="55305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7" name="云形标注 21">
            <a:extLst>
              <a:ext uri="{FF2B5EF4-FFF2-40B4-BE49-F238E27FC236}">
                <a16:creationId xmlns:a16="http://schemas.microsoft.com/office/drawing/2014/main" id="{BB08D9D1-797F-4BBB-99CF-EB655588CFC0}"/>
              </a:ext>
            </a:extLst>
          </p:cNvPr>
          <p:cNvSpPr/>
          <p:nvPr/>
        </p:nvSpPr>
        <p:spPr>
          <a:xfrm>
            <a:off x="6277316" y="3184452"/>
            <a:ext cx="1937488" cy="1030694"/>
          </a:xfrm>
          <a:prstGeom prst="cloudCallout">
            <a:avLst>
              <a:gd name="adj1" fmla="val -75998"/>
              <a:gd name="adj2" fmla="val 5493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A11453D-702E-4DFC-9820-749D6ED233AB}"/>
              </a:ext>
            </a:extLst>
          </p:cNvPr>
          <p:cNvSpPr txBox="1"/>
          <p:nvPr/>
        </p:nvSpPr>
        <p:spPr>
          <a:xfrm>
            <a:off x="6312827" y="3470678"/>
            <a:ext cx="212894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點击       作答</a:t>
            </a:r>
            <a:endParaRPr lang="zh-CN" altLang="en-US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5" name="Text Box 10">
            <a:extLst>
              <a:ext uri="{FF2B5EF4-FFF2-40B4-BE49-F238E27FC236}">
                <a16:creationId xmlns:a16="http://schemas.microsoft.com/office/drawing/2014/main" id="{1F939638-EA41-4F41-A4E6-B37EC896F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190" y="1594950"/>
            <a:ext cx="65902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一個角柱的底是三角形，該角柱共有稜多少條？</a:t>
            </a:r>
            <a:endParaRPr kumimoji="1"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58" name="图片 57">
            <a:hlinkClick r:id="rId6" action="ppaction://hlinksldjump"/>
            <a:extLst>
              <a:ext uri="{FF2B5EF4-FFF2-40B4-BE49-F238E27FC236}">
                <a16:creationId xmlns:a16="http://schemas.microsoft.com/office/drawing/2014/main" id="{3CD4F8CC-8B67-4BE2-ADB0-2BDDC0B9E66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986" y="3777897"/>
            <a:ext cx="838200" cy="704850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2626101E-BA59-4907-B53E-18EA1F662D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7045775" y="3482182"/>
            <a:ext cx="548640" cy="46166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D4728796-3151-4779-83D3-3870187549DA}"/>
              </a:ext>
            </a:extLst>
          </p:cNvPr>
          <p:cNvSpPr txBox="1"/>
          <p:nvPr/>
        </p:nvSpPr>
        <p:spPr>
          <a:xfrm>
            <a:off x="1202336" y="3338266"/>
            <a:ext cx="76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endParaRPr lang="en-US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996C28F-6C0D-43EB-827A-A2F7DD713203}"/>
              </a:ext>
            </a:extLst>
          </p:cNvPr>
          <p:cNvSpPr txBox="1"/>
          <p:nvPr/>
        </p:nvSpPr>
        <p:spPr>
          <a:xfrm>
            <a:off x="2816880" y="3348954"/>
            <a:ext cx="76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9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endParaRPr lang="en-US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5475A6A-C4D1-4D07-86AD-61DCCACB5233}"/>
              </a:ext>
            </a:extLst>
          </p:cNvPr>
          <p:cNvSpPr txBox="1"/>
          <p:nvPr/>
        </p:nvSpPr>
        <p:spPr>
          <a:xfrm>
            <a:off x="4431428" y="3338266"/>
            <a:ext cx="980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endParaRPr lang="en-US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5" name="图片 24">
            <a:hlinkClick r:id="rId6" action="ppaction://hlinksldjump"/>
            <a:extLst>
              <a:ext uri="{FF2B5EF4-FFF2-40B4-BE49-F238E27FC236}">
                <a16:creationId xmlns:a16="http://schemas.microsoft.com/office/drawing/2014/main" id="{685AB79F-5E60-4D59-9C31-A0109889339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2625" y="3777897"/>
            <a:ext cx="838200" cy="704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54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74E1F0B-D57E-4095-98AF-EA5FE8F75251}"/>
              </a:ext>
            </a:extLst>
          </p:cNvPr>
          <p:cNvSpPr/>
          <p:nvPr/>
        </p:nvSpPr>
        <p:spPr>
          <a:xfrm>
            <a:off x="5774635" y="1736534"/>
            <a:ext cx="1789043" cy="32302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745956" y="5692683"/>
            <a:ext cx="25426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正確答案：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96B9AE6B-031A-4612-8EBE-E1FD5B45E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054" y="4735913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0" name="图片 9">
            <a:hlinkClick r:id="rId4" action="ppaction://hlinksldjump"/>
            <a:extLst>
              <a:ext uri="{FF2B5EF4-FFF2-40B4-BE49-F238E27FC236}">
                <a16:creationId xmlns:a16="http://schemas.microsoft.com/office/drawing/2014/main" id="{7F085256-71F7-4EF0-B91B-34AA9AF4E0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9509" y="4703609"/>
            <a:ext cx="604027" cy="52627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F1B8FED-2AB1-4C4E-8E93-2C69F37C997B}"/>
              </a:ext>
            </a:extLst>
          </p:cNvPr>
          <p:cNvSpPr/>
          <p:nvPr/>
        </p:nvSpPr>
        <p:spPr>
          <a:xfrm>
            <a:off x="5836262" y="567191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六角錐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23D135D-AB8B-4AA2-9775-E17677368FE2}"/>
              </a:ext>
            </a:extLst>
          </p:cNvPr>
          <p:cNvSpPr txBox="1"/>
          <p:nvPr/>
        </p:nvSpPr>
        <p:spPr>
          <a:xfrm>
            <a:off x="966863" y="3538304"/>
            <a:ext cx="6101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製作正方體支架需用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枝竹籤和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粒泥膠。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95B5F66-E2C8-4752-8E8A-139D4411775D}"/>
              </a:ext>
            </a:extLst>
          </p:cNvPr>
          <p:cNvSpPr txBox="1"/>
          <p:nvPr/>
        </p:nvSpPr>
        <p:spPr>
          <a:xfrm>
            <a:off x="2162080" y="4034843"/>
            <a:ext cx="2949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需要材料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     </a:t>
            </a:r>
            <a:r>
              <a:rPr lang="zh-TW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餘下材料</a:t>
            </a:r>
            <a:endParaRPr lang="en-US" sz="2000" u="sng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999A150-8BD8-4188-94F9-DB6C8687C0A8}"/>
              </a:ext>
            </a:extLst>
          </p:cNvPr>
          <p:cNvSpPr txBox="1"/>
          <p:nvPr/>
        </p:nvSpPr>
        <p:spPr>
          <a:xfrm>
            <a:off x="985290" y="4437814"/>
            <a:ext cx="4126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六角錐：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枝和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粒        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枝和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粒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68B25389-DE7A-4D21-AD1D-D1FBAB605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190" y="1621077"/>
            <a:ext cx="701640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u="sng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偉林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用竹籤和泥膠製作了一個正方體支架，如果他盡用這些材料來製作另一種立體，使餘下竹籤和泥膠的數量最少。他可砌出以下哪種立體？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999A150-8BD8-4188-94F9-DB6C8687C0A8}"/>
              </a:ext>
            </a:extLst>
          </p:cNvPr>
          <p:cNvSpPr txBox="1"/>
          <p:nvPr/>
        </p:nvSpPr>
        <p:spPr>
          <a:xfrm>
            <a:off x="985290" y="4807646"/>
            <a:ext cx="4126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五角錐：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枝和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粒        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枝和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粒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999A150-8BD8-4188-94F9-DB6C8687C0A8}"/>
              </a:ext>
            </a:extLst>
          </p:cNvPr>
          <p:cNvSpPr txBox="1"/>
          <p:nvPr/>
        </p:nvSpPr>
        <p:spPr>
          <a:xfrm>
            <a:off x="985290" y="5175781"/>
            <a:ext cx="4361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五角柱：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15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枝和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粒      欠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枝和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粒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E963FCE-0D32-4D2E-9FFA-2406AE28D6BC}"/>
              </a:ext>
            </a:extLst>
          </p:cNvPr>
          <p:cNvSpPr txBox="1"/>
          <p:nvPr/>
        </p:nvSpPr>
        <p:spPr>
          <a:xfrm>
            <a:off x="551543" y="1643425"/>
            <a:ext cx="85861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4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2" grpId="0"/>
      <p:bldP spid="4" grpId="0"/>
      <p:bldP spid="44" grpId="0"/>
      <p:bldP spid="4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6447F809-3D96-4DED-9698-9DEEEDBBA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98" y="4776594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pic>
        <p:nvPicPr>
          <p:cNvPr id="3" name="图片 2">
            <a:hlinkClick r:id="rId4" action="ppaction://hlinksldjump"/>
            <a:extLst>
              <a:ext uri="{FF2B5EF4-FFF2-40B4-BE49-F238E27FC236}">
                <a16:creationId xmlns:a16="http://schemas.microsoft.com/office/drawing/2014/main" id="{269B73F4-990C-4958-8A7A-F8405083E5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438900" y="4855017"/>
            <a:ext cx="642591" cy="526274"/>
          </a:xfrm>
          <a:prstGeom prst="rect">
            <a:avLst/>
          </a:prstGeom>
        </p:spPr>
      </p:pic>
      <p:sp>
        <p:nvSpPr>
          <p:cNvPr id="79" name="Text Box 10">
            <a:extLst>
              <a:ext uri="{FF2B5EF4-FFF2-40B4-BE49-F238E27FC236}">
                <a16:creationId xmlns:a16="http://schemas.microsoft.com/office/drawing/2014/main" id="{A31167A2-E76D-410A-8753-FC6E071AE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190" y="1629786"/>
            <a:ext cx="70251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sz="2800" u="sng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曉宇</a:t>
            </a:r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有</a:t>
            </a:r>
            <a:r>
              <a:rPr kumimoji="1"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42</a:t>
            </a:r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粒膠珠和</a:t>
            </a:r>
            <a:r>
              <a:rPr kumimoji="1"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58</a:t>
            </a:r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枝膠棒，他打算製作</a:t>
            </a:r>
            <a:endParaRPr kumimoji="1"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若干個相同的角錐而餘下最少的材料，他</a:t>
            </a:r>
            <a:endParaRPr kumimoji="1"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應製作哪種角錐？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123D135D-AB8B-4AA2-9775-E17677368FE2}"/>
              </a:ext>
            </a:extLst>
          </p:cNvPr>
          <p:cNvSpPr txBox="1"/>
          <p:nvPr/>
        </p:nvSpPr>
        <p:spPr>
          <a:xfrm>
            <a:off x="979905" y="3075594"/>
            <a:ext cx="5428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一個四角錐需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粒膠珠和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枝膠棒。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123D135D-AB8B-4AA2-9775-E17677368FE2}"/>
              </a:ext>
            </a:extLst>
          </p:cNvPr>
          <p:cNvSpPr txBox="1"/>
          <p:nvPr/>
        </p:nvSpPr>
        <p:spPr>
          <a:xfrm>
            <a:off x="979905" y="4023739"/>
            <a:ext cx="545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一個五角錐需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粒膠珠和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枝膠棒。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123D135D-AB8B-4AA2-9775-E17677368FE2}"/>
              </a:ext>
            </a:extLst>
          </p:cNvPr>
          <p:cNvSpPr txBox="1"/>
          <p:nvPr/>
        </p:nvSpPr>
        <p:spPr>
          <a:xfrm>
            <a:off x="979904" y="4934790"/>
            <a:ext cx="4572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一個六角錐需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粒膠珠和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枝膠棒。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123D135D-AB8B-4AA2-9775-E17677368FE2}"/>
              </a:ext>
            </a:extLst>
          </p:cNvPr>
          <p:cNvSpPr txBox="1"/>
          <p:nvPr/>
        </p:nvSpPr>
        <p:spPr>
          <a:xfrm>
            <a:off x="979905" y="3489758"/>
            <a:ext cx="2986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製作出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個四角錐，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123D135D-AB8B-4AA2-9775-E17677368FE2}"/>
              </a:ext>
            </a:extLst>
          </p:cNvPr>
          <p:cNvSpPr txBox="1"/>
          <p:nvPr/>
        </p:nvSpPr>
        <p:spPr>
          <a:xfrm>
            <a:off x="3117179" y="3489758"/>
            <a:ext cx="3321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餘下</a:t>
            </a:r>
            <a:r>
              <a:rPr lang="en-US" altLang="zh-TW" sz="20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</a:t>
            </a:r>
            <a:r>
              <a:rPr lang="zh-TW" altLang="en-US" sz="20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粒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膠珠和</a:t>
            </a:r>
            <a:r>
              <a:rPr lang="en-US" altLang="zh-TW" sz="20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sz="20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枝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膠棒。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123D135D-AB8B-4AA2-9775-E17677368FE2}"/>
              </a:ext>
            </a:extLst>
          </p:cNvPr>
          <p:cNvSpPr txBox="1"/>
          <p:nvPr/>
        </p:nvSpPr>
        <p:spPr>
          <a:xfrm>
            <a:off x="979905" y="4401220"/>
            <a:ext cx="2986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製作出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個五角錐，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123D135D-AB8B-4AA2-9775-E17677368FE2}"/>
              </a:ext>
            </a:extLst>
          </p:cNvPr>
          <p:cNvSpPr txBox="1"/>
          <p:nvPr/>
        </p:nvSpPr>
        <p:spPr>
          <a:xfrm>
            <a:off x="3106161" y="4401220"/>
            <a:ext cx="3332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餘下</a:t>
            </a:r>
            <a:r>
              <a:rPr lang="en-US" altLang="zh-TW" sz="20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sz="20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粒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膠珠和</a:t>
            </a:r>
            <a:r>
              <a:rPr lang="en-US" altLang="zh-TW" sz="20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TW" altLang="en-US" sz="20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枝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膠棒。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123D135D-AB8B-4AA2-9775-E17677368FE2}"/>
              </a:ext>
            </a:extLst>
          </p:cNvPr>
          <p:cNvSpPr txBox="1"/>
          <p:nvPr/>
        </p:nvSpPr>
        <p:spPr>
          <a:xfrm>
            <a:off x="979905" y="5344555"/>
            <a:ext cx="2986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製作出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個六角錐，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123D135D-AB8B-4AA2-9775-E17677368FE2}"/>
              </a:ext>
            </a:extLst>
          </p:cNvPr>
          <p:cNvSpPr txBox="1"/>
          <p:nvPr/>
        </p:nvSpPr>
        <p:spPr>
          <a:xfrm>
            <a:off x="3117171" y="5344555"/>
            <a:ext cx="333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餘下</a:t>
            </a:r>
            <a:r>
              <a:rPr lang="en-US" altLang="zh-TW" sz="20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14</a:t>
            </a:r>
            <a:r>
              <a:rPr lang="zh-TW" altLang="en-US" sz="20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粒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膠珠和</a:t>
            </a:r>
            <a:r>
              <a:rPr lang="en-US" altLang="zh-TW" sz="20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20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枝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膠棒。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3687490" y="5857902"/>
            <a:ext cx="25426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正確答案：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2F1B8FED-2AB1-4C4E-8E93-2C69F37C997B}"/>
              </a:ext>
            </a:extLst>
          </p:cNvPr>
          <p:cNvSpPr/>
          <p:nvPr/>
        </p:nvSpPr>
        <p:spPr>
          <a:xfrm>
            <a:off x="5777796" y="583713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四角錐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3E963FCE-0D32-4D2E-9FFA-2406AE28D6BC}"/>
              </a:ext>
            </a:extLst>
          </p:cNvPr>
          <p:cNvSpPr txBox="1"/>
          <p:nvPr/>
        </p:nvSpPr>
        <p:spPr>
          <a:xfrm>
            <a:off x="551543" y="1643425"/>
            <a:ext cx="85861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5.</a:t>
            </a:r>
            <a:r>
              <a:rPr lang="zh-TW" altLang="en-US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7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  <p:bldP spid="85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5"/>
          <p:cNvSpPr txBox="1">
            <a:spLocks noChangeArrowheads="1"/>
          </p:cNvSpPr>
          <p:nvPr/>
        </p:nvSpPr>
        <p:spPr bwMode="auto">
          <a:xfrm>
            <a:off x="2651125" y="51482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1" lang="zh-TW" altLang="en-US"/>
          </a:p>
        </p:txBody>
      </p:sp>
      <p:sp>
        <p:nvSpPr>
          <p:cNvPr id="155653" name="AutoShape 11"/>
          <p:cNvSpPr>
            <a:spLocks noChangeArrowheads="1"/>
          </p:cNvSpPr>
          <p:nvPr/>
        </p:nvSpPr>
        <p:spPr bwMode="auto">
          <a:xfrm rot="11283964">
            <a:off x="2117076" y="2066927"/>
            <a:ext cx="5029200" cy="2971800"/>
          </a:xfrm>
          <a:prstGeom prst="cloudCallout">
            <a:avLst>
              <a:gd name="adj1" fmla="val -64075"/>
              <a:gd name="adj2" fmla="val 90402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sp>
        <p:nvSpPr>
          <p:cNvPr id="155654" name="Text Box 12"/>
          <p:cNvSpPr txBox="1">
            <a:spLocks noChangeArrowheads="1"/>
          </p:cNvSpPr>
          <p:nvPr/>
        </p:nvSpPr>
        <p:spPr bwMode="auto">
          <a:xfrm>
            <a:off x="2231376" y="2780179"/>
            <a:ext cx="4800600" cy="15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ea typeface="全真疊圓體" pitchFamily="49" charset="-120"/>
              </a:rPr>
              <a:t>       </a:t>
            </a:r>
            <a:r>
              <a:rPr kumimoji="1" lang="zh-TW" altLang="en-US" sz="5400" dirty="0">
                <a:solidFill>
                  <a:srgbClr val="0000CC"/>
                </a:solidFill>
                <a:ea typeface="全真疊圓體" pitchFamily="49" charset="-120"/>
              </a:rPr>
              <a:t>歡迎你</a:t>
            </a:r>
            <a:endParaRPr kumimoji="1" lang="zh-TW" altLang="en-US" sz="5400" dirty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solidFill>
                  <a:srgbClr val="009900"/>
                </a:solidFill>
                <a:latin typeface="全真行書" pitchFamily="49" charset="-120"/>
                <a:ea typeface="全真行書" pitchFamily="49" charset="-120"/>
              </a:rPr>
              <a:t>下次再來挑戰!</a:t>
            </a:r>
            <a:endParaRPr kumimoji="1" lang="zh-TW" alt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4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>
            <a:extLst>
              <a:ext uri="{FF2B5EF4-FFF2-40B4-BE49-F238E27FC236}">
                <a16:creationId xmlns:a16="http://schemas.microsoft.com/office/drawing/2014/main" id="{05D17441-7386-4992-A2F1-080007651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190" y="1621077"/>
            <a:ext cx="7016404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一個立體圖形有</a:t>
            </a:r>
            <a:r>
              <a:rPr kumimoji="1"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個面，它可能是什麼立體圖形？</a:t>
            </a:r>
            <a:endParaRPr kumimoji="1"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kumimoji="1"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I.   </a:t>
            </a:r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五角錐　　</a:t>
            </a:r>
            <a:endParaRPr kumimoji="1"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kumimoji="1"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II.  </a:t>
            </a:r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四角柱      </a:t>
            </a:r>
            <a:endParaRPr kumimoji="1"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kumimoji="1"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III. </a:t>
            </a:r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三角柱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FAE428C-EEBF-4FCB-A7E6-0B0E8D0E66D0}"/>
              </a:ext>
            </a:extLst>
          </p:cNvPr>
          <p:cNvSpPr txBox="1"/>
          <p:nvPr/>
        </p:nvSpPr>
        <p:spPr>
          <a:xfrm>
            <a:off x="1199611" y="4206148"/>
            <a:ext cx="190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只有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II</a:t>
            </a:r>
            <a:endParaRPr lang="en-US" sz="2800" baseline="30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26" name="图片 25">
            <a:hlinkClick r:id="rId4" action="ppaction://hlinksldjump"/>
            <a:extLst>
              <a:ext uri="{FF2B5EF4-FFF2-40B4-BE49-F238E27FC236}">
                <a16:creationId xmlns:a16="http://schemas.microsoft.com/office/drawing/2014/main" id="{0614CA92-497B-4FD5-9421-AAF14ACF5E7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5894" y="4735685"/>
            <a:ext cx="838200" cy="704850"/>
          </a:xfrm>
          <a:prstGeom prst="rect">
            <a:avLst/>
          </a:prstGeom>
        </p:spPr>
      </p:pic>
      <p:pic>
        <p:nvPicPr>
          <p:cNvPr id="28" name="图片 27">
            <a:hlinkClick r:id="rId6" action="ppaction://hlinksldjump"/>
            <a:extLst>
              <a:ext uri="{FF2B5EF4-FFF2-40B4-BE49-F238E27FC236}">
                <a16:creationId xmlns:a16="http://schemas.microsoft.com/office/drawing/2014/main" id="{FC672DEA-AC3B-44F9-8A87-147C22FE677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2988" y="4729368"/>
            <a:ext cx="838200" cy="704850"/>
          </a:xfrm>
          <a:prstGeom prst="rect">
            <a:avLst/>
          </a:prstGeom>
        </p:spPr>
      </p:pic>
      <p:pic>
        <p:nvPicPr>
          <p:cNvPr id="29" name="图片 28">
            <a:hlinkClick r:id="rId4" action="ppaction://hlinksldjump"/>
            <a:extLst>
              <a:ext uri="{FF2B5EF4-FFF2-40B4-BE49-F238E27FC236}">
                <a16:creationId xmlns:a16="http://schemas.microsoft.com/office/drawing/2014/main" id="{EB3CA725-886C-48C7-8D94-30626A3FB5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4752327"/>
            <a:ext cx="838200" cy="70485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FAE428C-EEBF-4FCB-A7E6-0B0E8D0E66D0}"/>
              </a:ext>
            </a:extLst>
          </p:cNvPr>
          <p:cNvSpPr txBox="1"/>
          <p:nvPr/>
        </p:nvSpPr>
        <p:spPr>
          <a:xfrm>
            <a:off x="3106755" y="4206148"/>
            <a:ext cx="190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只有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III</a:t>
            </a:r>
            <a:endParaRPr lang="en-US" sz="2800" baseline="30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FAE428C-EEBF-4FCB-A7E6-0B0E8D0E66D0}"/>
              </a:ext>
            </a:extLst>
          </p:cNvPr>
          <p:cNvSpPr txBox="1"/>
          <p:nvPr/>
        </p:nvSpPr>
        <p:spPr>
          <a:xfrm>
            <a:off x="5104328" y="4206148"/>
            <a:ext cx="190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只有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II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III</a:t>
            </a:r>
            <a:endParaRPr lang="en-US" sz="2800" baseline="30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E963FCE-0D32-4D2E-9FFA-2406AE28D6BC}"/>
              </a:ext>
            </a:extLst>
          </p:cNvPr>
          <p:cNvSpPr txBox="1"/>
          <p:nvPr/>
        </p:nvSpPr>
        <p:spPr>
          <a:xfrm>
            <a:off x="551543" y="1643425"/>
            <a:ext cx="85861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33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FEE3A86-0AC2-4791-8E0D-CF2DBBAFD446}"/>
              </a:ext>
            </a:extLst>
          </p:cNvPr>
          <p:cNvSpPr txBox="1"/>
          <p:nvPr/>
        </p:nvSpPr>
        <p:spPr>
          <a:xfrm>
            <a:off x="1320682" y="2796280"/>
            <a:ext cx="1675906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粒膠珠</a:t>
            </a:r>
            <a:endParaRPr lang="en-US" altLang="zh-TW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枝膠棒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6" name="图片 15">
            <a:hlinkClick r:id="rId4" action="ppaction://hlinksldjump"/>
            <a:extLst>
              <a:ext uri="{FF2B5EF4-FFF2-40B4-BE49-F238E27FC236}">
                <a16:creationId xmlns:a16="http://schemas.microsoft.com/office/drawing/2014/main" id="{FA63B497-9AEF-42A7-9411-FAECBEE1CB5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0730" y="3627277"/>
            <a:ext cx="838200" cy="704850"/>
          </a:xfrm>
          <a:prstGeom prst="rect">
            <a:avLst/>
          </a:prstGeom>
        </p:spPr>
      </p:pic>
      <p:pic>
        <p:nvPicPr>
          <p:cNvPr id="17" name="图片 16">
            <a:hlinkClick r:id="rId6" action="ppaction://hlinksldjump"/>
            <a:extLst>
              <a:ext uri="{FF2B5EF4-FFF2-40B4-BE49-F238E27FC236}">
                <a16:creationId xmlns:a16="http://schemas.microsoft.com/office/drawing/2014/main" id="{FCF4AA18-6DBC-4916-88A0-5FF753ED3FA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4648" y="3627277"/>
            <a:ext cx="838200" cy="704850"/>
          </a:xfrm>
          <a:prstGeom prst="rect">
            <a:avLst/>
          </a:prstGeom>
        </p:spPr>
      </p:pic>
      <p:pic>
        <p:nvPicPr>
          <p:cNvPr id="18" name="图片 17">
            <a:hlinkClick r:id="rId4" action="ppaction://hlinksldjump"/>
            <a:extLst>
              <a:ext uri="{FF2B5EF4-FFF2-40B4-BE49-F238E27FC236}">
                <a16:creationId xmlns:a16="http://schemas.microsoft.com/office/drawing/2014/main" id="{CBC04D6D-0F5C-4BD0-BCE1-0B2DD0F626F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1020" y="3627277"/>
            <a:ext cx="838200" cy="704850"/>
          </a:xfrm>
          <a:prstGeom prst="rect">
            <a:avLst/>
          </a:prstGeom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11029EB1-9237-4279-BBC9-42646AF36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190" y="1621077"/>
            <a:ext cx="70164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以下三組材料中，哪一組材料剛好可製作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一個五角柱且沒有剩餘？</a:t>
            </a:r>
            <a:endParaRPr kumimoji="1"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FEE3A86-0AC2-4791-8E0D-CF2DBBAFD446}"/>
              </a:ext>
            </a:extLst>
          </p:cNvPr>
          <p:cNvSpPr txBox="1"/>
          <p:nvPr/>
        </p:nvSpPr>
        <p:spPr>
          <a:xfrm>
            <a:off x="3391854" y="2796280"/>
            <a:ext cx="1841158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粒膠珠</a:t>
            </a:r>
            <a:endParaRPr lang="en-US" altLang="zh-TW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枝膠棒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EE3A86-0AC2-4791-8E0D-CF2DBBAFD446}"/>
              </a:ext>
            </a:extLst>
          </p:cNvPr>
          <p:cNvSpPr txBox="1"/>
          <p:nvPr/>
        </p:nvSpPr>
        <p:spPr>
          <a:xfrm>
            <a:off x="5523623" y="2796280"/>
            <a:ext cx="1819125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粒膠珠</a:t>
            </a:r>
            <a:endParaRPr lang="en-US" altLang="zh-TW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15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枝膠棒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E963FCE-0D32-4D2E-9FFA-2406AE28D6BC}"/>
              </a:ext>
            </a:extLst>
          </p:cNvPr>
          <p:cNvSpPr txBox="1"/>
          <p:nvPr/>
        </p:nvSpPr>
        <p:spPr>
          <a:xfrm>
            <a:off x="551543" y="1643425"/>
            <a:ext cx="85861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92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文本框 82">
            <a:extLst>
              <a:ext uri="{FF2B5EF4-FFF2-40B4-BE49-F238E27FC236}">
                <a16:creationId xmlns:a16="http://schemas.microsoft.com/office/drawing/2014/main" id="{10310F58-880F-4A21-AFD2-F6609C3330DE}"/>
              </a:ext>
            </a:extLst>
          </p:cNvPr>
          <p:cNvSpPr txBox="1"/>
          <p:nvPr/>
        </p:nvSpPr>
        <p:spPr>
          <a:xfrm>
            <a:off x="2057620" y="3607733"/>
            <a:ext cx="132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六角錐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03F36366-3702-440C-B28C-D84D9FD1CD24}"/>
              </a:ext>
            </a:extLst>
          </p:cNvPr>
          <p:cNvSpPr txBox="1"/>
          <p:nvPr/>
        </p:nvSpPr>
        <p:spPr>
          <a:xfrm>
            <a:off x="3754929" y="3607733"/>
            <a:ext cx="132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五角錐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C779E344-A740-4802-8FED-1D223C5243C9}"/>
              </a:ext>
            </a:extLst>
          </p:cNvPr>
          <p:cNvSpPr txBox="1"/>
          <p:nvPr/>
        </p:nvSpPr>
        <p:spPr>
          <a:xfrm>
            <a:off x="5458442" y="3591580"/>
            <a:ext cx="152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五角柱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86" name="图片 85">
            <a:hlinkClick r:id="rId4" action="ppaction://hlinksldjump"/>
            <a:extLst>
              <a:ext uri="{FF2B5EF4-FFF2-40B4-BE49-F238E27FC236}">
                <a16:creationId xmlns:a16="http://schemas.microsoft.com/office/drawing/2014/main" id="{8D303ABF-3436-4506-9081-1BDA7D538AC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1549" y="4114800"/>
            <a:ext cx="838200" cy="704850"/>
          </a:xfrm>
          <a:prstGeom prst="rect">
            <a:avLst/>
          </a:prstGeom>
        </p:spPr>
      </p:pic>
      <p:pic>
        <p:nvPicPr>
          <p:cNvPr id="87" name="图片 86">
            <a:hlinkClick r:id="rId6" action="ppaction://hlinksldjump"/>
            <a:extLst>
              <a:ext uri="{FF2B5EF4-FFF2-40B4-BE49-F238E27FC236}">
                <a16:creationId xmlns:a16="http://schemas.microsoft.com/office/drawing/2014/main" id="{81BC0643-4046-4DD5-89F8-3718D97224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7790" y="4135042"/>
            <a:ext cx="838200" cy="704850"/>
          </a:xfrm>
          <a:prstGeom prst="rect">
            <a:avLst/>
          </a:prstGeom>
        </p:spPr>
      </p:pic>
      <p:pic>
        <p:nvPicPr>
          <p:cNvPr id="88" name="图片 87">
            <a:hlinkClick r:id="rId4" action="ppaction://hlinksldjump"/>
            <a:extLst>
              <a:ext uri="{FF2B5EF4-FFF2-40B4-BE49-F238E27FC236}">
                <a16:creationId xmlns:a16="http://schemas.microsoft.com/office/drawing/2014/main" id="{66F9ED24-AF94-44A7-8CAB-7544F064DC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6193" y="4101991"/>
            <a:ext cx="838200" cy="704850"/>
          </a:xfrm>
          <a:prstGeom prst="rect">
            <a:avLst/>
          </a:prstGeom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id="{68B25389-DE7A-4D21-AD1D-D1FBAB605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190" y="1621077"/>
            <a:ext cx="701640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u="sng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偉林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用竹籤和泥膠製作了一個正方體支架，如果他盡用這些材料來製作另一種立體，使餘下竹籤和泥膠的數量最少。他可砌出以下哪種立體？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E963FCE-0D32-4D2E-9FFA-2406AE28D6BC}"/>
              </a:ext>
            </a:extLst>
          </p:cNvPr>
          <p:cNvSpPr txBox="1"/>
          <p:nvPr/>
        </p:nvSpPr>
        <p:spPr>
          <a:xfrm>
            <a:off x="551543" y="1643425"/>
            <a:ext cx="85861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4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hlinkClick r:id="rId4" action="ppaction://hlinksldjump"/>
            <a:extLst>
              <a:ext uri="{FF2B5EF4-FFF2-40B4-BE49-F238E27FC236}">
                <a16:creationId xmlns:a16="http://schemas.microsoft.com/office/drawing/2014/main" id="{F35B275C-98B2-4308-A7BA-28FFF40CE1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3192" y="4033698"/>
            <a:ext cx="838200" cy="704850"/>
          </a:xfrm>
          <a:prstGeom prst="rect">
            <a:avLst/>
          </a:prstGeom>
        </p:spPr>
      </p:pic>
      <p:pic>
        <p:nvPicPr>
          <p:cNvPr id="29" name="图片 28">
            <a:hlinkClick r:id="rId6" action="ppaction://hlinksldjump"/>
            <a:extLst>
              <a:ext uri="{FF2B5EF4-FFF2-40B4-BE49-F238E27FC236}">
                <a16:creationId xmlns:a16="http://schemas.microsoft.com/office/drawing/2014/main" id="{76FE71D0-072B-42E0-B61C-9056FC741BC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1284" y="4040650"/>
            <a:ext cx="838200" cy="704850"/>
          </a:xfrm>
          <a:prstGeom prst="rect">
            <a:avLst/>
          </a:prstGeom>
        </p:spPr>
      </p:pic>
      <p:pic>
        <p:nvPicPr>
          <p:cNvPr id="30" name="图片 29">
            <a:hlinkClick r:id="rId6" action="ppaction://hlinksldjump"/>
            <a:extLst>
              <a:ext uri="{FF2B5EF4-FFF2-40B4-BE49-F238E27FC236}">
                <a16:creationId xmlns:a16="http://schemas.microsoft.com/office/drawing/2014/main" id="{2D5BF14A-8B40-4BD1-A7FB-578FC19DFA5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8900" y="4033698"/>
            <a:ext cx="838200" cy="704850"/>
          </a:xfrm>
          <a:prstGeom prst="rect">
            <a:avLst/>
          </a:prstGeom>
        </p:spPr>
      </p:pic>
      <p:sp>
        <p:nvSpPr>
          <p:cNvPr id="27" name="Text Box 10">
            <a:extLst>
              <a:ext uri="{FF2B5EF4-FFF2-40B4-BE49-F238E27FC236}">
                <a16:creationId xmlns:a16="http://schemas.microsoft.com/office/drawing/2014/main" id="{A31167A2-E76D-410A-8753-FC6E071AE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190" y="1629786"/>
            <a:ext cx="752286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sz="2800" u="sng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曉宇</a:t>
            </a:r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有</a:t>
            </a:r>
            <a:r>
              <a:rPr kumimoji="1"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42</a:t>
            </a:r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粒膠珠和</a:t>
            </a:r>
            <a:r>
              <a:rPr kumimoji="1"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58</a:t>
            </a:r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枝膠棒，他打算製作</a:t>
            </a:r>
            <a:endParaRPr kumimoji="1"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若干個相同的角錐而餘下最少的材料，他</a:t>
            </a:r>
            <a:endParaRPr kumimoji="1"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應製作哪種角錐？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0310F58-880F-4A21-AFD2-F6609C3330DE}"/>
              </a:ext>
            </a:extLst>
          </p:cNvPr>
          <p:cNvSpPr txBox="1"/>
          <p:nvPr/>
        </p:nvSpPr>
        <p:spPr>
          <a:xfrm>
            <a:off x="2057620" y="3607733"/>
            <a:ext cx="132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四角錐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3F36366-3702-440C-B28C-D84D9FD1CD24}"/>
              </a:ext>
            </a:extLst>
          </p:cNvPr>
          <p:cNvSpPr txBox="1"/>
          <p:nvPr/>
        </p:nvSpPr>
        <p:spPr>
          <a:xfrm>
            <a:off x="3754929" y="3607733"/>
            <a:ext cx="132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五角錐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779E344-A740-4802-8FED-1D223C5243C9}"/>
              </a:ext>
            </a:extLst>
          </p:cNvPr>
          <p:cNvSpPr txBox="1"/>
          <p:nvPr/>
        </p:nvSpPr>
        <p:spPr>
          <a:xfrm>
            <a:off x="5458442" y="3591580"/>
            <a:ext cx="152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六角錐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E963FCE-0D32-4D2E-9FFA-2406AE28D6BC}"/>
              </a:ext>
            </a:extLst>
          </p:cNvPr>
          <p:cNvSpPr txBox="1"/>
          <p:nvPr/>
        </p:nvSpPr>
        <p:spPr>
          <a:xfrm>
            <a:off x="551543" y="1643425"/>
            <a:ext cx="85861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5.</a:t>
            </a:r>
            <a:r>
              <a:rPr lang="zh-TW" altLang="en-US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34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7">
            <a:extLst>
              <a:ext uri="{FF2B5EF4-FFF2-40B4-BE49-F238E27FC236}">
                <a16:creationId xmlns:a16="http://schemas.microsoft.com/office/drawing/2014/main" id="{98253645-024B-40DD-90CF-8929ACFA8CBF}"/>
              </a:ext>
            </a:extLst>
          </p:cNvPr>
          <p:cNvSpPr/>
          <p:nvPr/>
        </p:nvSpPr>
        <p:spPr>
          <a:xfrm>
            <a:off x="1312168" y="2229312"/>
            <a:ext cx="2653478" cy="1524082"/>
          </a:xfrm>
          <a:prstGeom prst="cloudCallout">
            <a:avLst>
              <a:gd name="adj1" fmla="val 76575"/>
              <a:gd name="adj2" fmla="val 2951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F417585-26E6-4126-A38F-82EF3454C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085" y="2452744"/>
            <a:ext cx="21682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你答對了!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真聰明呀!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DCB79A7-C788-470A-8E0C-847514E824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0096" y="2678674"/>
            <a:ext cx="1980130" cy="1940194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F2600D94-720C-491A-A0BB-6EB6D956F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606" y="5020664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3" name="图片 12">
            <a:hlinkClick r:id="rId6" action="ppaction://hlinksldjump"/>
            <a:extLst>
              <a:ext uri="{FF2B5EF4-FFF2-40B4-BE49-F238E27FC236}">
                <a16:creationId xmlns:a16="http://schemas.microsoft.com/office/drawing/2014/main" id="{24E45D3E-7374-4381-B02E-C16FE9D216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5020664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3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>
            <a:extLst>
              <a:ext uri="{FF2B5EF4-FFF2-40B4-BE49-F238E27FC236}">
                <a16:creationId xmlns:a16="http://schemas.microsoft.com/office/drawing/2014/main" id="{0C5040C6-1554-4133-B52E-952A30444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90F6367E-EAF9-46A5-9A87-9A5AD5884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1531746"/>
            <a:ext cx="3657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對不起 !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你答錯了!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4910F992-181E-4C67-99F0-ED59EB4FFB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411828"/>
              </p:ext>
            </p:extLst>
          </p:nvPr>
        </p:nvGraphicFramePr>
        <p:xfrm>
          <a:off x="2168254" y="3679634"/>
          <a:ext cx="3622946" cy="276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5154613" imgH="3929063" progId="MS_ClipArt_Gallery.2">
                  <p:embed/>
                </p:oleObj>
              </mc:Choice>
              <mc:Fallback>
                <p:oleObj name="多媒體項目" r:id="rId5" imgW="5154613" imgH="3929063" progId="MS_ClipArt_Gallery.2">
                  <p:embed/>
                  <p:pic>
                    <p:nvPicPr>
                      <p:cNvPr id="41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254" y="3679634"/>
                        <a:ext cx="3622946" cy="2761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>
            <a:extLst>
              <a:ext uri="{FF2B5EF4-FFF2-40B4-BE49-F238E27FC236}">
                <a16:creationId xmlns:a16="http://schemas.microsoft.com/office/drawing/2014/main" id="{1BF5A836-51F9-484B-B78B-4D27D7970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691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67F0115B-1639-4735-A001-A9524CD27A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3" name="图片 12">
            <a:hlinkClick r:id="rId9" action="ppaction://hlinksldjump"/>
            <a:extLst>
              <a:ext uri="{FF2B5EF4-FFF2-40B4-BE49-F238E27FC236}">
                <a16:creationId xmlns:a16="http://schemas.microsoft.com/office/drawing/2014/main" id="{1DA271D0-CD0E-449A-A4ED-D3025377EE2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4" name="图片 13">
            <a:hlinkClick r:id="rId11" action="ppaction://hlinksldjump"/>
            <a:extLst>
              <a:ext uri="{FF2B5EF4-FFF2-40B4-BE49-F238E27FC236}">
                <a16:creationId xmlns:a16="http://schemas.microsoft.com/office/drawing/2014/main" id="{7115D057-5831-4BEA-BE95-8F7D8521542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FA9D3226-B72A-4F49-AA20-A22D0C17C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487712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7">
            <a:extLst>
              <a:ext uri="{FF2B5EF4-FFF2-40B4-BE49-F238E27FC236}">
                <a16:creationId xmlns:a16="http://schemas.microsoft.com/office/drawing/2014/main" id="{678E2A19-948E-4C87-A4A2-DF64DAEC8A04}"/>
              </a:ext>
            </a:extLst>
          </p:cNvPr>
          <p:cNvSpPr/>
          <p:nvPr/>
        </p:nvSpPr>
        <p:spPr>
          <a:xfrm>
            <a:off x="1312168" y="2229312"/>
            <a:ext cx="2653478" cy="1524082"/>
          </a:xfrm>
          <a:prstGeom prst="cloudCallout">
            <a:avLst>
              <a:gd name="adj1" fmla="val 76575"/>
              <a:gd name="adj2" fmla="val 2951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00469D2C-F5D2-44EB-9501-F784DBCD7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085" y="2452744"/>
            <a:ext cx="21682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你答對了!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真聰明呀!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4D660A9-E579-454B-AC10-C95752B654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0096" y="2678674"/>
            <a:ext cx="1980130" cy="1940194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F24FED52-28F9-437F-A720-4775670BC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606" y="4994543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3" name="图片 12">
            <a:hlinkClick r:id="rId6" action="ppaction://hlinksldjump"/>
            <a:extLst>
              <a:ext uri="{FF2B5EF4-FFF2-40B4-BE49-F238E27FC236}">
                <a16:creationId xmlns:a16="http://schemas.microsoft.com/office/drawing/2014/main" id="{EF09EBCD-A14B-4B84-8694-77E1552FDA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4994543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18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課室小數學科思維強效訓練"/>
  <p:tag name="ISPRING_ULTRA_SCORM_COURSE_ID" val="B2227523-418D-482F-B3D7-C6AF013F47E9"/>
  <p:tag name="ISPRING_CMI5_LAUNCH_METHOD" val="any window"/>
  <p:tag name="ISPRING_SCORM_RATE_SLIDES" val="1"/>
  <p:tag name="ISPRINGCLOUDFOLDERID" val="1"/>
  <p:tag name="ISPRINGONLINEFOLDERID" val="1"/>
  <p:tag name="ISPRING_OUTPUT_FOLDER" val="[[&quot;\uFFFD\uFFFD1@{DB5C789A-BE91-4DC8-99FB-F29ACF88A886}&quot;,&quot;\\\\SRV003\\Production\\Multimedia\\eResources\\HCPM-39_課室小數學科思維強效訓練\\2023\\P5&quot;]]"/>
  <p:tag name="ISPRING_SCORM_PASSING_SCORE" val="100.000000"/>
  <p:tag name="ISPRING_PRESENTATION_TITLE" val="課室小數學科思維強效訓練"/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www.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課室小數學科思維強效訓練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F86056-98A3-4A4C-8302-304D070321FD}:2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A664B6-35DF-4312-8942-7B41913A406D}:29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9612D7-E53C-4A32-818A-0C1E157AFBEF}:2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926FDF-2498-4C0C-9D73-853FF45E467E}:2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4C9A43-3A30-47DC-AEBA-AFC857333DF6}:3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B1EBB4-FCB6-4D53-AEC2-39FFF4C816C3}:3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25EDFA-8DCD-403A-91AF-B36A8AEBC77F}:2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DD15A2-1A84-4943-B210-0533407AB618}:2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870C2F-5B96-46F8-8062-569FE184792E}:28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70983C-6F0A-45F7-98CA-83AF1E965277}:2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2F41CB-9E3D-4551-ADA6-C32C85A94EB7}:28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A47567-4D94-45D8-8F8F-F8690AB04637}:3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F71225-B554-40F1-BC4A-A9AF894504F8}:29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585A17-6A9E-4743-8CA8-2A5372432DA5}:30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420F61-6B2C-4E5E-9130-A28263227102}:2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29BAC2-6C15-4FD1-8308-2D8EF9AEFBEA}:2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F1F98C-BDFA-4327-91F6-C5CCE0DB33B8}:2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D1F069-D6E1-4056-9D51-0A2A0F648387}:3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93F2DD-A385-4E93-BBD3-79DC1DCE4290}:2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A7D102-6F5D-4ABF-A757-47D72C96091C}:3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BA38F4-78B3-4441-B6AF-B7D4CE2206E0}:2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D78923-B8D1-41A1-9E3E-B8E269CC8DC8}:281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3082</TotalTime>
  <Words>801</Words>
  <Application>Microsoft Office PowerPoint</Application>
  <PresentationFormat>如螢幕大小 (4:3)</PresentationFormat>
  <Paragraphs>161</Paragraphs>
  <Slides>22</Slides>
  <Notes>22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5" baseType="lpstr">
      <vt:lpstr>等线</vt:lpstr>
      <vt:lpstr>微软雅黑</vt:lpstr>
      <vt:lpstr>全真中隸書</vt:lpstr>
      <vt:lpstr>全真行書</vt:lpstr>
      <vt:lpstr>全真綜藝體</vt:lpstr>
      <vt:lpstr>全真顏體</vt:lpstr>
      <vt:lpstr>微軟正黑體</vt:lpstr>
      <vt:lpstr>標楷體</vt:lpstr>
      <vt:lpstr>Arial</vt:lpstr>
      <vt:lpstr>Calibri</vt:lpstr>
      <vt:lpstr>Times New Roman</vt:lpstr>
      <vt:lpstr>主题2</vt:lpstr>
      <vt:lpstr>多媒體項目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課室小數學科思維強效訓練</dc:title>
  <dc:creator>Ju Dong</dc:creator>
  <cp:lastModifiedBy>Henry Leung</cp:lastModifiedBy>
  <cp:revision>236</cp:revision>
  <dcterms:created xsi:type="dcterms:W3CDTF">2018-12-18T03:20:48Z</dcterms:created>
  <dcterms:modified xsi:type="dcterms:W3CDTF">2023-04-17T09:19:31Z</dcterms:modified>
</cp:coreProperties>
</file>