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4" r:id="rId2"/>
    <p:sldId id="296" r:id="rId3"/>
    <p:sldId id="297" r:id="rId4"/>
    <p:sldId id="287" r:id="rId5"/>
    <p:sldId id="291" r:id="rId6"/>
    <p:sldId id="286" r:id="rId7"/>
    <p:sldId id="280" r:id="rId8"/>
    <p:sldId id="281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73" r:id="rId23"/>
  </p:sldIdLst>
  <p:sldSz cx="9144000" cy="6858000" type="screen4x3"/>
  <p:notesSz cx="6807200" cy="9939338"/>
  <p:custDataLst>
    <p:tags r:id="rId25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504" userDrawn="1">
          <p15:clr>
            <a:srgbClr val="A4A3A4"/>
          </p15:clr>
        </p15:guide>
        <p15:guide id="3" pos="4105" userDrawn="1">
          <p15:clr>
            <a:srgbClr val="A4A3A4"/>
          </p15:clr>
        </p15:guide>
        <p15:guide id="4" orient="horz" pos="29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e Xie" initials="AX" lastIdx="1" clrIdx="0">
    <p:extLst>
      <p:ext uri="{19B8F6BF-5375-455C-9EA6-DF929625EA0E}">
        <p15:presenceInfo xmlns:p15="http://schemas.microsoft.com/office/powerpoint/2012/main" userId="S::annie.xie@classroom.com.hk::e67e620b-5f24-47b7-b2f1-6092ddca3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CCFF"/>
    <a:srgbClr val="FFFFFF"/>
    <a:srgbClr val="66FFFF"/>
    <a:srgbClr val="33CCFF"/>
    <a:srgbClr val="99CCFF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66" y="78"/>
      </p:cViewPr>
      <p:guideLst>
        <p:guide orient="horz" pos="1230"/>
        <p:guide pos="504"/>
        <p:guide pos="4105"/>
        <p:guide orient="horz"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70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13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11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38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12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352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13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607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14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36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8AF876-4C1A-47EC-ADCF-B3568CC09D6E}" type="slidenum">
              <a:rPr lang="zh-TW" altLang="en-US" sz="1200"/>
              <a:pPr/>
              <a:t>15</a:t>
            </a:fld>
            <a:endParaRPr lang="zh-TW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044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072374-847A-4C9E-9DE6-E01C02394F16}" type="slidenum">
              <a:rPr lang="zh-TW" altLang="en-US" sz="1200"/>
              <a:pPr/>
              <a:t>16</a:t>
            </a:fld>
            <a:endParaRPr lang="zh-TW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998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93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384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1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585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528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75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46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5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49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1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20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8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53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 userDrawn="1"/>
        </p:nvSpPr>
        <p:spPr>
          <a:xfrm>
            <a:off x="2406194" y="624114"/>
            <a:ext cx="4560660" cy="696686"/>
          </a:xfrm>
          <a:prstGeom prst="ellipse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6193" y="275772"/>
            <a:ext cx="813861" cy="7875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220942" y="534172"/>
            <a:ext cx="2971006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360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非十進制單位</a:t>
            </a:r>
            <a:endParaRPr kumimoji="0" lang="en-US" altLang="zh-TW" sz="360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slide" Target="slide4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3.wmf"/><Relationship Id="rId11" Type="http://schemas.openxmlformats.org/officeDocument/2006/relationships/slide" Target="slide3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slide" Target="slide5.xml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slide" Target="slide6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slide" Target="slide6.xml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18.wmf"/><Relationship Id="rId11" Type="http://schemas.openxmlformats.org/officeDocument/2006/relationships/audio" Target="../media/audio1.wav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slide" Target="slide2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9.jpeg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0.jpg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slide" Target="slide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slide" Target="slide1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slide" Target="slide15.xml"/><Relationship Id="rId5" Type="http://schemas.openxmlformats.org/officeDocument/2006/relationships/image" Target="../media/image5.png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slide" Target="slide3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3.wmf"/><Relationship Id="rId11" Type="http://schemas.openxmlformats.org/officeDocument/2006/relationships/slide" Target="slide2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2362" y="2087698"/>
            <a:ext cx="1376381" cy="109838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zh-TW" altLang="en-US" sz="3200" dirty="0"/>
              <a:t>初級</a:t>
            </a:r>
            <a:endParaRPr lang="en-US" altLang="zh-TW" sz="3200" dirty="0"/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zh-TW" sz="2400" dirty="0"/>
              <a:t>(Q1</a:t>
            </a:r>
            <a:r>
              <a:rPr lang="en-US" altLang="zh-CN" sz="2400" dirty="0"/>
              <a:t>-2</a:t>
            </a:r>
            <a:r>
              <a:rPr lang="en-US" altLang="zh-TW" sz="2400" dirty="0"/>
              <a:t>)</a:t>
            </a:r>
            <a:endParaRPr lang="zh-TW" altLang="en-US" sz="2400" dirty="0"/>
          </a:p>
          <a:p>
            <a:pPr marL="0" indent="0" algn="ctr" eaLnBrk="1" hangingPunct="1">
              <a:buNone/>
            </a:pPr>
            <a:endParaRPr lang="zh-TW" altLang="en-US" sz="3200" dirty="0"/>
          </a:p>
        </p:txBody>
      </p:sp>
      <p:sp>
        <p:nvSpPr>
          <p:cNvPr id="23" name="云形标注 22"/>
          <p:cNvSpPr/>
          <p:nvPr/>
        </p:nvSpPr>
        <p:spPr>
          <a:xfrm>
            <a:off x="4693184" y="2322032"/>
            <a:ext cx="2346593" cy="1134068"/>
          </a:xfrm>
          <a:prstGeom prst="cloudCallout">
            <a:avLst>
              <a:gd name="adj1" fmla="val -83040"/>
              <a:gd name="adj2" fmla="val -1987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671150" y="2366100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開始挑戰</a:t>
            </a:r>
            <a:endParaRPr lang="en-US" altLang="zh-TW" sz="2400" b="1" dirty="0">
              <a:ln/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42362" y="331282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/>
              <a:t>中級</a:t>
            </a:r>
            <a:endParaRPr lang="en-US" altLang="zh-TW" sz="3200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/>
              <a:t>(Q3)</a:t>
            </a:r>
            <a:endParaRPr lang="zh-TW" altLang="en-US" sz="2400" dirty="0"/>
          </a:p>
          <a:p>
            <a:pPr marL="0" indent="0" algn="ctr">
              <a:buFont typeface="Arial" pitchFamily="34" charset="0"/>
              <a:buNone/>
            </a:pPr>
            <a:endParaRPr lang="zh-TW" altLang="en-US" sz="32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42362" y="443921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/>
              <a:t>高級</a:t>
            </a:r>
            <a:endParaRPr lang="en-US" altLang="zh-TW" sz="3200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/>
              <a:t>(Q4</a:t>
            </a:r>
            <a:r>
              <a:rPr lang="en-US" altLang="zh-CN" sz="2400" dirty="0"/>
              <a:t>-5</a:t>
            </a:r>
            <a:r>
              <a:rPr lang="en-US" altLang="zh-TW" sz="2400" dirty="0"/>
              <a:t>)</a:t>
            </a:r>
            <a:endParaRPr lang="zh-TW" altLang="en-US" sz="2400" dirty="0"/>
          </a:p>
          <a:p>
            <a:pPr marL="0" indent="0" algn="ctr">
              <a:buFont typeface="Arial" pitchFamily="34" charset="0"/>
              <a:buNone/>
            </a:pPr>
            <a:endParaRPr lang="zh-TW" altLang="en-US" sz="3200" dirty="0"/>
          </a:p>
        </p:txBody>
      </p:sp>
      <p:pic>
        <p:nvPicPr>
          <p:cNvPr id="13" name="图片 12">
            <a:hlinkClick r:id="rId4" action="ppaction://hlinksldjump"/>
            <a:extLst>
              <a:ext uri="{FF2B5EF4-FFF2-40B4-BE49-F238E27FC236}">
                <a16:creationId xmlns:a16="http://schemas.microsoft.com/office/drawing/2014/main" id="{E3D580C4-BB73-4B73-A4D4-771AD76E6F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013" y="2087698"/>
            <a:ext cx="828675" cy="847725"/>
          </a:xfrm>
          <a:prstGeom prst="rect">
            <a:avLst/>
          </a:prstGeom>
        </p:spPr>
      </p:pic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A00C9205-BC12-4864-9890-A55B4BD112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012" y="3312820"/>
            <a:ext cx="828675" cy="847725"/>
          </a:xfrm>
          <a:prstGeom prst="rect">
            <a:avLst/>
          </a:prstGeom>
        </p:spPr>
      </p:pic>
      <p:pic>
        <p:nvPicPr>
          <p:cNvPr id="15" name="图片 14">
            <a:hlinkClick r:id="rId7" action="ppaction://hlinksldjump"/>
            <a:extLst>
              <a:ext uri="{FF2B5EF4-FFF2-40B4-BE49-F238E27FC236}">
                <a16:creationId xmlns:a16="http://schemas.microsoft.com/office/drawing/2014/main" id="{0CBAE502-18DC-4B4C-BDB9-51A67E5D25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7900" y="4564538"/>
            <a:ext cx="828675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6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75D5614B-6ADD-493C-83B6-78A3B6B7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F0C6779-110D-4490-B5AC-2B9751365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14F2F312-FAE1-41A6-8BE1-68581A3612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14F2F312-FAE1-41A6-8BE1-68581A3612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DE83B8A2-55F4-4231-B824-FB7DA775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691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3BDDC82E-1DC7-4E6A-8B40-B98A9336FE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9" action="ppaction://hlinksldjump"/>
            <a:extLst>
              <a:ext uri="{FF2B5EF4-FFF2-40B4-BE49-F238E27FC236}">
                <a16:creationId xmlns:a16="http://schemas.microsoft.com/office/drawing/2014/main" id="{4C62F0C1-E61F-42A8-9D76-BB678AE1BB6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  <a:extLst>
              <a:ext uri="{FF2B5EF4-FFF2-40B4-BE49-F238E27FC236}">
                <a16:creationId xmlns:a16="http://schemas.microsoft.com/office/drawing/2014/main" id="{7AA93DB4-32F5-4C5A-BEAA-A3A14379BD2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2559FF69-8D38-4703-AA73-280D0389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86199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4008B390-E5E0-4CF9-8C8C-283D2787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174" y="2354791"/>
            <a:ext cx="3358502" cy="1485142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554479F-B680-4601-86D5-386B231B9C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651" y="2332262"/>
            <a:ext cx="1655763" cy="2193476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9861980C-1DC0-4094-B1B5-8CEFAAAE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714" y="2558753"/>
            <a:ext cx="1907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1016E6A2-1E47-46D3-AFAE-E1271645E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891" y="4809135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AD3A83A6-0F38-4573-A744-8213058230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5100" y="4776831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91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356F1D08-A273-4A22-BD46-57739477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5BDC8E-183C-4F7F-A6B5-EFC74B1A4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F50F1AF-0559-47D2-A46F-FA5BD99B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F8C1469-6891-46B5-AE5A-19819A1CF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68D53B9B-14AE-4B3D-B35F-8081C6593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B8333781-0955-47E3-95F2-F3CFB692EB1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0" action="ppaction://hlinksldjump"/>
            <a:extLst>
              <a:ext uri="{FF2B5EF4-FFF2-40B4-BE49-F238E27FC236}">
                <a16:creationId xmlns:a16="http://schemas.microsoft.com/office/drawing/2014/main" id="{1537A420-9D45-4912-8E06-83F4959A47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AB4D8C62-C5AD-40D7-88F4-31D57B7D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9701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AF7201E9-792C-4060-94E6-ED6B0A710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174" y="2354791"/>
            <a:ext cx="3358502" cy="1485142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8AC059-1CC7-4793-A34C-8435AED721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651" y="2332262"/>
            <a:ext cx="1655763" cy="2193476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640A0570-1A39-4567-AE91-3458D08A2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714" y="2558753"/>
            <a:ext cx="1907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D583366E-75FE-4E05-907F-DD9451EAC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891" y="4827459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EA60DAA1-4A6B-4A1C-B0B1-941A492CF6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5100" y="4795155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0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8" name="applaus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25C35975-E615-487F-AF9D-56E2D6D2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35CD4A6-1DE8-4DB6-B59B-F8EBEFDF1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1D5050B9-689E-4F21-81A5-566202E3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E98AA4C-A287-429A-B975-CFF050CB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202B2752-2A37-46DC-A51B-1A84FBD57B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765DD572-F8C5-478A-90EC-54D893B40EC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0" action="ppaction://hlinksldjump"/>
            <a:extLst>
              <a:ext uri="{FF2B5EF4-FFF2-40B4-BE49-F238E27FC236}">
                <a16:creationId xmlns:a16="http://schemas.microsoft.com/office/drawing/2014/main" id="{BAD0FDE0-4B75-4E97-96F9-EF46ED62DF3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56555AAD-CE45-459C-B147-88DD83417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560099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1C5CACBB-AF93-4CEB-A0A5-3EB052451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169" y="2060537"/>
            <a:ext cx="403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答中了，</a:t>
            </a:r>
          </a:p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真了不起 !</a:t>
            </a:r>
            <a:r>
              <a:rPr kumimoji="1" lang="zh-TW" altLang="en-US" dirty="0"/>
              <a:t>               </a:t>
            </a:r>
          </a:p>
        </p:txBody>
      </p:sp>
      <p:graphicFrame>
        <p:nvGraphicFramePr>
          <p:cNvPr id="11" name="Object 1026">
            <a:extLst>
              <a:ext uri="{FF2B5EF4-FFF2-40B4-BE49-F238E27FC236}">
                <a16:creationId xmlns:a16="http://schemas.microsoft.com/office/drawing/2014/main" id="{12F8E49F-4610-41A7-B86D-37B2D7EFE9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0714" y="3272467"/>
          <a:ext cx="1318894" cy="185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2255838" imgH="3173413" progId="MS_ClipArt_Gallery.2">
                  <p:embed/>
                </p:oleObj>
              </mc:Choice>
              <mc:Fallback>
                <p:oleObj name="多媒體項目" r:id="rId5" imgW="2255838" imgH="3173413" progId="MS_ClipArt_Gallery.2">
                  <p:embed/>
                  <p:pic>
                    <p:nvPicPr>
                      <p:cNvPr id="11" name="Object 1026">
                        <a:extLst>
                          <a:ext uri="{FF2B5EF4-FFF2-40B4-BE49-F238E27FC236}">
                            <a16:creationId xmlns:a16="http://schemas.microsoft.com/office/drawing/2014/main" id="{12F8E49F-4610-41A7-B86D-37B2D7EFE9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714" y="3272467"/>
                        <a:ext cx="1318894" cy="1854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95C54258-2C4F-4DCA-B5F4-FC67C64B46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7"/>
          <a:stretch/>
        </p:blipFill>
        <p:spPr>
          <a:xfrm>
            <a:off x="5470204" y="2012289"/>
            <a:ext cx="2089791" cy="1677975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6384D2DA-E343-4EDA-9D75-7D489C06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379" y="4698066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6" name="图片 15">
            <a:hlinkClick r:id="rId8" action="ppaction://hlinksldjump"/>
            <a:extLst>
              <a:ext uri="{FF2B5EF4-FFF2-40B4-BE49-F238E27FC236}">
                <a16:creationId xmlns:a16="http://schemas.microsoft.com/office/drawing/2014/main" id="{29BA6F85-6867-4459-B25C-3DE3E36369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863989"/>
            <a:ext cx="642591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3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11" name="applaus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8FD06BBE-163E-4E42-99BB-DF6CFDD1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27" y="1738828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努力學習吧!</a:t>
            </a:r>
            <a:r>
              <a:rPr kumimoji="1" lang="zh-TW" altLang="en-US" dirty="0"/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0596507-CE00-4AF3-87DC-DD8DA36CB4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651" y="3308488"/>
            <a:ext cx="2614860" cy="2393151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134FAF70-61B7-45A6-AEC3-7A52ECAC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5134817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5" action="ppaction://hlinksldjump"/>
            <a:extLst>
              <a:ext uri="{FF2B5EF4-FFF2-40B4-BE49-F238E27FC236}">
                <a16:creationId xmlns:a16="http://schemas.microsoft.com/office/drawing/2014/main" id="{F0F71B9F-B25C-4B10-89FA-5AB143D2F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0" b="11539"/>
          <a:stretch/>
        </p:blipFill>
        <p:spPr>
          <a:xfrm>
            <a:off x="6515100" y="5134817"/>
            <a:ext cx="582103" cy="454999"/>
          </a:xfrm>
          <a:prstGeom prst="rect">
            <a:avLst/>
          </a:prstGeom>
        </p:spPr>
      </p:pic>
      <p:pic>
        <p:nvPicPr>
          <p:cNvPr id="13" name="图片 12">
            <a:hlinkClick r:id="rId7" action="ppaction://hlinksldjump"/>
            <a:extLst>
              <a:ext uri="{FF2B5EF4-FFF2-40B4-BE49-F238E27FC236}">
                <a16:creationId xmlns:a16="http://schemas.microsoft.com/office/drawing/2014/main" id="{9C437165-674F-443E-8262-08452E7E5F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207687"/>
            <a:ext cx="642591" cy="526274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B68F3AEE-82D3-4681-9D07-EC21ADA82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4256316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3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14337" y="1581181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9655C67-9B20-4231-A370-F40F88A6A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645" y="4818091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9" name="图片 8">
            <a:hlinkClick r:id="rId4" action="ppaction://hlinksldjump"/>
            <a:extLst>
              <a:ext uri="{FF2B5EF4-FFF2-40B4-BE49-F238E27FC236}">
                <a16:creationId xmlns:a16="http://schemas.microsoft.com/office/drawing/2014/main" id="{27312F1B-1BA6-497B-8E52-F9349BE7AC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5100" y="4785787"/>
            <a:ext cx="604027" cy="52627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5711390-22CF-4F3B-8EDA-290791B0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56" y="3815054"/>
            <a:ext cx="20149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斤 </a:t>
            </a:r>
            <a:r>
              <a:rPr lang="en-US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≈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605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克 </a:t>
            </a:r>
            <a:endParaRPr kumimoji="0" lang="zh-TW" altLang="zh-CN" sz="24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239756D-5EEA-4AC3-818B-E43D0A667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428" y="4852638"/>
            <a:ext cx="42385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340.2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454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605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681</a:t>
            </a:r>
            <a:endParaRPr kumimoji="0" lang="zh-TW" altLang="zh-CN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A043E0-04DB-4448-932F-6C58D5A00B20}"/>
              </a:ext>
            </a:extLst>
          </p:cNvPr>
          <p:cNvSpPr txBox="1"/>
          <p:nvPr/>
        </p:nvSpPr>
        <p:spPr>
          <a:xfrm>
            <a:off x="418012" y="1592872"/>
            <a:ext cx="478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下列哪一尾魚最接近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磅？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E15E713-B81D-44BE-AF1C-5BF7F0310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1"/>
          <a:stretch/>
        </p:blipFill>
        <p:spPr>
          <a:xfrm>
            <a:off x="968627" y="3013593"/>
            <a:ext cx="1114555" cy="6997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9A9146-C547-48FC-A38C-6E96F45463E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1782" y="3143913"/>
            <a:ext cx="1467164" cy="5767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3F0A645-90CD-4398-B480-D55851B2EB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t="17290" b="14318"/>
          <a:stretch/>
        </p:blipFill>
        <p:spPr>
          <a:xfrm>
            <a:off x="5204432" y="2955844"/>
            <a:ext cx="1647356" cy="875927"/>
          </a:xfrm>
          <a:prstGeom prst="rect">
            <a:avLst/>
          </a:prstGeom>
        </p:spPr>
      </p:pic>
      <p:sp>
        <p:nvSpPr>
          <p:cNvPr id="20" name="椭圆形标注 5">
            <a:extLst>
              <a:ext uri="{FF2B5EF4-FFF2-40B4-BE49-F238E27FC236}">
                <a16:creationId xmlns:a16="http://schemas.microsoft.com/office/drawing/2014/main" id="{9E43C8D2-B80A-46B8-891D-4C02A7959D13}"/>
              </a:ext>
            </a:extLst>
          </p:cNvPr>
          <p:cNvSpPr/>
          <p:nvPr/>
        </p:nvSpPr>
        <p:spPr>
          <a:xfrm>
            <a:off x="1625982" y="2312317"/>
            <a:ext cx="887840" cy="586902"/>
          </a:xfrm>
          <a:prstGeom prst="wedgeEllipseCallout">
            <a:avLst>
              <a:gd name="adj1" fmla="val -63752"/>
              <a:gd name="adj2" fmla="val 8292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斤</a:t>
            </a:r>
            <a:endParaRPr lang="zh-CN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椭圆形标注 16">
            <a:extLst>
              <a:ext uri="{FF2B5EF4-FFF2-40B4-BE49-F238E27FC236}">
                <a16:creationId xmlns:a16="http://schemas.microsoft.com/office/drawing/2014/main" id="{D6A63322-6735-4B79-B441-D6F0633ECCD2}"/>
              </a:ext>
            </a:extLst>
          </p:cNvPr>
          <p:cNvSpPr/>
          <p:nvPr/>
        </p:nvSpPr>
        <p:spPr>
          <a:xfrm>
            <a:off x="3715364" y="2312317"/>
            <a:ext cx="887840" cy="586902"/>
          </a:xfrm>
          <a:prstGeom prst="wedgeEllipseCallout">
            <a:avLst>
              <a:gd name="adj1" fmla="val -63752"/>
              <a:gd name="adj2" fmla="val 8292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endParaRPr lang="zh-CN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椭圆形标注 17">
            <a:extLst>
              <a:ext uri="{FF2B5EF4-FFF2-40B4-BE49-F238E27FC236}">
                <a16:creationId xmlns:a16="http://schemas.microsoft.com/office/drawing/2014/main" id="{037FF428-99A2-4B12-A31A-F02AAA55C047}"/>
              </a:ext>
            </a:extLst>
          </p:cNvPr>
          <p:cNvSpPr/>
          <p:nvPr/>
        </p:nvSpPr>
        <p:spPr>
          <a:xfrm>
            <a:off x="5723058" y="2312317"/>
            <a:ext cx="887840" cy="586902"/>
          </a:xfrm>
          <a:prstGeom prst="wedgeEllipseCallout">
            <a:avLst>
              <a:gd name="adj1" fmla="val -63752"/>
              <a:gd name="adj2" fmla="val 8292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1.5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磅</a:t>
            </a:r>
            <a:endParaRPr lang="zh-CN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5711390-22CF-4F3B-8EDA-290791B0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55" y="3809756"/>
            <a:ext cx="191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兩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≈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37.8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克</a:t>
            </a:r>
            <a:endParaRPr kumimoji="0" lang="zh-TW" altLang="zh-CN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5711390-22CF-4F3B-8EDA-290791B0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553" y="3812188"/>
            <a:ext cx="1995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磅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≈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454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克</a:t>
            </a:r>
            <a:endParaRPr kumimoji="0" lang="zh-TW" altLang="zh-CN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A5711390-22CF-4F3B-8EDA-290791B0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54" y="4212859"/>
            <a:ext cx="2246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兩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≈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340.2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克</a:t>
            </a:r>
            <a:endParaRPr kumimoji="0" lang="zh-TW" altLang="zh-CN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A5711390-22CF-4F3B-8EDA-290791B0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553" y="4274502"/>
            <a:ext cx="2805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1.5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磅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≈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681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克</a:t>
            </a:r>
            <a:endParaRPr kumimoji="0" lang="zh-TW" altLang="zh-CN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890465" y="3077334"/>
            <a:ext cx="1634442" cy="754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30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3" grpId="0"/>
      <p:bldP spid="24" grpId="0"/>
      <p:bldP spid="25" grpId="0"/>
      <p:bldP spid="26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43151" y="4142402"/>
            <a:ext cx="293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r>
              <a:rPr kumimoji="1"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284645" y="4827459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8" name="图片 7">
            <a:hlinkClick r:id="rId4" action="ppaction://hlinksldjump"/>
            <a:extLst>
              <a:ext uri="{FF2B5EF4-FFF2-40B4-BE49-F238E27FC236}">
                <a16:creationId xmlns:a16="http://schemas.microsoft.com/office/drawing/2014/main" id="{84531539-2C90-425D-97F6-C4BA0A75A8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5100" y="4795155"/>
            <a:ext cx="604027" cy="5262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0D1D1C1-71CE-4E4A-949D-F81958D1AB1D}"/>
              </a:ext>
            </a:extLst>
          </p:cNvPr>
          <p:cNvSpPr txBox="1"/>
          <p:nvPr/>
        </p:nvSpPr>
        <p:spPr>
          <a:xfrm>
            <a:off x="418012" y="1592872"/>
            <a:ext cx="478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下表顯示四條鐵線的長度。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F0FDA8C-9ECB-4145-93A3-210B0841F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327128"/>
              </p:ext>
            </p:extLst>
          </p:nvPr>
        </p:nvGraphicFramePr>
        <p:xfrm>
          <a:off x="942973" y="2285721"/>
          <a:ext cx="689610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846">
                  <a:extLst>
                    <a:ext uri="{9D8B030D-6E8A-4147-A177-3AD203B41FA5}">
                      <a16:colId xmlns:a16="http://schemas.microsoft.com/office/drawing/2014/main" val="4286406466"/>
                    </a:ext>
                  </a:extLst>
                </a:gridCol>
                <a:gridCol w="1504270">
                  <a:extLst>
                    <a:ext uri="{9D8B030D-6E8A-4147-A177-3AD203B41FA5}">
                      <a16:colId xmlns:a16="http://schemas.microsoft.com/office/drawing/2014/main" val="2856194227"/>
                    </a:ext>
                  </a:extLst>
                </a:gridCol>
                <a:gridCol w="1504270">
                  <a:extLst>
                    <a:ext uri="{9D8B030D-6E8A-4147-A177-3AD203B41FA5}">
                      <a16:colId xmlns:a16="http://schemas.microsoft.com/office/drawing/2014/main" val="1519476763"/>
                    </a:ext>
                  </a:extLst>
                </a:gridCol>
                <a:gridCol w="1504270">
                  <a:extLst>
                    <a:ext uri="{9D8B030D-6E8A-4147-A177-3AD203B41FA5}">
                      <a16:colId xmlns:a16="http://schemas.microsoft.com/office/drawing/2014/main" val="869095687"/>
                    </a:ext>
                  </a:extLst>
                </a:gridCol>
                <a:gridCol w="1380446">
                  <a:extLst>
                    <a:ext uri="{9D8B030D-6E8A-4147-A177-3AD203B41FA5}">
                      <a16:colId xmlns:a16="http://schemas.microsoft.com/office/drawing/2014/main" val="67172711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鐵線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2944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長度</a:t>
                      </a:r>
                      <a:endParaRPr lang="en-US" sz="2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1.2</a:t>
                      </a:r>
                      <a:r>
                        <a:rPr lang="zh-TW" altLang="en-US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米</a:t>
                      </a:r>
                      <a:endParaRPr lang="en-US" sz="280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呎</a:t>
                      </a:r>
                      <a:endParaRPr lang="en-US" sz="280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zh-TW" altLang="en-US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吋</a:t>
                      </a:r>
                      <a:endParaRPr lang="en-US" sz="280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zh-TW" altLang="en-US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厘米</a:t>
                      </a:r>
                      <a:endParaRPr lang="en-US" sz="280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911312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7863137C-EC22-403D-B907-9F57919DAFB9}"/>
              </a:ext>
            </a:extLst>
          </p:cNvPr>
          <p:cNvSpPr txBox="1"/>
          <p:nvPr/>
        </p:nvSpPr>
        <p:spPr>
          <a:xfrm>
            <a:off x="800100" y="3503100"/>
            <a:ext cx="308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哪一條鐵線最長？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72793E2-4CCE-4FE2-82EC-6B85F628B7CF}"/>
              </a:ext>
            </a:extLst>
          </p:cNvPr>
          <p:cNvSpPr txBox="1"/>
          <p:nvPr/>
        </p:nvSpPr>
        <p:spPr>
          <a:xfrm>
            <a:off x="3570311" y="3968114"/>
            <a:ext cx="275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呎 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30.5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</a:t>
            </a:r>
            <a:endParaRPr lang="en-US" sz="2800" dirty="0"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46A300-2C5C-46E5-9498-288CC10C8106}"/>
              </a:ext>
            </a:extLst>
          </p:cNvPr>
          <p:cNvSpPr txBox="1"/>
          <p:nvPr/>
        </p:nvSpPr>
        <p:spPr>
          <a:xfrm>
            <a:off x="2135849" y="3222805"/>
            <a:ext cx="157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120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F3E6237-AB1D-4005-938F-02A59DE854C3}"/>
              </a:ext>
            </a:extLst>
          </p:cNvPr>
          <p:cNvSpPr txBox="1"/>
          <p:nvPr/>
        </p:nvSpPr>
        <p:spPr>
          <a:xfrm>
            <a:off x="3504209" y="3236405"/>
            <a:ext cx="157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152.5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AA2CD14-4F2D-4BBF-8C99-5D5CD291F8E4}"/>
              </a:ext>
            </a:extLst>
          </p:cNvPr>
          <p:cNvSpPr txBox="1"/>
          <p:nvPr/>
        </p:nvSpPr>
        <p:spPr>
          <a:xfrm>
            <a:off x="5121729" y="3236405"/>
            <a:ext cx="139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60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2793E2-4CCE-4FE2-82EC-6B85F628B7CF}"/>
              </a:ext>
            </a:extLst>
          </p:cNvPr>
          <p:cNvSpPr txBox="1"/>
          <p:nvPr/>
        </p:nvSpPr>
        <p:spPr>
          <a:xfrm>
            <a:off x="5062152" y="1843052"/>
            <a:ext cx="277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吋 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2.5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</a:t>
            </a:r>
            <a:endParaRPr lang="en-US" sz="2800" dirty="0"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1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617E7B-B238-4E21-980F-014E320F9424}"/>
              </a:ext>
            </a:extLst>
          </p:cNvPr>
          <p:cNvSpPr/>
          <p:nvPr/>
        </p:nvSpPr>
        <p:spPr>
          <a:xfrm>
            <a:off x="2624492" y="2190546"/>
            <a:ext cx="1224697" cy="265271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14337" y="1578110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34263" y="4408335"/>
            <a:ext cx="3668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113.5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克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6B9AE6B-031A-4612-8EBE-E1FD5B45E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645" y="4824135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7F085256-71F7-4EF0-B91B-34AA9AF4E0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5100" y="4791831"/>
            <a:ext cx="604027" cy="5262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7D88443-3C24-4653-9678-856C655789C8}"/>
              </a:ext>
            </a:extLst>
          </p:cNvPr>
          <p:cNvSpPr txBox="1"/>
          <p:nvPr/>
        </p:nvSpPr>
        <p:spPr>
          <a:xfrm>
            <a:off x="800100" y="3366265"/>
            <a:ext cx="711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人分享一個價值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$118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的蛋糕，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平均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每人分得蛋糕多少克？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答案準確至一位小數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5A807F0-2A72-481D-8692-219D68EC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144" y="2088039"/>
            <a:ext cx="2615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454</a:t>
            </a:r>
            <a:r>
              <a:rPr lang="en-US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÷4</a:t>
            </a:r>
            <a:r>
              <a:rPr lang="zh-TW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= 113.5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46C2A88-44C9-422E-8A13-92126C44D659}"/>
              </a:ext>
            </a:extLst>
          </p:cNvPr>
          <p:cNvGrpSpPr/>
          <p:nvPr/>
        </p:nvGrpSpPr>
        <p:grpSpPr>
          <a:xfrm>
            <a:off x="2472806" y="1714500"/>
            <a:ext cx="2886075" cy="1562549"/>
            <a:chOff x="2472806" y="1714500"/>
            <a:chExt cx="2886075" cy="1562549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650245D-7241-4921-8ED0-8B553F6A3C0B}"/>
                </a:ext>
              </a:extLst>
            </p:cNvPr>
            <p:cNvSpPr/>
            <p:nvPr/>
          </p:nvSpPr>
          <p:spPr>
            <a:xfrm>
              <a:off x="2472806" y="1714500"/>
              <a:ext cx="2886075" cy="156254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提拉米蘇蛋糕</a:t>
              </a:r>
              <a:endPara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一磅：</a:t>
              </a:r>
              <a:r>
                <a:rPr lang="en-US" altLang="zh-TW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$118</a:t>
              </a:r>
            </a:p>
            <a:p>
              <a:pPr>
                <a:spcAft>
                  <a:spcPts val="600"/>
                </a:spcAft>
              </a:pPr>
              <a:r>
                <a: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二磅</a:t>
              </a:r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：</a:t>
              </a:r>
              <a:r>
                <a:rPr lang="en-US" altLang="zh-TW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$208</a:t>
              </a:r>
            </a:p>
            <a:p>
              <a:pPr>
                <a:spcAft>
                  <a:spcPts val="600"/>
                </a:spcAft>
              </a:pPr>
              <a:r>
                <a: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三磅</a:t>
              </a:r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：</a:t>
              </a:r>
              <a:r>
                <a:rPr lang="en-US" altLang="zh-TW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$268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65F906D-E58E-49A5-8C69-75EE2A8B9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9F5EC"/>
                </a:clrFrom>
                <a:clrTo>
                  <a:srgbClr val="F9F5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421" y="2105601"/>
              <a:ext cx="1042160" cy="1042160"/>
            </a:xfrm>
            <a:prstGeom prst="rect">
              <a:avLst/>
            </a:prstGeom>
          </p:spPr>
        </p:pic>
      </p:grpSp>
      <p:sp>
        <p:nvSpPr>
          <p:cNvPr id="16" name="Rectangle 3">
            <a:extLst>
              <a:ext uri="{FF2B5EF4-FFF2-40B4-BE49-F238E27FC236}">
                <a16:creationId xmlns:a16="http://schemas.microsoft.com/office/drawing/2014/main" id="{A5711390-22CF-4F3B-8EDA-290791B0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377" y="1644212"/>
            <a:ext cx="1995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磅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≈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454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克</a:t>
            </a:r>
            <a:endParaRPr kumimoji="0" lang="zh-TW" altLang="zh-CN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5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28A4BF0-7B3B-4BAC-A1A9-0F356773648B}"/>
              </a:ext>
            </a:extLst>
          </p:cNvPr>
          <p:cNvGrpSpPr/>
          <p:nvPr/>
        </p:nvGrpSpPr>
        <p:grpSpPr>
          <a:xfrm>
            <a:off x="6610898" y="3550922"/>
            <a:ext cx="2137394" cy="1134068"/>
            <a:chOff x="5813683" y="4176533"/>
            <a:chExt cx="2137394" cy="1134068"/>
          </a:xfrm>
        </p:grpSpPr>
        <p:sp>
          <p:nvSpPr>
            <p:cNvPr id="4" name="云形标注 21">
              <a:extLst>
                <a:ext uri="{FF2B5EF4-FFF2-40B4-BE49-F238E27FC236}">
                  <a16:creationId xmlns:a16="http://schemas.microsoft.com/office/drawing/2014/main" id="{D184C7B6-A1A7-4208-8534-059619CDB0C3}"/>
                </a:ext>
              </a:extLst>
            </p:cNvPr>
            <p:cNvSpPr/>
            <p:nvPr/>
          </p:nvSpPr>
          <p:spPr>
            <a:xfrm>
              <a:off x="5813683" y="4176533"/>
              <a:ext cx="2103498" cy="1134068"/>
            </a:xfrm>
            <a:prstGeom prst="cloudCallout">
              <a:avLst>
                <a:gd name="adj1" fmla="val -75998"/>
                <a:gd name="adj2" fmla="val 5493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D1CABE8-841C-417E-8888-D787F9192D74}"/>
                </a:ext>
              </a:extLst>
            </p:cNvPr>
            <p:cNvSpPr txBox="1"/>
            <p:nvPr/>
          </p:nvSpPr>
          <p:spPr>
            <a:xfrm>
              <a:off x="6013589" y="4460888"/>
              <a:ext cx="193748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zh-TW" altLang="en-US" sz="2400" b="1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點击      作答</a:t>
              </a:r>
              <a:endParaRPr lang="zh-CN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4BED276F-C0CE-4B32-9A97-B239B9D1E6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7496179" y="3887123"/>
            <a:ext cx="548640" cy="46166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189F848-F8CB-4742-B969-EB2A308D2D7C}"/>
              </a:ext>
            </a:extLst>
          </p:cNvPr>
          <p:cNvSpPr txBox="1"/>
          <p:nvPr/>
        </p:nvSpPr>
        <p:spPr>
          <a:xfrm>
            <a:off x="418012" y="1592872"/>
            <a:ext cx="478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下列哪一尾魚最接近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磅？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4201F66-1918-4C87-99AB-277958C8D8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1"/>
          <a:stretch/>
        </p:blipFill>
        <p:spPr>
          <a:xfrm>
            <a:off x="968627" y="3013593"/>
            <a:ext cx="1114555" cy="69976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4C6A5E5-33CC-4B92-AB95-8D66FFAB1C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6982" y="3143913"/>
            <a:ext cx="1467164" cy="5767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1964CAD-7FEB-4B26-B493-7361187EA4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t="17290" b="14318"/>
          <a:stretch/>
        </p:blipFill>
        <p:spPr>
          <a:xfrm>
            <a:off x="4651982" y="2955844"/>
            <a:ext cx="1647356" cy="875927"/>
          </a:xfrm>
          <a:prstGeom prst="rect">
            <a:avLst/>
          </a:prstGeom>
        </p:spPr>
      </p:pic>
      <p:pic>
        <p:nvPicPr>
          <p:cNvPr id="25" name="图片 24">
            <a:hlinkClick r:id="rId8" action="ppaction://hlinksldjump"/>
            <a:extLst>
              <a:ext uri="{FF2B5EF4-FFF2-40B4-BE49-F238E27FC236}">
                <a16:creationId xmlns:a16="http://schemas.microsoft.com/office/drawing/2014/main" id="{43AE8FAA-64E5-4F32-A313-15DB256D4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1251585" y="4071731"/>
            <a:ext cx="548640" cy="461665"/>
          </a:xfrm>
          <a:prstGeom prst="rect">
            <a:avLst/>
          </a:prstGeom>
        </p:spPr>
      </p:pic>
      <p:pic>
        <p:nvPicPr>
          <p:cNvPr id="26" name="图片 25">
            <a:hlinkClick r:id="rId9" action="ppaction://hlinksldjump"/>
            <a:extLst>
              <a:ext uri="{FF2B5EF4-FFF2-40B4-BE49-F238E27FC236}">
                <a16:creationId xmlns:a16="http://schemas.microsoft.com/office/drawing/2014/main" id="{E1AD9412-6D6F-4B1E-B447-F8AF98AE14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3136244" y="4094451"/>
            <a:ext cx="548640" cy="461665"/>
          </a:xfrm>
          <a:prstGeom prst="rect">
            <a:avLst/>
          </a:prstGeom>
        </p:spPr>
      </p:pic>
      <p:pic>
        <p:nvPicPr>
          <p:cNvPr id="27" name="图片 26">
            <a:hlinkClick r:id="rId8" action="ppaction://hlinksldjump"/>
            <a:extLst>
              <a:ext uri="{FF2B5EF4-FFF2-40B4-BE49-F238E27FC236}">
                <a16:creationId xmlns:a16="http://schemas.microsoft.com/office/drawing/2014/main" id="{A5F0FEEB-B2AE-4C18-B299-A80EA036C8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018527" y="4094452"/>
            <a:ext cx="548640" cy="461665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1625982" y="2312317"/>
            <a:ext cx="887840" cy="586902"/>
          </a:xfrm>
          <a:prstGeom prst="wedgeEllipseCallout">
            <a:avLst>
              <a:gd name="adj1" fmla="val -63752"/>
              <a:gd name="adj2" fmla="val 8292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斤</a:t>
            </a:r>
            <a:endParaRPr lang="zh-CN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3410564" y="2312317"/>
            <a:ext cx="887840" cy="586902"/>
          </a:xfrm>
          <a:prstGeom prst="wedgeEllipseCallout">
            <a:avLst>
              <a:gd name="adj1" fmla="val -63752"/>
              <a:gd name="adj2" fmla="val 8292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endParaRPr lang="zh-CN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5723058" y="2312317"/>
            <a:ext cx="887840" cy="586902"/>
          </a:xfrm>
          <a:prstGeom prst="wedgeEllipseCallout">
            <a:avLst>
              <a:gd name="adj1" fmla="val -63752"/>
              <a:gd name="adj2" fmla="val 8292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1.5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磅</a:t>
            </a:r>
            <a:endParaRPr lang="zh-CN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8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06864A62-6C1B-4D54-B4C8-D4CAB99E70E2}"/>
              </a:ext>
            </a:extLst>
          </p:cNvPr>
          <p:cNvSpPr txBox="1"/>
          <p:nvPr/>
        </p:nvSpPr>
        <p:spPr>
          <a:xfrm>
            <a:off x="426720" y="1588426"/>
            <a:ext cx="6965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TW" altLang="en-US" sz="28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下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圖圓形薄餅的周界約是多少厘米？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l-GR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π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3.14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4CBE34B3-3790-4058-9EFA-E32209CD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345" y="4823001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3" name="图片 2">
            <a:hlinkClick r:id="rId4" action="ppaction://hlinksldjump"/>
            <a:extLst>
              <a:ext uri="{FF2B5EF4-FFF2-40B4-BE49-F238E27FC236}">
                <a16:creationId xmlns:a16="http://schemas.microsoft.com/office/drawing/2014/main" id="{C5ADFE47-EAB7-4513-9E06-3CDF0B1A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0800" y="4790697"/>
            <a:ext cx="604027" cy="52627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9E8E279-E35C-47D3-998E-E387A0CC9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50" y="4417559"/>
            <a:ext cx="3885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94.2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厘米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9AA731B-81C8-4A01-9CE2-06D4D4330113}"/>
              </a:ext>
            </a:extLst>
          </p:cNvPr>
          <p:cNvGrpSpPr/>
          <p:nvPr/>
        </p:nvGrpSpPr>
        <p:grpSpPr>
          <a:xfrm>
            <a:off x="1384132" y="2583261"/>
            <a:ext cx="1816002" cy="1279769"/>
            <a:chOff x="5527773" y="2489908"/>
            <a:chExt cx="1816002" cy="127976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C06B471-C043-4F41-9E11-C1A858610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2" r="50095" b="51515"/>
            <a:stretch/>
          </p:blipFill>
          <p:spPr>
            <a:xfrm>
              <a:off x="5527773" y="2489908"/>
              <a:ext cx="1816002" cy="1046627"/>
            </a:xfrm>
            <a:prstGeom prst="rect">
              <a:avLst/>
            </a:prstGeom>
          </p:spPr>
        </p:pic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F90DDEF6-7F26-474F-8003-FE6696E6081D}"/>
                </a:ext>
              </a:extLst>
            </p:cNvPr>
            <p:cNvSpPr/>
            <p:nvPr/>
          </p:nvSpPr>
          <p:spPr>
            <a:xfrm>
              <a:off x="5738949" y="2960917"/>
              <a:ext cx="0" cy="640080"/>
            </a:xfrm>
            <a:custGeom>
              <a:avLst/>
              <a:gdLst>
                <a:gd name="connsiteX0" fmla="*/ 0 w 34834"/>
                <a:gd name="connsiteY0" fmla="*/ 0 h 705394"/>
                <a:gd name="connsiteX1" fmla="*/ 34834 w 34834"/>
                <a:gd name="connsiteY1" fmla="*/ 705394 h 7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34" h="705394">
                  <a:moveTo>
                    <a:pt x="0" y="0"/>
                  </a:moveTo>
                  <a:lnTo>
                    <a:pt x="34834" y="705394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B14F2277-6A28-4EAF-84F6-48E3A7F3AE43}"/>
                </a:ext>
              </a:extLst>
            </p:cNvPr>
            <p:cNvSpPr/>
            <p:nvPr/>
          </p:nvSpPr>
          <p:spPr>
            <a:xfrm>
              <a:off x="7249886" y="2945681"/>
              <a:ext cx="0" cy="640080"/>
            </a:xfrm>
            <a:custGeom>
              <a:avLst/>
              <a:gdLst>
                <a:gd name="connsiteX0" fmla="*/ 0 w 34834"/>
                <a:gd name="connsiteY0" fmla="*/ 0 h 705394"/>
                <a:gd name="connsiteX1" fmla="*/ 34834 w 34834"/>
                <a:gd name="connsiteY1" fmla="*/ 705394 h 7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34" h="705394">
                  <a:moveTo>
                    <a:pt x="0" y="0"/>
                  </a:moveTo>
                  <a:lnTo>
                    <a:pt x="34834" y="705394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17283C58-5129-49F9-8400-8BD931A1A9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949" y="3571371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B50AF16C-E018-41AD-8422-D81BD465A42E}"/>
                </a:ext>
              </a:extLst>
            </p:cNvPr>
            <p:cNvCxnSpPr>
              <a:cxnSpLocks/>
            </p:cNvCxnSpPr>
            <p:nvPr/>
          </p:nvCxnSpPr>
          <p:spPr>
            <a:xfrm>
              <a:off x="6801392" y="3556138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E688C5-472E-4CF6-AFCC-AFFCFA7A057B}"/>
                </a:ext>
              </a:extLst>
            </p:cNvPr>
            <p:cNvSpPr txBox="1"/>
            <p:nvPr/>
          </p:nvSpPr>
          <p:spPr>
            <a:xfrm>
              <a:off x="6162810" y="3369567"/>
              <a:ext cx="818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吋</a:t>
              </a:r>
              <a:endParaRPr 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3BF4FD51-4D2C-4436-B0C8-7E66C85194A9}"/>
              </a:ext>
            </a:extLst>
          </p:cNvPr>
          <p:cNvSpPr txBox="1"/>
          <p:nvPr/>
        </p:nvSpPr>
        <p:spPr>
          <a:xfrm>
            <a:off x="3630691" y="3252340"/>
            <a:ext cx="408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(2.5×12)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94.2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5711390-22CF-4F3B-8EDA-290791B0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92" y="2668180"/>
            <a:ext cx="24726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吋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≈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2.5</a:t>
            </a:r>
            <a:r>
              <a:rPr kumimoji="0" lang="zh-TW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</a:t>
            </a:r>
            <a:endParaRPr kumimoji="0" lang="zh-TW" altLang="zh-CN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6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7FAE8476-7ADD-4151-BCE0-EAD40E3D79B0}"/>
              </a:ext>
            </a:extLst>
          </p:cNvPr>
          <p:cNvSpPr/>
          <p:nvPr/>
        </p:nvSpPr>
        <p:spPr>
          <a:xfrm>
            <a:off x="7299856" y="3250345"/>
            <a:ext cx="804613" cy="36576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9158B94-B6A3-45C8-98D4-687321745B4D}"/>
              </a:ext>
            </a:extLst>
          </p:cNvPr>
          <p:cNvSpPr/>
          <p:nvPr/>
        </p:nvSpPr>
        <p:spPr>
          <a:xfrm>
            <a:off x="1645919" y="2675800"/>
            <a:ext cx="2673532" cy="36576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F2FC647-FAC8-4B11-B288-9ADDA064EA25}"/>
              </a:ext>
            </a:extLst>
          </p:cNvPr>
          <p:cNvSpPr/>
          <p:nvPr/>
        </p:nvSpPr>
        <p:spPr>
          <a:xfrm>
            <a:off x="1645919" y="2186417"/>
            <a:ext cx="2612571" cy="36576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4119EE-B0AE-4027-AFE0-C31ABFB085B7}"/>
              </a:ext>
            </a:extLst>
          </p:cNvPr>
          <p:cNvSpPr/>
          <p:nvPr/>
        </p:nvSpPr>
        <p:spPr>
          <a:xfrm>
            <a:off x="1645920" y="1653777"/>
            <a:ext cx="2316480" cy="36576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FFC059-C135-4480-BEF1-BD2D175A37BC}"/>
              </a:ext>
            </a:extLst>
          </p:cNvPr>
          <p:cNvSpPr txBox="1"/>
          <p:nvPr/>
        </p:nvSpPr>
        <p:spPr>
          <a:xfrm>
            <a:off x="424003" y="1584233"/>
            <a:ext cx="81539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“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我的身高是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呎。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”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“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我的身高是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5.2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呎。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“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我比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矮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14.2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厘米。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”</a:t>
            </a: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根據以上對話，三人的平均身高約是多少厘米？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BE4422-3FB0-4D58-BC08-1B450655D468}"/>
              </a:ext>
            </a:extLst>
          </p:cNvPr>
          <p:cNvSpPr txBox="1"/>
          <p:nvPr/>
        </p:nvSpPr>
        <p:spPr>
          <a:xfrm>
            <a:off x="718005" y="4249912"/>
            <a:ext cx="310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                                )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447F809-3D96-4DED-9698-9DEEEDBB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544" y="4520735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3" name="图片 2">
            <a:hlinkClick r:id="rId4" action="ppaction://hlinksldjump"/>
            <a:extLst>
              <a:ext uri="{FF2B5EF4-FFF2-40B4-BE49-F238E27FC236}">
                <a16:creationId xmlns:a16="http://schemas.microsoft.com/office/drawing/2014/main" id="{269B73F4-990C-4958-8A7A-F8405083E5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686658"/>
            <a:ext cx="642591" cy="52627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8239045-7E5F-486A-95AF-3346292CB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603" y="4772681"/>
            <a:ext cx="3885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162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厘米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72793E2-4CCE-4FE2-82EC-6B85F628B7CF}"/>
              </a:ext>
            </a:extLst>
          </p:cNvPr>
          <p:cNvSpPr txBox="1"/>
          <p:nvPr/>
        </p:nvSpPr>
        <p:spPr>
          <a:xfrm>
            <a:off x="800100" y="3760244"/>
            <a:ext cx="275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呎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30.5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279DDD5-649E-4E50-91E2-381863A58C12}"/>
              </a:ext>
            </a:extLst>
          </p:cNvPr>
          <p:cNvSpPr txBox="1"/>
          <p:nvPr/>
        </p:nvSpPr>
        <p:spPr>
          <a:xfrm>
            <a:off x="4694278" y="1615440"/>
            <a:ext cx="345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6×30.5 = 183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CAF406F-6339-4837-9382-6685164F8B7A}"/>
              </a:ext>
            </a:extLst>
          </p:cNvPr>
          <p:cNvSpPr txBox="1"/>
          <p:nvPr/>
        </p:nvSpPr>
        <p:spPr>
          <a:xfrm>
            <a:off x="4874720" y="2108495"/>
            <a:ext cx="380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5.2×30.5 = 158.6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98A2E2-D956-48D2-A979-292873C74409}"/>
              </a:ext>
            </a:extLst>
          </p:cNvPr>
          <p:cNvSpPr txBox="1"/>
          <p:nvPr/>
        </p:nvSpPr>
        <p:spPr>
          <a:xfrm>
            <a:off x="4891615" y="2605813"/>
            <a:ext cx="321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158.6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14.2 = 144.4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D89F616-B2FF-4563-8DD1-0B3C30CB491A}"/>
              </a:ext>
            </a:extLst>
          </p:cNvPr>
          <p:cNvSpPr txBox="1"/>
          <p:nvPr/>
        </p:nvSpPr>
        <p:spPr>
          <a:xfrm>
            <a:off x="800100" y="4281193"/>
            <a:ext cx="84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183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7F5DC15-DEBE-4114-B26F-D0D9E4DF4699}"/>
              </a:ext>
            </a:extLst>
          </p:cNvPr>
          <p:cNvSpPr txBox="1"/>
          <p:nvPr/>
        </p:nvSpPr>
        <p:spPr>
          <a:xfrm>
            <a:off x="1333052" y="4274262"/>
            <a:ext cx="129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＋158.6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934B872-1733-40FD-AC1D-A6DD26F0CBFF}"/>
              </a:ext>
            </a:extLst>
          </p:cNvPr>
          <p:cNvSpPr txBox="1"/>
          <p:nvPr/>
        </p:nvSpPr>
        <p:spPr>
          <a:xfrm>
            <a:off x="2411352" y="4274261"/>
            <a:ext cx="129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＋144.4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A5F9544-A206-4E4F-9758-5B8DE2AA3169}"/>
              </a:ext>
            </a:extLst>
          </p:cNvPr>
          <p:cNvSpPr txBox="1"/>
          <p:nvPr/>
        </p:nvSpPr>
        <p:spPr>
          <a:xfrm>
            <a:off x="3673643" y="4268788"/>
            <a:ext cx="33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1C2DAC6-85E4-4592-B801-EF71C7751CC6}"/>
              </a:ext>
            </a:extLst>
          </p:cNvPr>
          <p:cNvSpPr txBox="1"/>
          <p:nvPr/>
        </p:nvSpPr>
        <p:spPr>
          <a:xfrm>
            <a:off x="3905158" y="4289902"/>
            <a:ext cx="33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6A6E87C-B9E8-4254-A410-354141FBF2A3}"/>
              </a:ext>
            </a:extLst>
          </p:cNvPr>
          <p:cNvSpPr txBox="1"/>
          <p:nvPr/>
        </p:nvSpPr>
        <p:spPr>
          <a:xfrm>
            <a:off x="4151686" y="4303149"/>
            <a:ext cx="114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162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7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0" grpId="0" animBg="1"/>
      <p:bldP spid="9" grpId="0" animBg="1"/>
      <p:bldP spid="24" grpId="0"/>
      <p:bldP spid="8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2117076" y="206692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2231376" y="2780179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B55375D-50D3-473D-861E-696D19A6E50F}"/>
              </a:ext>
            </a:extLst>
          </p:cNvPr>
          <p:cNvSpPr txBox="1"/>
          <p:nvPr/>
        </p:nvSpPr>
        <p:spPr>
          <a:xfrm>
            <a:off x="418012" y="1592872"/>
            <a:ext cx="478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下表顯示四條鐵線的長度。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A6F1792-99D5-4CA2-ADDF-A1AEF8AF6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63258"/>
              </p:ext>
            </p:extLst>
          </p:nvPr>
        </p:nvGraphicFramePr>
        <p:xfrm>
          <a:off x="942973" y="2285721"/>
          <a:ext cx="689610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846">
                  <a:extLst>
                    <a:ext uri="{9D8B030D-6E8A-4147-A177-3AD203B41FA5}">
                      <a16:colId xmlns:a16="http://schemas.microsoft.com/office/drawing/2014/main" val="4286406466"/>
                    </a:ext>
                  </a:extLst>
                </a:gridCol>
                <a:gridCol w="1504270">
                  <a:extLst>
                    <a:ext uri="{9D8B030D-6E8A-4147-A177-3AD203B41FA5}">
                      <a16:colId xmlns:a16="http://schemas.microsoft.com/office/drawing/2014/main" val="2856194227"/>
                    </a:ext>
                  </a:extLst>
                </a:gridCol>
                <a:gridCol w="1504270">
                  <a:extLst>
                    <a:ext uri="{9D8B030D-6E8A-4147-A177-3AD203B41FA5}">
                      <a16:colId xmlns:a16="http://schemas.microsoft.com/office/drawing/2014/main" val="1519476763"/>
                    </a:ext>
                  </a:extLst>
                </a:gridCol>
                <a:gridCol w="1504270">
                  <a:extLst>
                    <a:ext uri="{9D8B030D-6E8A-4147-A177-3AD203B41FA5}">
                      <a16:colId xmlns:a16="http://schemas.microsoft.com/office/drawing/2014/main" val="869095687"/>
                    </a:ext>
                  </a:extLst>
                </a:gridCol>
                <a:gridCol w="1380446">
                  <a:extLst>
                    <a:ext uri="{9D8B030D-6E8A-4147-A177-3AD203B41FA5}">
                      <a16:colId xmlns:a16="http://schemas.microsoft.com/office/drawing/2014/main" val="67172711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鐵線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2944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長度</a:t>
                      </a:r>
                      <a:endParaRPr lang="en-US" sz="2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1.2</a:t>
                      </a:r>
                      <a:r>
                        <a:rPr lang="zh-TW" altLang="en-US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米</a:t>
                      </a:r>
                      <a:endParaRPr lang="en-US" sz="280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呎</a:t>
                      </a:r>
                      <a:endParaRPr lang="en-US" sz="280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zh-TW" altLang="en-US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吋</a:t>
                      </a:r>
                      <a:endParaRPr lang="en-US" sz="280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zh-TW" altLang="en-US" sz="28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厘米</a:t>
                      </a:r>
                      <a:endParaRPr lang="en-US" sz="280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91131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F382580-15B0-4DD3-9AE6-846FC921DE57}"/>
              </a:ext>
            </a:extLst>
          </p:cNvPr>
          <p:cNvSpPr txBox="1"/>
          <p:nvPr/>
        </p:nvSpPr>
        <p:spPr>
          <a:xfrm>
            <a:off x="800100" y="3503100"/>
            <a:ext cx="308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哪一條鐵線最長？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40A779-3FF6-4FC6-8401-44E2CDA5F4B3}"/>
              </a:ext>
            </a:extLst>
          </p:cNvPr>
          <p:cNvSpPr txBox="1"/>
          <p:nvPr/>
        </p:nvSpPr>
        <p:spPr>
          <a:xfrm>
            <a:off x="1543593" y="4067830"/>
            <a:ext cx="48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398298-7BFE-421A-90B9-D26CDDD4A040}"/>
              </a:ext>
            </a:extLst>
          </p:cNvPr>
          <p:cNvSpPr txBox="1"/>
          <p:nvPr/>
        </p:nvSpPr>
        <p:spPr>
          <a:xfrm>
            <a:off x="5798215" y="4074669"/>
            <a:ext cx="48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8F857B-CB29-4E1A-AE32-12E419A454B1}"/>
              </a:ext>
            </a:extLst>
          </p:cNvPr>
          <p:cNvSpPr txBox="1"/>
          <p:nvPr/>
        </p:nvSpPr>
        <p:spPr>
          <a:xfrm>
            <a:off x="4351020" y="4074669"/>
            <a:ext cx="44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94442F-8292-434A-A0C3-81490CCDD855}"/>
              </a:ext>
            </a:extLst>
          </p:cNvPr>
          <p:cNvSpPr txBox="1"/>
          <p:nvPr/>
        </p:nvSpPr>
        <p:spPr>
          <a:xfrm>
            <a:off x="2899682" y="4074669"/>
            <a:ext cx="48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4F4D2A66-4825-4358-BC6B-19DF1A1E6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1482633" y="4632560"/>
            <a:ext cx="548640" cy="461665"/>
          </a:xfrm>
          <a:prstGeom prst="rect">
            <a:avLst/>
          </a:prstGeom>
        </p:spPr>
      </p:pic>
      <p:pic>
        <p:nvPicPr>
          <p:cNvPr id="11" name="图片 10">
            <a:hlinkClick r:id="rId6" action="ppaction://hlinksldjump"/>
            <a:extLst>
              <a:ext uri="{FF2B5EF4-FFF2-40B4-BE49-F238E27FC236}">
                <a16:creationId xmlns:a16="http://schemas.microsoft.com/office/drawing/2014/main" id="{F41BEC0B-27D7-4ABC-A3AA-045F166A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2909206" y="4630443"/>
            <a:ext cx="548640" cy="461665"/>
          </a:xfrm>
          <a:prstGeom prst="rect">
            <a:avLst/>
          </a:prstGeom>
        </p:spPr>
      </p:pic>
      <p:pic>
        <p:nvPicPr>
          <p:cNvPr id="14" name="图片 13">
            <a:hlinkClick r:id="rId4" action="ppaction://hlinksldjump"/>
            <a:extLst>
              <a:ext uri="{FF2B5EF4-FFF2-40B4-BE49-F238E27FC236}">
                <a16:creationId xmlns:a16="http://schemas.microsoft.com/office/drawing/2014/main" id="{3FEFE28A-9E96-4AB0-9973-A2E3752D6A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4335779" y="4620757"/>
            <a:ext cx="548640" cy="461665"/>
          </a:xfrm>
          <a:prstGeom prst="rect">
            <a:avLst/>
          </a:prstGeom>
        </p:spPr>
      </p:pic>
      <p:pic>
        <p:nvPicPr>
          <p:cNvPr id="15" name="图片 14">
            <a:hlinkClick r:id="rId4" action="ppaction://hlinksldjump"/>
            <a:extLst>
              <a:ext uri="{FF2B5EF4-FFF2-40B4-BE49-F238E27FC236}">
                <a16:creationId xmlns:a16="http://schemas.microsoft.com/office/drawing/2014/main" id="{4CEE02CC-5806-4BA1-B860-F67CE1911A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798215" y="4630443"/>
            <a:ext cx="548640" cy="461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33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10873" y="1584929"/>
            <a:ext cx="54733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30898" y="4409588"/>
            <a:ext cx="5704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29.5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克       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113.5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克      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453.6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克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D1B5572-4282-429C-852E-EB3F1D3FBDC7}"/>
              </a:ext>
            </a:extLst>
          </p:cNvPr>
          <p:cNvGrpSpPr/>
          <p:nvPr/>
        </p:nvGrpSpPr>
        <p:grpSpPr>
          <a:xfrm>
            <a:off x="2472806" y="1714500"/>
            <a:ext cx="2886075" cy="1562549"/>
            <a:chOff x="2472806" y="1714500"/>
            <a:chExt cx="2886075" cy="1562549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14324C46-45FD-4824-B7CF-EB93692829C7}"/>
                </a:ext>
              </a:extLst>
            </p:cNvPr>
            <p:cNvSpPr/>
            <p:nvPr/>
          </p:nvSpPr>
          <p:spPr>
            <a:xfrm>
              <a:off x="2472806" y="1714500"/>
              <a:ext cx="2886075" cy="156254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提拉米蘇蛋糕</a:t>
              </a:r>
              <a:endPara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一磅：</a:t>
              </a:r>
              <a:r>
                <a:rPr lang="en-US" altLang="zh-TW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$118</a:t>
              </a:r>
            </a:p>
            <a:p>
              <a:pPr>
                <a:spcAft>
                  <a:spcPts val="600"/>
                </a:spcAft>
              </a:pPr>
              <a:r>
                <a: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二磅</a:t>
              </a:r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：</a:t>
              </a:r>
              <a:r>
                <a:rPr lang="en-US" altLang="zh-TW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$208</a:t>
              </a:r>
            </a:p>
            <a:p>
              <a:pPr>
                <a:spcAft>
                  <a:spcPts val="600"/>
                </a:spcAft>
              </a:pPr>
              <a:r>
                <a: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三磅</a:t>
              </a:r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：</a:t>
              </a:r>
              <a:r>
                <a:rPr lang="en-US" altLang="zh-TW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$268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04A1D44-7DFD-42C6-BC22-D719BC646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9F5EC"/>
                </a:clrFrom>
                <a:clrTo>
                  <a:srgbClr val="F9F5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421" y="2105601"/>
              <a:ext cx="1042160" cy="1042160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49970D9-15FA-41DC-A7DD-2139E26CB2CE}"/>
              </a:ext>
            </a:extLst>
          </p:cNvPr>
          <p:cNvSpPr txBox="1"/>
          <p:nvPr/>
        </p:nvSpPr>
        <p:spPr>
          <a:xfrm>
            <a:off x="800100" y="3366265"/>
            <a:ext cx="711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人分享一個價值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$118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的蛋糕，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平均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每人分得蛋糕多少克？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答案準確至一位小數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图片 14">
            <a:hlinkClick r:id="rId5" action="ppaction://hlinksldjump"/>
            <a:extLst>
              <a:ext uri="{FF2B5EF4-FFF2-40B4-BE49-F238E27FC236}">
                <a16:creationId xmlns:a16="http://schemas.microsoft.com/office/drawing/2014/main" id="{BFA26364-0E94-419E-BBC3-072B026F93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1242876" y="4981693"/>
            <a:ext cx="548640" cy="461665"/>
          </a:xfrm>
          <a:prstGeom prst="rect">
            <a:avLst/>
          </a:prstGeom>
        </p:spPr>
      </p:pic>
      <p:pic>
        <p:nvPicPr>
          <p:cNvPr id="17" name="图片 16">
            <a:hlinkClick r:id="rId7" action="ppaction://hlinksldjump"/>
            <a:extLst>
              <a:ext uri="{FF2B5EF4-FFF2-40B4-BE49-F238E27FC236}">
                <a16:creationId xmlns:a16="http://schemas.microsoft.com/office/drawing/2014/main" id="{A52D871F-9C2B-4466-93DA-0989146216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3134443" y="4995371"/>
            <a:ext cx="548640" cy="461665"/>
          </a:xfrm>
          <a:prstGeom prst="rect">
            <a:avLst/>
          </a:prstGeom>
        </p:spPr>
      </p:pic>
      <p:pic>
        <p:nvPicPr>
          <p:cNvPr id="18" name="图片 17">
            <a:hlinkClick r:id="rId5" action="ppaction://hlinksldjump"/>
            <a:extLst>
              <a:ext uri="{FF2B5EF4-FFF2-40B4-BE49-F238E27FC236}">
                <a16:creationId xmlns:a16="http://schemas.microsoft.com/office/drawing/2014/main" id="{00F2D76C-BAC2-44D0-9E35-ADAC48C405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009818" y="5004414"/>
            <a:ext cx="548640" cy="461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4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>
            <a:extLst>
              <a:ext uri="{FF2B5EF4-FFF2-40B4-BE49-F238E27FC236}">
                <a16:creationId xmlns:a16="http://schemas.microsoft.com/office/drawing/2014/main" id="{4846868A-EBD9-4BA7-BF22-D9477387267B}"/>
              </a:ext>
            </a:extLst>
          </p:cNvPr>
          <p:cNvSpPr txBox="1"/>
          <p:nvPr/>
        </p:nvSpPr>
        <p:spPr>
          <a:xfrm>
            <a:off x="854840" y="4047739"/>
            <a:ext cx="6563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37.68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       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94.2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     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188.4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C182681-66C4-41F9-8438-C6220FD7910D}"/>
              </a:ext>
            </a:extLst>
          </p:cNvPr>
          <p:cNvGrpSpPr/>
          <p:nvPr/>
        </p:nvGrpSpPr>
        <p:grpSpPr>
          <a:xfrm>
            <a:off x="3113781" y="2583261"/>
            <a:ext cx="1816002" cy="1279769"/>
            <a:chOff x="5527773" y="2489908"/>
            <a:chExt cx="1816002" cy="127976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E63F4FB-A42E-4A7D-A8CB-985BC8380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2" r="50095" b="51515"/>
            <a:stretch/>
          </p:blipFill>
          <p:spPr>
            <a:xfrm>
              <a:off x="5527773" y="2489908"/>
              <a:ext cx="1816002" cy="1046627"/>
            </a:xfrm>
            <a:prstGeom prst="rect">
              <a:avLst/>
            </a:prstGeom>
          </p:spPr>
        </p:pic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684B493F-2155-40EF-96C7-7704F9270C76}"/>
                </a:ext>
              </a:extLst>
            </p:cNvPr>
            <p:cNvSpPr/>
            <p:nvPr/>
          </p:nvSpPr>
          <p:spPr>
            <a:xfrm>
              <a:off x="5738949" y="2960917"/>
              <a:ext cx="0" cy="640080"/>
            </a:xfrm>
            <a:custGeom>
              <a:avLst/>
              <a:gdLst>
                <a:gd name="connsiteX0" fmla="*/ 0 w 34834"/>
                <a:gd name="connsiteY0" fmla="*/ 0 h 705394"/>
                <a:gd name="connsiteX1" fmla="*/ 34834 w 34834"/>
                <a:gd name="connsiteY1" fmla="*/ 705394 h 7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34" h="705394">
                  <a:moveTo>
                    <a:pt x="0" y="0"/>
                  </a:moveTo>
                  <a:lnTo>
                    <a:pt x="34834" y="705394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07A906B-1119-44DF-BE28-62D2D1C717D9}"/>
                </a:ext>
              </a:extLst>
            </p:cNvPr>
            <p:cNvSpPr/>
            <p:nvPr/>
          </p:nvSpPr>
          <p:spPr>
            <a:xfrm>
              <a:off x="7249886" y="2945681"/>
              <a:ext cx="0" cy="640080"/>
            </a:xfrm>
            <a:custGeom>
              <a:avLst/>
              <a:gdLst>
                <a:gd name="connsiteX0" fmla="*/ 0 w 34834"/>
                <a:gd name="connsiteY0" fmla="*/ 0 h 705394"/>
                <a:gd name="connsiteX1" fmla="*/ 34834 w 34834"/>
                <a:gd name="connsiteY1" fmla="*/ 705394 h 7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34" h="705394">
                  <a:moveTo>
                    <a:pt x="0" y="0"/>
                  </a:moveTo>
                  <a:lnTo>
                    <a:pt x="34834" y="705394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12474C98-AFCC-49D4-967A-BFBA9CF188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949" y="3571371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17706CB4-BC61-4209-8B62-AD8B5974789C}"/>
                </a:ext>
              </a:extLst>
            </p:cNvPr>
            <p:cNvCxnSpPr>
              <a:cxnSpLocks/>
            </p:cNvCxnSpPr>
            <p:nvPr/>
          </p:nvCxnSpPr>
          <p:spPr>
            <a:xfrm>
              <a:off x="6801392" y="3556138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1DC351A-CDA4-481C-998A-4480875B3D0A}"/>
                </a:ext>
              </a:extLst>
            </p:cNvPr>
            <p:cNvSpPr txBox="1"/>
            <p:nvPr/>
          </p:nvSpPr>
          <p:spPr>
            <a:xfrm>
              <a:off x="6162810" y="3369567"/>
              <a:ext cx="818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吋</a:t>
              </a:r>
              <a:endParaRPr 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1" name="图片 20">
            <a:hlinkClick r:id="rId5" action="ppaction://hlinksldjump"/>
            <a:extLst>
              <a:ext uri="{FF2B5EF4-FFF2-40B4-BE49-F238E27FC236}">
                <a16:creationId xmlns:a16="http://schemas.microsoft.com/office/drawing/2014/main" id="{1EA41E6E-1EB0-4F1B-ABC4-8A9E76BA86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1695719" y="4579214"/>
            <a:ext cx="548640" cy="461665"/>
          </a:xfrm>
          <a:prstGeom prst="rect">
            <a:avLst/>
          </a:prstGeom>
        </p:spPr>
      </p:pic>
      <p:pic>
        <p:nvPicPr>
          <p:cNvPr id="22" name="图片 21">
            <a:hlinkClick r:id="rId7" action="ppaction://hlinksldjump"/>
            <a:extLst>
              <a:ext uri="{FF2B5EF4-FFF2-40B4-BE49-F238E27FC236}">
                <a16:creationId xmlns:a16="http://schemas.microsoft.com/office/drawing/2014/main" id="{E76CC390-D959-4B91-85FD-538A28AE98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3935455" y="4570958"/>
            <a:ext cx="548640" cy="461665"/>
          </a:xfrm>
          <a:prstGeom prst="rect">
            <a:avLst/>
          </a:prstGeom>
        </p:spPr>
      </p:pic>
      <p:pic>
        <p:nvPicPr>
          <p:cNvPr id="23" name="图片 22">
            <a:hlinkClick r:id="rId5" action="ppaction://hlinksldjump"/>
            <a:extLst>
              <a:ext uri="{FF2B5EF4-FFF2-40B4-BE49-F238E27FC236}">
                <a16:creationId xmlns:a16="http://schemas.microsoft.com/office/drawing/2014/main" id="{C241FE8C-4074-4570-82F5-E424E15051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6030411" y="4570959"/>
            <a:ext cx="548640" cy="46166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4C42336-3A71-4DE6-998C-302584888AF2}"/>
              </a:ext>
            </a:extLst>
          </p:cNvPr>
          <p:cNvSpPr txBox="1"/>
          <p:nvPr/>
        </p:nvSpPr>
        <p:spPr>
          <a:xfrm>
            <a:off x="426720" y="1588426"/>
            <a:ext cx="6965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TW" altLang="en-US" sz="28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下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圖圓形薄餅的周界約是多少厘米？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l-GR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π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3.14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8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DA948E3-072C-405C-91E1-99D9430E1921}"/>
              </a:ext>
            </a:extLst>
          </p:cNvPr>
          <p:cNvSpPr txBox="1"/>
          <p:nvPr/>
        </p:nvSpPr>
        <p:spPr>
          <a:xfrm>
            <a:off x="1323929" y="4220612"/>
            <a:ext cx="17373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25.4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厘米</a:t>
            </a:r>
            <a:endParaRPr 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D2925B0-AF2E-4E81-9584-820431C651EC}"/>
              </a:ext>
            </a:extLst>
          </p:cNvPr>
          <p:cNvSpPr txBox="1"/>
          <p:nvPr/>
        </p:nvSpPr>
        <p:spPr>
          <a:xfrm>
            <a:off x="6054072" y="4215130"/>
            <a:ext cx="17373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厘米</a:t>
            </a:r>
            <a:endParaRPr 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2E4313A-5090-44F0-873E-26EAC9E3512D}"/>
              </a:ext>
            </a:extLst>
          </p:cNvPr>
          <p:cNvSpPr txBox="1"/>
          <p:nvPr/>
        </p:nvSpPr>
        <p:spPr>
          <a:xfrm>
            <a:off x="3681604" y="4222334"/>
            <a:ext cx="17373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厘米</a:t>
            </a:r>
            <a:endParaRPr 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图片 8">
            <a:hlinkClick r:id="rId4" action="ppaction://hlinksldjump"/>
            <a:extLst>
              <a:ext uri="{FF2B5EF4-FFF2-40B4-BE49-F238E27FC236}">
                <a16:creationId xmlns:a16="http://schemas.microsoft.com/office/drawing/2014/main" id="{CEC77035-A463-4DAA-9824-5E417D2F5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1791977" y="4918561"/>
            <a:ext cx="548640" cy="461665"/>
          </a:xfrm>
          <a:prstGeom prst="rect">
            <a:avLst/>
          </a:prstGeom>
        </p:spPr>
      </p:pic>
      <p:pic>
        <p:nvPicPr>
          <p:cNvPr id="12" name="图片 11">
            <a:hlinkClick r:id="rId4" action="ppaction://hlinksldjump"/>
            <a:extLst>
              <a:ext uri="{FF2B5EF4-FFF2-40B4-BE49-F238E27FC236}">
                <a16:creationId xmlns:a16="http://schemas.microsoft.com/office/drawing/2014/main" id="{25FFF01F-143C-48ED-8C87-5EA792441A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4162051" y="4927268"/>
            <a:ext cx="548640" cy="461665"/>
          </a:xfrm>
          <a:prstGeom prst="rect">
            <a:avLst/>
          </a:prstGeom>
        </p:spPr>
      </p:pic>
      <p:pic>
        <p:nvPicPr>
          <p:cNvPr id="15" name="图片 14">
            <a:hlinkClick r:id="rId6" action="ppaction://hlinksldjump"/>
            <a:extLst>
              <a:ext uri="{FF2B5EF4-FFF2-40B4-BE49-F238E27FC236}">
                <a16:creationId xmlns:a16="http://schemas.microsoft.com/office/drawing/2014/main" id="{6E112DE7-3134-453C-8B09-33B02E3516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6618514" y="4918562"/>
            <a:ext cx="548640" cy="46166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087636D-3DA3-4488-B5C5-710D0F8E4213}"/>
              </a:ext>
            </a:extLst>
          </p:cNvPr>
          <p:cNvSpPr txBox="1"/>
          <p:nvPr/>
        </p:nvSpPr>
        <p:spPr>
          <a:xfrm>
            <a:off x="424003" y="1584233"/>
            <a:ext cx="81539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“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我的身高是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呎。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”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“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我的身高是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5.2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呎。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“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我比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矮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14.2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厘米。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”</a:t>
            </a: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根據以上對話，三人的平均身高約是多少厘米？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7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7">
            <a:extLst>
              <a:ext uri="{FF2B5EF4-FFF2-40B4-BE49-F238E27FC236}">
                <a16:creationId xmlns:a16="http://schemas.microsoft.com/office/drawing/2014/main" id="{262323FE-380A-4AB2-B4FC-30CB46F77FDF}"/>
              </a:ext>
            </a:extLst>
          </p:cNvPr>
          <p:cNvSpPr/>
          <p:nvPr/>
        </p:nvSpPr>
        <p:spPr>
          <a:xfrm>
            <a:off x="1312168" y="2229312"/>
            <a:ext cx="2653478" cy="1524082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1DF57C7C-6217-4FE2-9CAC-5178BBD1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085" y="2452744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BB2007F-1E30-4C06-A483-66488691B4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0096" y="2678674"/>
            <a:ext cx="1980130" cy="1940194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A88646DA-A695-4CE8-A377-AE46D0D3C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606" y="4776820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E3265EB8-3EA3-48A5-A77D-CF2CC2ABAE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776820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49000750-999F-464D-8CE9-58C17C48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1F8C921-D169-4659-AFD7-14ADF1B9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143461F-CA1D-49D8-BD32-96451D203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74285"/>
              </p:ext>
            </p:extLst>
          </p:nvPr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910F992-181E-4C67-99F0-ED59EB4FF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47BEB71C-18E1-48EE-9B57-72542DBA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691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9B7FB886-A31D-46A8-8A3B-C854495A47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9" action="ppaction://hlinksldjump"/>
            <a:extLst>
              <a:ext uri="{FF2B5EF4-FFF2-40B4-BE49-F238E27FC236}">
                <a16:creationId xmlns:a16="http://schemas.microsoft.com/office/drawing/2014/main" id="{6A3AE336-A617-4014-8127-FCDC35B4387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  <a:extLst>
              <a:ext uri="{FF2B5EF4-FFF2-40B4-BE49-F238E27FC236}">
                <a16:creationId xmlns:a16="http://schemas.microsoft.com/office/drawing/2014/main" id="{EBC05706-932C-441C-87B7-1302995436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CF474521-3DB1-48CA-9F32-4C19CDF1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7">
            <a:extLst>
              <a:ext uri="{FF2B5EF4-FFF2-40B4-BE49-F238E27FC236}">
                <a16:creationId xmlns:a16="http://schemas.microsoft.com/office/drawing/2014/main" id="{678E2A19-948E-4C87-A4A2-DF64DAEC8A04}"/>
              </a:ext>
            </a:extLst>
          </p:cNvPr>
          <p:cNvSpPr/>
          <p:nvPr/>
        </p:nvSpPr>
        <p:spPr>
          <a:xfrm>
            <a:off x="1312168" y="2229312"/>
            <a:ext cx="2653478" cy="1524082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00469D2C-F5D2-44EB-9501-F784DBCD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085" y="2452744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4D660A9-E579-454B-AC10-C95752B654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0096" y="2678674"/>
            <a:ext cx="1980130" cy="1940194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F24FED52-28F9-437F-A720-4775670BC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606" y="4768120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EF09EBCD-A14B-4B84-8694-77E1552FD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768120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8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課室小數學科思維強效訓練"/>
  <p:tag name="ISPRING_ULTRA_SCORM_COURSE_ID" val="FC1267D8-7599-4A9C-8646-EC88F0948939"/>
  <p:tag name="ISPRING_CMI5_LAUNCH_METHOD" val="any window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6&quot;]]"/>
  <p:tag name="ISPRING_SCORM_PASSING_SCORE" val="100.000000"/>
  <p:tag name="ISPRING_PRESENTATION_TITLE" val="課室小數學科思維強效訓練"/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www.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課室小數學科思維強效訓練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3A990A-1DC7-4BE3-B28F-EC9FB54229B5}:2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27BB67-415B-46A2-AA93-7A9F80CA5BF9}:2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495817-767F-43C0-9B77-893979C3E13A}:3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1E15D3-4E02-4E97-A6FD-7BD14935906B}:3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EBBF98-F2A2-499D-8F36-EF435016D034}:3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00145D-D530-4035-B035-0FB7F94207BC}:3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7E17D4-341E-4207-9F8F-83BB5601368E}:3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DC0565-84E5-4A55-943C-34DEFEB2D845}:3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850959-2BAB-4B85-B69A-00FCDD2652C9}:3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DD92E4-1223-4AFE-AB5D-D148C1B5B44A}:3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7890F1-6678-40F8-93A1-0151FE747036}:2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C48D7A-55C9-425D-9F68-2C9C908FD004}:30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584E78-8529-4376-9856-FD2964403240}:30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E51551-9250-4D2A-8F45-CF4C64D45051}:3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2AE403-683C-4F50-9AA1-3E7E91877984}: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7124D7-A060-468A-881F-18AA7BFD4EA7}:2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E3ECB6-2E0C-4914-85D9-9EB81508E94C}:2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BA29BE-2010-4BDB-BF04-C55C417636F0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B9D26F-22EC-494A-A599-148E1957F51B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48A038-2566-4A18-BEEE-508BB7C0B92B}: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3CA340-9904-47D2-BED4-C95B760B0C4F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743B9F-20B9-4E51-96A0-13C7D826E19D}:281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2202</TotalTime>
  <Words>651</Words>
  <Application>Microsoft Office PowerPoint</Application>
  <PresentationFormat>如螢幕大小 (4:3)</PresentationFormat>
  <Paragraphs>177</Paragraphs>
  <Slides>22</Slides>
  <Notes>22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5" baseType="lpstr">
      <vt:lpstr>等线</vt:lpstr>
      <vt:lpstr>微软雅黑</vt:lpstr>
      <vt:lpstr>全真中隸書</vt:lpstr>
      <vt:lpstr>全真行書</vt:lpstr>
      <vt:lpstr>全真綜藝體</vt:lpstr>
      <vt:lpstr>全真顏體</vt:lpstr>
      <vt:lpstr>微軟正黑體</vt:lpstr>
      <vt:lpstr>標楷體</vt:lpstr>
      <vt:lpstr>Arial</vt:lpstr>
      <vt:lpstr>Calibri</vt:lpstr>
      <vt:lpstr>Times New Roman</vt:lpstr>
      <vt:lpstr>主题2</vt:lpstr>
      <vt:lpstr>多媒體項目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179</cp:revision>
  <dcterms:created xsi:type="dcterms:W3CDTF">2018-12-18T03:20:48Z</dcterms:created>
  <dcterms:modified xsi:type="dcterms:W3CDTF">2023-04-17T09:27:06Z</dcterms:modified>
</cp:coreProperties>
</file>