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76" r:id="rId2"/>
    <p:sldId id="277" r:id="rId3"/>
    <p:sldId id="278" r:id="rId4"/>
  </p:sldIdLst>
  <p:sldSz cx="9144000" cy="6858000" type="screen4x3"/>
  <p:notesSz cx="6807200" cy="9939338"/>
  <p:custDataLst>
    <p:tags r:id="rId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CCFFCC"/>
    <a:srgbClr val="154E7D"/>
    <a:srgbClr val="C5E0B4"/>
    <a:srgbClr val="003CB4"/>
    <a:srgbClr val="17717B"/>
    <a:srgbClr val="1F9AA7"/>
    <a:srgbClr val="59AAF9"/>
    <a:srgbClr val="EE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350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79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97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181350" y="68052"/>
            <a:ext cx="27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上學期 易錯卷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>
            <a:extLst>
              <a:ext uri="{FF2B5EF4-FFF2-40B4-BE49-F238E27FC236}">
                <a16:creationId xmlns:a16="http://schemas.microsoft.com/office/drawing/2014/main" id="{45F5B972-6C88-4C2C-A175-B3767AEE5C2D}"/>
              </a:ext>
            </a:extLst>
          </p:cNvPr>
          <p:cNvSpPr txBox="1"/>
          <p:nvPr/>
        </p:nvSpPr>
        <p:spPr>
          <a:xfrm>
            <a:off x="797004" y="4224505"/>
            <a:ext cx="3290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再數出兩種圖案及相差的數量。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622299" y="1346365"/>
            <a:ext cx="744016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 6.</a:t>
            </a: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30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en-US" altLang="zh-CN" sz="2800" dirty="0">
                <a:ea typeface="DFKai-SB" panose="03000509000000000000" pitchFamily="65" charset="-120"/>
              </a:rPr>
              <a:t>      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比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少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。</a:t>
            </a:r>
            <a:r>
              <a:rPr lang="en-US" altLang="zh-CN" sz="2800" dirty="0">
                <a:ea typeface="DFKai-SB" panose="03000509000000000000" pitchFamily="65" charset="-120"/>
              </a:rPr>
              <a:t>(</a:t>
            </a:r>
            <a:r>
              <a:rPr lang="zh-CN" altLang="en-US" sz="2800" dirty="0">
                <a:ea typeface="DFKai-SB" panose="03000509000000000000" pitchFamily="65" charset="-120"/>
              </a:rPr>
              <a:t>填數字</a:t>
            </a:r>
            <a:r>
              <a:rPr lang="en-US" altLang="zh-CN" sz="2800" dirty="0">
                <a:ea typeface="DFKai-SB" panose="03000509000000000000" pitchFamily="65" charset="-120"/>
              </a:rPr>
              <a:t>) </a:t>
            </a:r>
            <a:endParaRPr lang="zh-CN" altLang="en-US" sz="2800" dirty="0">
              <a:ea typeface="DFKai-SB" panose="03000509000000000000" pitchFamily="65" charset="-12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426238E-052F-4838-90C8-AD662A6B66CF}"/>
              </a:ext>
            </a:extLst>
          </p:cNvPr>
          <p:cNvSpPr txBox="1"/>
          <p:nvPr/>
        </p:nvSpPr>
        <p:spPr>
          <a:xfrm>
            <a:off x="6126630" y="814667"/>
            <a:ext cx="111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  <a:ea typeface="DFKai-SB" panose="03000509000000000000" pitchFamily="65" charset="-120"/>
              </a:rPr>
              <a:t>3</a:t>
            </a:r>
            <a:r>
              <a:rPr lang="zh-CN" altLang="en-US" sz="2800" dirty="0">
                <a:solidFill>
                  <a:srgbClr val="00B050"/>
                </a:solidFill>
                <a:ea typeface="DFKai-SB" panose="03000509000000000000" pitchFamily="65" charset="-120"/>
              </a:rPr>
              <a:t>個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D2A2A66-0B2C-4EB7-97F6-C053A83AA5BA}"/>
              </a:ext>
            </a:extLst>
          </p:cNvPr>
          <p:cNvSpPr txBox="1"/>
          <p:nvPr/>
        </p:nvSpPr>
        <p:spPr>
          <a:xfrm>
            <a:off x="1667549" y="3407300"/>
            <a:ext cx="36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081F816-5C41-43A7-8564-BDB309B9B964}"/>
              </a:ext>
            </a:extLst>
          </p:cNvPr>
          <p:cNvSpPr txBox="1"/>
          <p:nvPr/>
        </p:nvSpPr>
        <p:spPr>
          <a:xfrm>
            <a:off x="5373328" y="3407980"/>
            <a:ext cx="36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76D1B0C-89B4-4132-8C88-157BECCA7046}"/>
              </a:ext>
            </a:extLst>
          </p:cNvPr>
          <p:cNvSpPr txBox="1"/>
          <p:nvPr/>
        </p:nvSpPr>
        <p:spPr>
          <a:xfrm>
            <a:off x="3508015" y="3407300"/>
            <a:ext cx="36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7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4" name="右大括号 33">
            <a:extLst>
              <a:ext uri="{FF2B5EF4-FFF2-40B4-BE49-F238E27FC236}">
                <a16:creationId xmlns:a16="http://schemas.microsoft.com/office/drawing/2014/main" id="{A51999D5-4664-4778-A7F2-197DFBE0DC7D}"/>
              </a:ext>
            </a:extLst>
          </p:cNvPr>
          <p:cNvSpPr/>
          <p:nvPr/>
        </p:nvSpPr>
        <p:spPr>
          <a:xfrm rot="16200000">
            <a:off x="6303375" y="140579"/>
            <a:ext cx="215900" cy="2484000"/>
          </a:xfrm>
          <a:prstGeom prst="rightBrace">
            <a:avLst>
              <a:gd name="adj1" fmla="val 50245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0811AD2-75E6-4567-8C12-65D1AA35F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622"/>
          <a:stretch/>
        </p:blipFill>
        <p:spPr>
          <a:xfrm>
            <a:off x="1318383" y="1424518"/>
            <a:ext cx="6524625" cy="78300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8FFED92-8FAC-4BC4-9119-D8FFC790DF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412" r="43126"/>
          <a:stretch/>
        </p:blipFill>
        <p:spPr>
          <a:xfrm>
            <a:off x="1323450" y="2314574"/>
            <a:ext cx="3710817" cy="77096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011C5D3-7361-47C0-B934-B916BF3F397C}"/>
              </a:ext>
            </a:extLst>
          </p:cNvPr>
          <p:cNvSpPr txBox="1"/>
          <p:nvPr/>
        </p:nvSpPr>
        <p:spPr>
          <a:xfrm>
            <a:off x="7702025" y="1577494"/>
            <a:ext cx="1085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較多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92F24F5-09F7-41E4-BEDF-84FD5402F088}"/>
              </a:ext>
            </a:extLst>
          </p:cNvPr>
          <p:cNvCxnSpPr/>
          <p:nvPr/>
        </p:nvCxnSpPr>
        <p:spPr>
          <a:xfrm>
            <a:off x="1759473" y="2102971"/>
            <a:ext cx="0" cy="28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6B01181-A438-4AD1-9BCB-1789E501CEF2}"/>
              </a:ext>
            </a:extLst>
          </p:cNvPr>
          <p:cNvCxnSpPr/>
          <p:nvPr/>
        </p:nvCxnSpPr>
        <p:spPr>
          <a:xfrm>
            <a:off x="2704054" y="2102971"/>
            <a:ext cx="0" cy="28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EDEF56B-F131-4191-8D77-C02F10225F74}"/>
              </a:ext>
            </a:extLst>
          </p:cNvPr>
          <p:cNvCxnSpPr/>
          <p:nvPr/>
        </p:nvCxnSpPr>
        <p:spPr>
          <a:xfrm>
            <a:off x="3632400" y="2102971"/>
            <a:ext cx="0" cy="28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51E50BE6-2044-4621-86EB-C7D131A2EAC7}"/>
              </a:ext>
            </a:extLst>
          </p:cNvPr>
          <p:cNvCxnSpPr>
            <a:cxnSpLocks/>
          </p:cNvCxnSpPr>
          <p:nvPr/>
        </p:nvCxnSpPr>
        <p:spPr>
          <a:xfrm>
            <a:off x="4556312" y="2102971"/>
            <a:ext cx="0" cy="28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BA95E832-1E30-46CF-951A-D78993775744}"/>
              </a:ext>
            </a:extLst>
          </p:cNvPr>
          <p:cNvSpPr txBox="1"/>
          <p:nvPr/>
        </p:nvSpPr>
        <p:spPr>
          <a:xfrm>
            <a:off x="797003" y="4224505"/>
            <a:ext cx="350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先比較數量的多少。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A9B6968-F37B-4286-B229-822FD442906C}"/>
              </a:ext>
            </a:extLst>
          </p:cNvPr>
          <p:cNvSpPr txBox="1"/>
          <p:nvPr/>
        </p:nvSpPr>
        <p:spPr>
          <a:xfrm>
            <a:off x="4938642" y="2445810"/>
            <a:ext cx="136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較少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0E521AE-6B06-45D1-9138-C2CC238FC775}"/>
              </a:ext>
            </a:extLst>
          </p:cNvPr>
          <p:cNvGrpSpPr/>
          <p:nvPr/>
        </p:nvGrpSpPr>
        <p:grpSpPr>
          <a:xfrm>
            <a:off x="4922337" y="4233258"/>
            <a:ext cx="2243422" cy="585290"/>
            <a:chOff x="4363381" y="4224505"/>
            <a:chExt cx="2243422" cy="585290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651C74B-6B97-4CAC-8390-6E9F5B22B99A}"/>
                </a:ext>
              </a:extLst>
            </p:cNvPr>
            <p:cNvSpPr txBox="1"/>
            <p:nvPr/>
          </p:nvSpPr>
          <p:spPr>
            <a:xfrm>
              <a:off x="4925581" y="4286575"/>
              <a:ext cx="16812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ea typeface="DFKai-SB" panose="03000509000000000000" pitchFamily="65" charset="-120"/>
                </a:rPr>
                <a:t>比        少</a:t>
              </a: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2EDC84FF-C70F-42FE-BEA8-3DE1B62E1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9412" r="87171"/>
            <a:stretch/>
          </p:blipFill>
          <p:spPr>
            <a:xfrm>
              <a:off x="4363381" y="4257788"/>
              <a:ext cx="577388" cy="531791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A2CB570A-04D8-431F-9571-503416237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7171" b="48622"/>
            <a:stretch/>
          </p:blipFill>
          <p:spPr>
            <a:xfrm>
              <a:off x="5391772" y="4224505"/>
              <a:ext cx="577388" cy="540097"/>
            </a:xfrm>
            <a:prstGeom prst="rect">
              <a:avLst/>
            </a:prstGeom>
          </p:spPr>
        </p:pic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4925C0E3-3F02-44FB-A390-1B04F51903BD}"/>
              </a:ext>
            </a:extLst>
          </p:cNvPr>
          <p:cNvSpPr txBox="1"/>
          <p:nvPr/>
        </p:nvSpPr>
        <p:spPr>
          <a:xfrm>
            <a:off x="6979120" y="4289076"/>
            <a:ext cx="66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  <a:ea typeface="DFKai-SB" panose="03000509000000000000" pitchFamily="65" charset="-120"/>
              </a:rPr>
              <a:t>3</a:t>
            </a:r>
            <a:r>
              <a:rPr lang="zh-CN" altLang="en-US" sz="2800" dirty="0">
                <a:solidFill>
                  <a:srgbClr val="00B050"/>
                </a:solidFill>
                <a:ea typeface="DFKai-SB" panose="03000509000000000000" pitchFamily="65" charset="-120"/>
              </a:rPr>
              <a:t>。</a:t>
            </a: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846EA4D0-8233-44C6-97BA-EE61FC77F3AD}"/>
              </a:ext>
            </a:extLst>
          </p:cNvPr>
          <p:cNvSpPr/>
          <p:nvPr/>
        </p:nvSpPr>
        <p:spPr>
          <a:xfrm>
            <a:off x="4373430" y="3472556"/>
            <a:ext cx="389070" cy="47705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D95C2EC-573D-4017-A9E8-7345552593E0}"/>
              </a:ext>
            </a:extLst>
          </p:cNvPr>
          <p:cNvGrpSpPr/>
          <p:nvPr/>
        </p:nvGrpSpPr>
        <p:grpSpPr>
          <a:xfrm>
            <a:off x="5053272" y="4826569"/>
            <a:ext cx="577388" cy="760083"/>
            <a:chOff x="1678220" y="4779697"/>
            <a:chExt cx="577388" cy="760083"/>
          </a:xfrm>
        </p:grpSpPr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3A21471B-2237-45E7-BBFA-2C8A3F2410B2}"/>
                </a:ext>
              </a:extLst>
            </p:cNvPr>
            <p:cNvCxnSpPr/>
            <p:nvPr/>
          </p:nvCxnSpPr>
          <p:spPr>
            <a:xfrm>
              <a:off x="1861073" y="4779697"/>
              <a:ext cx="0" cy="32400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02675716-7804-493B-BC41-BEE2865BBA2A}"/>
                </a:ext>
              </a:extLst>
            </p:cNvPr>
            <p:cNvSpPr txBox="1"/>
            <p:nvPr/>
          </p:nvSpPr>
          <p:spPr>
            <a:xfrm>
              <a:off x="1678220" y="5016560"/>
              <a:ext cx="577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7030A0"/>
                  </a:solidFill>
                  <a:ea typeface="DFKai-SB" panose="03000509000000000000" pitchFamily="65" charset="-120"/>
                </a:rPr>
                <a:t>4</a:t>
              </a:r>
              <a:endParaRPr lang="zh-CN" altLang="en-US" sz="2800" dirty="0">
                <a:solidFill>
                  <a:srgbClr val="7030A0"/>
                </a:solidFill>
                <a:ea typeface="DFKai-SB" panose="03000509000000000000" pitchFamily="65" charset="-120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74F3AA3-0057-44E2-8458-857B55E7C6C7}"/>
              </a:ext>
            </a:extLst>
          </p:cNvPr>
          <p:cNvGrpSpPr/>
          <p:nvPr/>
        </p:nvGrpSpPr>
        <p:grpSpPr>
          <a:xfrm>
            <a:off x="6115982" y="4807422"/>
            <a:ext cx="577388" cy="772783"/>
            <a:chOff x="1690920" y="4779697"/>
            <a:chExt cx="577388" cy="772783"/>
          </a:xfrm>
        </p:grpSpPr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B318FA1E-5C7B-4219-979B-B621B04C1765}"/>
                </a:ext>
              </a:extLst>
            </p:cNvPr>
            <p:cNvCxnSpPr/>
            <p:nvPr/>
          </p:nvCxnSpPr>
          <p:spPr>
            <a:xfrm>
              <a:off x="1861073" y="4779697"/>
              <a:ext cx="0" cy="32400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B6F6E40C-9437-486C-96BA-C43FA4AC970C}"/>
                </a:ext>
              </a:extLst>
            </p:cNvPr>
            <p:cNvSpPr txBox="1"/>
            <p:nvPr/>
          </p:nvSpPr>
          <p:spPr>
            <a:xfrm>
              <a:off x="1690920" y="5029260"/>
              <a:ext cx="577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7030A0"/>
                  </a:solidFill>
                  <a:ea typeface="DFKai-SB" panose="03000509000000000000" pitchFamily="65" charset="-120"/>
                </a:rPr>
                <a:t>7</a:t>
              </a:r>
              <a:endParaRPr lang="zh-CN" altLang="en-US" sz="2800" dirty="0">
                <a:solidFill>
                  <a:srgbClr val="7030A0"/>
                </a:solidFill>
                <a:ea typeface="DFKai-SB" panose="03000509000000000000" pitchFamily="65" charset="-120"/>
              </a:endParaRPr>
            </a:p>
          </p:txBody>
        </p:sp>
      </p:grp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657E470D-E2C1-413B-A88B-117241A14F3D}"/>
              </a:ext>
            </a:extLst>
          </p:cNvPr>
          <p:cNvSpPr/>
          <p:nvPr/>
        </p:nvSpPr>
        <p:spPr>
          <a:xfrm>
            <a:off x="2570374" y="3472556"/>
            <a:ext cx="389070" cy="47705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6B5F2401-A580-42C0-941A-8426FF40288D}"/>
              </a:ext>
            </a:extLst>
          </p:cNvPr>
          <p:cNvSpPr txBox="1"/>
          <p:nvPr/>
        </p:nvSpPr>
        <p:spPr>
          <a:xfrm>
            <a:off x="4987424" y="2469138"/>
            <a:ext cx="113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ea typeface="DFKai-SB" panose="03000509000000000000" pitchFamily="65" charset="-120"/>
              </a:rPr>
              <a:t>4</a:t>
            </a:r>
            <a:r>
              <a:rPr lang="zh-CN" altLang="en-US" sz="2800" dirty="0">
                <a:solidFill>
                  <a:srgbClr val="7030A0"/>
                </a:solidFill>
                <a:ea typeface="DFKai-SB" panose="03000509000000000000" pitchFamily="65" charset="-120"/>
              </a:rPr>
              <a:t>個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B6C6679-6076-429A-9BE4-2B1855866408}"/>
              </a:ext>
            </a:extLst>
          </p:cNvPr>
          <p:cNvSpPr txBox="1"/>
          <p:nvPr/>
        </p:nvSpPr>
        <p:spPr>
          <a:xfrm>
            <a:off x="7771520" y="1619210"/>
            <a:ext cx="1085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ea typeface="DFKai-SB" panose="03000509000000000000" pitchFamily="65" charset="-120"/>
              </a:rPr>
              <a:t>7</a:t>
            </a:r>
            <a:r>
              <a:rPr lang="zh-CN" altLang="en-US" sz="2800" dirty="0">
                <a:solidFill>
                  <a:srgbClr val="7030A0"/>
                </a:solidFill>
                <a:ea typeface="DFKai-SB" panose="03000509000000000000" pitchFamily="65" charset="-120"/>
              </a:rPr>
              <a:t>個</a:t>
            </a: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598C0053-EE0F-4721-9028-E74157AFB133}"/>
              </a:ext>
            </a:extLst>
          </p:cNvPr>
          <p:cNvCxnSpPr>
            <a:cxnSpLocks/>
          </p:cNvCxnSpPr>
          <p:nvPr/>
        </p:nvCxnSpPr>
        <p:spPr>
          <a:xfrm rot="5400000">
            <a:off x="7272803" y="3302620"/>
            <a:ext cx="0" cy="13320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22" grpId="0"/>
      <p:bldP spid="22" grpId="1"/>
      <p:bldP spid="29" grpId="0"/>
      <p:bldP spid="31" grpId="0"/>
      <p:bldP spid="32" grpId="0"/>
      <p:bldP spid="34" grpId="0" animBg="1"/>
      <p:bldP spid="34" grpId="1" animBg="1"/>
      <p:bldP spid="24" grpId="0"/>
      <p:bldP spid="24" grpId="1"/>
      <p:bldP spid="43" grpId="0"/>
      <p:bldP spid="43" grpId="1"/>
      <p:bldP spid="44" grpId="0"/>
      <p:bldP spid="44" grpId="1"/>
      <p:bldP spid="48" grpId="0"/>
      <p:bldP spid="48" grpId="1"/>
      <p:bldP spid="49" grpId="0" animBg="1"/>
      <p:bldP spid="49" grpId="1" animBg="1"/>
      <p:bldP spid="56" grpId="0" animBg="1"/>
      <p:bldP spid="56" grpId="1" animBg="1"/>
      <p:bldP spid="60" grpId="0"/>
      <p:bldP spid="60" grpId="1"/>
      <p:bldP spid="63" grpId="0"/>
      <p:bldP spid="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CCB01612-5842-4248-A9E0-5C131A0FE31B}"/>
              </a:ext>
            </a:extLst>
          </p:cNvPr>
          <p:cNvSpPr/>
          <p:nvPr/>
        </p:nvSpPr>
        <p:spPr>
          <a:xfrm>
            <a:off x="4372780" y="3626429"/>
            <a:ext cx="792000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CA739FF-BCC2-4B17-A590-156C4B863A20}"/>
              </a:ext>
            </a:extLst>
          </p:cNvPr>
          <p:cNvSpPr/>
          <p:nvPr/>
        </p:nvSpPr>
        <p:spPr>
          <a:xfrm>
            <a:off x="1526528" y="3626429"/>
            <a:ext cx="2169172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FA8C10-25AD-392B-D4E7-37EAD1E81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928" y="1351002"/>
            <a:ext cx="6575320" cy="21621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723900" y="1181100"/>
            <a:ext cx="764539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 9.</a:t>
            </a: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</a:t>
            </a:r>
            <a:r>
              <a:rPr lang="zh-CN" altLang="en-US" sz="2800" dirty="0">
                <a:ea typeface="DFKai-SB" panose="03000509000000000000" pitchFamily="65" charset="-120"/>
              </a:rPr>
              <a:t>當戴帽子的女生突然離開後，       排在第幾？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A. </a:t>
            </a:r>
            <a:r>
              <a:rPr lang="zh-CN" altLang="en-US" sz="2800" dirty="0">
                <a:ea typeface="DFKai-SB" panose="03000509000000000000" pitchFamily="65" charset="-120"/>
              </a:rPr>
              <a:t>第</a:t>
            </a:r>
            <a:r>
              <a:rPr lang="en-US" altLang="zh-CN" sz="2800" dirty="0">
                <a:ea typeface="DFKai-SB" panose="03000509000000000000" pitchFamily="65" charset="-120"/>
              </a:rPr>
              <a:t>2                                B. </a:t>
            </a:r>
            <a:r>
              <a:rPr lang="zh-CN" altLang="en-US" sz="2800" dirty="0">
                <a:ea typeface="DFKai-SB" panose="03000509000000000000" pitchFamily="65" charset="-120"/>
              </a:rPr>
              <a:t>第</a:t>
            </a:r>
            <a:r>
              <a:rPr lang="en-US" altLang="zh-CN" sz="2800" dirty="0">
                <a:ea typeface="DFKai-SB" panose="03000509000000000000" pitchFamily="65" charset="-120"/>
              </a:rPr>
              <a:t>3</a:t>
            </a: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C. </a:t>
            </a:r>
            <a:r>
              <a:rPr lang="zh-CN" altLang="en-US" sz="2800" dirty="0">
                <a:ea typeface="DFKai-SB" panose="03000509000000000000" pitchFamily="65" charset="-120"/>
              </a:rPr>
              <a:t>第</a:t>
            </a:r>
            <a:r>
              <a:rPr lang="en-US" altLang="zh-CN" sz="2800" dirty="0">
                <a:ea typeface="DFKai-SB" panose="03000509000000000000" pitchFamily="65" charset="-120"/>
              </a:rPr>
              <a:t>4                                D. </a:t>
            </a:r>
            <a:r>
              <a:rPr lang="zh-CN" altLang="en-US" sz="2800" dirty="0">
                <a:ea typeface="DFKai-SB" panose="03000509000000000000" pitchFamily="65" charset="-120"/>
              </a:rPr>
              <a:t>第</a:t>
            </a:r>
            <a:r>
              <a:rPr lang="en-US" altLang="zh-CN" sz="2800" dirty="0">
                <a:ea typeface="DFKai-SB" panose="03000509000000000000" pitchFamily="65" charset="-120"/>
              </a:rPr>
              <a:t>5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E341DBA-300A-242E-A48E-B94D40820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928" y="1344023"/>
            <a:ext cx="6596541" cy="21691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886013-2279-50D8-C0B3-3B4B293E3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2737" y="2045642"/>
            <a:ext cx="3560726" cy="109959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B175C18B-22C5-4563-B514-D1A7AFD91FF4}"/>
              </a:ext>
            </a:extLst>
          </p:cNvPr>
          <p:cNvSpPr txBox="1"/>
          <p:nvPr/>
        </p:nvSpPr>
        <p:spPr>
          <a:xfrm>
            <a:off x="4005766" y="3184981"/>
            <a:ext cx="89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0070C0"/>
                </a:solidFill>
                <a:ea typeface="DFKai-SB" panose="03000509000000000000" pitchFamily="65" charset="-120"/>
              </a:rPr>
              <a:t>離開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1087FAD-272C-47CE-B7A7-E19C3E4E3805}"/>
              </a:ext>
            </a:extLst>
          </p:cNvPr>
          <p:cNvSpPr txBox="1"/>
          <p:nvPr/>
        </p:nvSpPr>
        <p:spPr>
          <a:xfrm>
            <a:off x="4078773" y="3079419"/>
            <a:ext cx="778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00B050"/>
                </a:solidFill>
                <a:ea typeface="DFKai-SB" panose="03000509000000000000" pitchFamily="65" charset="-120"/>
              </a:rPr>
              <a:t>第</a:t>
            </a:r>
            <a:r>
              <a:rPr lang="en-US" altLang="zh-CN" sz="2500" dirty="0">
                <a:solidFill>
                  <a:srgbClr val="00B050"/>
                </a:solidFill>
                <a:ea typeface="DFKai-SB" panose="03000509000000000000" pitchFamily="65" charset="-120"/>
              </a:rPr>
              <a:t>2</a:t>
            </a:r>
            <a:endParaRPr lang="zh-CN" altLang="en-US" sz="2500" dirty="0">
              <a:solidFill>
                <a:srgbClr val="00B050"/>
              </a:solidFill>
              <a:ea typeface="DFKai-SB" panose="03000509000000000000" pitchFamily="65" charset="-120"/>
            </a:endParaRPr>
          </a:p>
        </p:txBody>
      </p:sp>
      <p:sp>
        <p:nvSpPr>
          <p:cNvPr id="29" name="Oval 49">
            <a:extLst>
              <a:ext uri="{FF2B5EF4-FFF2-40B4-BE49-F238E27FC236}">
                <a16:creationId xmlns:a16="http://schemas.microsoft.com/office/drawing/2014/main" id="{C998A194-8873-4E83-9BE9-78A0450492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9191" y="5059771"/>
            <a:ext cx="287337" cy="2873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endParaRPr lang="zh-TW" altLang="en-US"/>
          </a:p>
        </p:txBody>
      </p:sp>
      <p:sp>
        <p:nvSpPr>
          <p:cNvPr id="31" name="Oval 46">
            <a:extLst>
              <a:ext uri="{FF2B5EF4-FFF2-40B4-BE49-F238E27FC236}">
                <a16:creationId xmlns:a16="http://schemas.microsoft.com/office/drawing/2014/main" id="{214AA5A5-1094-41F9-8181-284BA65613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9191" y="4403291"/>
            <a:ext cx="287338" cy="2873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endParaRPr lang="zh-TW" altLang="en-US"/>
          </a:p>
        </p:txBody>
      </p:sp>
      <p:sp>
        <p:nvSpPr>
          <p:cNvPr id="32" name="Oval 47">
            <a:extLst>
              <a:ext uri="{FF2B5EF4-FFF2-40B4-BE49-F238E27FC236}">
                <a16:creationId xmlns:a16="http://schemas.microsoft.com/office/drawing/2014/main" id="{A4B61835-C2F3-425B-A646-CA3F310E4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7099" y="5059771"/>
            <a:ext cx="287338" cy="28733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endParaRPr lang="zh-TW" altLang="en-US"/>
          </a:p>
        </p:txBody>
      </p:sp>
      <p:sp>
        <p:nvSpPr>
          <p:cNvPr id="35" name="Oval 48">
            <a:extLst>
              <a:ext uri="{FF2B5EF4-FFF2-40B4-BE49-F238E27FC236}">
                <a16:creationId xmlns:a16="http://schemas.microsoft.com/office/drawing/2014/main" id="{31BF0505-D21E-426F-A29B-BFE76DBC17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7099" y="4397431"/>
            <a:ext cx="287337" cy="28733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endParaRPr lang="zh-TW" altLang="en-US"/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013E0AD5-105F-49B6-9B66-1B4373CBEFA2}"/>
              </a:ext>
            </a:extLst>
          </p:cNvPr>
          <p:cNvSpPr/>
          <p:nvPr/>
        </p:nvSpPr>
        <p:spPr>
          <a:xfrm>
            <a:off x="4109277" y="2152821"/>
            <a:ext cx="619124" cy="109254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ED83AE0-28D2-44B7-A53D-991312D96483}"/>
              </a:ext>
            </a:extLst>
          </p:cNvPr>
          <p:cNvSpPr txBox="1"/>
          <p:nvPr/>
        </p:nvSpPr>
        <p:spPr>
          <a:xfrm>
            <a:off x="4700588" y="3089227"/>
            <a:ext cx="778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00B050"/>
                </a:solidFill>
                <a:ea typeface="DFKai-SB" panose="03000509000000000000" pitchFamily="65" charset="-120"/>
              </a:rPr>
              <a:t>第</a:t>
            </a:r>
            <a:r>
              <a:rPr lang="en-US" altLang="zh-CN" sz="2500" dirty="0">
                <a:solidFill>
                  <a:srgbClr val="00B050"/>
                </a:solidFill>
                <a:ea typeface="DFKai-SB" panose="03000509000000000000" pitchFamily="65" charset="-120"/>
              </a:rPr>
              <a:t>3</a:t>
            </a:r>
            <a:endParaRPr lang="zh-CN" altLang="en-US" sz="2500" dirty="0">
              <a:solidFill>
                <a:srgbClr val="00B050"/>
              </a:solidFill>
              <a:ea typeface="DFKai-SB" panose="03000509000000000000" pitchFamily="65" charset="-12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0FF3C33-9BBF-403C-9FD8-23FBED28EAF5}"/>
              </a:ext>
            </a:extLst>
          </p:cNvPr>
          <p:cNvSpPr txBox="1"/>
          <p:nvPr/>
        </p:nvSpPr>
        <p:spPr>
          <a:xfrm>
            <a:off x="5319876" y="3078304"/>
            <a:ext cx="778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00B050"/>
                </a:solidFill>
                <a:ea typeface="DFKai-SB" panose="03000509000000000000" pitchFamily="65" charset="-120"/>
              </a:rPr>
              <a:t>第</a:t>
            </a:r>
            <a:r>
              <a:rPr lang="en-US" altLang="zh-CN" sz="2500" dirty="0">
                <a:solidFill>
                  <a:srgbClr val="00B050"/>
                </a:solidFill>
                <a:ea typeface="DFKai-SB" panose="03000509000000000000" pitchFamily="65" charset="-120"/>
              </a:rPr>
              <a:t>4</a:t>
            </a:r>
            <a:endParaRPr lang="zh-CN" altLang="en-US" sz="2500" dirty="0">
              <a:solidFill>
                <a:srgbClr val="00B050"/>
              </a:solidFill>
              <a:ea typeface="DFKai-SB" panose="03000509000000000000" pitchFamily="65" charset="-120"/>
            </a:endParaRP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1D30EFB6-5914-4A59-80FE-607567DF332B}"/>
              </a:ext>
            </a:extLst>
          </p:cNvPr>
          <p:cNvSpPr/>
          <p:nvPr/>
        </p:nvSpPr>
        <p:spPr>
          <a:xfrm>
            <a:off x="5352574" y="1992545"/>
            <a:ext cx="679666" cy="1144122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06889FC-C91C-C317-D8DE-CE3070EFE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9686" y="2182091"/>
            <a:ext cx="609401" cy="9545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A94A21C-6595-1D3C-26F3-2547D8A013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924" y="3429000"/>
            <a:ext cx="526284" cy="656453"/>
          </a:xfrm>
          <a:prstGeom prst="rect">
            <a:avLst/>
          </a:prstGeom>
        </p:spPr>
      </p:pic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99A5A468-3B00-4FDA-9F9B-44E88EB92687}"/>
              </a:ext>
            </a:extLst>
          </p:cNvPr>
          <p:cNvSpPr/>
          <p:nvPr/>
        </p:nvSpPr>
        <p:spPr>
          <a:xfrm>
            <a:off x="5817842" y="3429000"/>
            <a:ext cx="593435" cy="678094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4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10434 -0.146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733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6667 0.002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39" grpId="0" animBg="1"/>
      <p:bldP spid="39" grpId="1" animBg="1"/>
      <p:bldP spid="37" grpId="0"/>
      <p:bldP spid="37" grpId="1"/>
      <p:bldP spid="41" grpId="0"/>
      <p:bldP spid="41" grpId="1"/>
      <p:bldP spid="48" grpId="0" animBg="1"/>
      <p:bldP spid="48" grpId="1" animBg="1"/>
      <p:bldP spid="49" grpId="0"/>
      <p:bldP spid="49" grpId="1"/>
      <p:bldP spid="50" grpId="0"/>
      <p:bldP spid="50" grpId="1"/>
      <p:bldP spid="55" grpId="0" animBg="1"/>
      <p:bldP spid="55" grpId="1" animBg="1"/>
      <p:bldP spid="56" grpId="0" animBg="1"/>
      <p:bldP spid="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DC285FA6-1515-4595-A6A1-610DFB7C72B4}"/>
              </a:ext>
            </a:extLst>
          </p:cNvPr>
          <p:cNvSpPr/>
          <p:nvPr/>
        </p:nvSpPr>
        <p:spPr>
          <a:xfrm>
            <a:off x="4372870" y="782204"/>
            <a:ext cx="688390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5180C28-44BD-4AC9-BAC6-697D2C358056}"/>
              </a:ext>
            </a:extLst>
          </p:cNvPr>
          <p:cNvSpPr txBox="1"/>
          <p:nvPr/>
        </p:nvSpPr>
        <p:spPr>
          <a:xfrm>
            <a:off x="4372870" y="734338"/>
            <a:ext cx="103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ea typeface="DFKai-SB" panose="03000509000000000000" pitchFamily="65" charset="-120"/>
              </a:rPr>
              <a:t>4</a:t>
            </a:r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件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9C0B85D3-BB06-422A-970A-B17329325590}"/>
              </a:ext>
            </a:extLst>
          </p:cNvPr>
          <p:cNvSpPr/>
          <p:nvPr/>
        </p:nvSpPr>
        <p:spPr>
          <a:xfrm>
            <a:off x="2154144" y="774430"/>
            <a:ext cx="697965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24F3681-A6C1-45F2-819C-759A81E66F36}"/>
              </a:ext>
            </a:extLst>
          </p:cNvPr>
          <p:cNvSpPr txBox="1"/>
          <p:nvPr/>
        </p:nvSpPr>
        <p:spPr>
          <a:xfrm>
            <a:off x="2154144" y="718594"/>
            <a:ext cx="103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ea typeface="DFKai-SB" panose="03000509000000000000" pitchFamily="65" charset="-120"/>
              </a:rPr>
              <a:t>6</a:t>
            </a:r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件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6A7AE7-E366-4CAB-8E25-5A6056101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0" y="3273993"/>
            <a:ext cx="7682897" cy="1962424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B2A7BB5C-DF3D-4ED7-B4EC-F2A0D2547E34}"/>
              </a:ext>
            </a:extLst>
          </p:cNvPr>
          <p:cNvSpPr txBox="1"/>
          <p:nvPr/>
        </p:nvSpPr>
        <p:spPr>
          <a:xfrm>
            <a:off x="1331470" y="3515283"/>
            <a:ext cx="4078730" cy="15773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zh-CN" altLang="en-US" sz="2800" dirty="0">
                <a:ea typeface="DFKai-SB" panose="03000509000000000000" pitchFamily="65" charset="-120"/>
              </a:rPr>
              <a:t>最少吃了壽司：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CN" altLang="en-US" sz="2800" dirty="0">
                <a:ea typeface="DFKai-SB" panose="03000509000000000000" pitchFamily="65" charset="-120"/>
              </a:rPr>
              <a:t>   </a:t>
            </a:r>
            <a:r>
              <a:rPr lang="zh-CN" altLang="en-US" sz="2800" u="sng" dirty="0">
                <a:ea typeface="DFKai-SB" panose="03000509000000000000" pitchFamily="65" charset="-120"/>
              </a:rPr>
              <a:t>                                        </a:t>
            </a:r>
            <a:r>
              <a:rPr lang="zh-CN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。</a:t>
            </a:r>
            <a:endParaRPr lang="en-US" altLang="zh-CN" sz="2800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r>
              <a:rPr lang="en-US" altLang="zh-CN" sz="2800" dirty="0">
                <a:ea typeface="DFKai-SB" panose="03000509000000000000" pitchFamily="65" charset="-120"/>
              </a:rPr>
              <a:t>= </a:t>
            </a:r>
            <a:r>
              <a:rPr lang="en-US" altLang="zh-CN" sz="2800" u="sng" dirty="0">
                <a:ea typeface="DFKai-SB" panose="03000509000000000000" pitchFamily="65" charset="-120"/>
              </a:rPr>
              <a:t>                   </a:t>
            </a:r>
            <a:r>
              <a:rPr lang="en-US" altLang="zh-CN" sz="2800" dirty="0">
                <a:ea typeface="DFKai-SB" panose="03000509000000000000" pitchFamily="65" charset="-120"/>
              </a:rPr>
              <a:t>(</a:t>
            </a:r>
            <a:r>
              <a:rPr lang="zh-CN" altLang="en-US" sz="2800" dirty="0">
                <a:ea typeface="DFKai-SB" panose="03000509000000000000" pitchFamily="65" charset="-120"/>
              </a:rPr>
              <a:t>件</a:t>
            </a:r>
            <a:r>
              <a:rPr lang="en-US" altLang="zh-CN" sz="2800" dirty="0">
                <a:ea typeface="DFKai-SB" panose="03000509000000000000" pitchFamily="65" charset="-120"/>
              </a:rPr>
              <a:t>)</a:t>
            </a:r>
            <a:endParaRPr lang="zh-CN" altLang="en-US" sz="2800" dirty="0">
              <a:ea typeface="DFKai-SB" panose="03000509000000000000" pitchFamily="65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0D299C6-A8E2-4883-BB0A-2D9BCB06B5CE}"/>
              </a:ext>
            </a:extLst>
          </p:cNvPr>
          <p:cNvSpPr/>
          <p:nvPr/>
        </p:nvSpPr>
        <p:spPr>
          <a:xfrm>
            <a:off x="5184336" y="2227157"/>
            <a:ext cx="792000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384465" y="1054100"/>
            <a:ext cx="8340431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25.</a:t>
            </a:r>
          </a:p>
          <a:p>
            <a:pPr>
              <a:spcAft>
                <a:spcPts val="18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en-US" altLang="zh-CN" sz="2800" dirty="0">
                <a:ea typeface="DFKai-SB" panose="03000509000000000000" pitchFamily="65" charset="-120"/>
              </a:rPr>
              <a:t>      </a:t>
            </a:r>
            <a:r>
              <a:rPr lang="zh-CN" altLang="en-US" sz="2800" u="sng" dirty="0">
                <a:ea typeface="DFKai-SB" panose="03000509000000000000" pitchFamily="65" charset="-120"/>
              </a:rPr>
              <a:t>彩思</a:t>
            </a:r>
            <a:r>
              <a:rPr lang="zh-CN" altLang="en-US" sz="2800" dirty="0">
                <a:ea typeface="DFKai-SB" panose="03000509000000000000" pitchFamily="65" charset="-120"/>
              </a:rPr>
              <a:t>吃了兩碟不同的壽司，最少吃了壽司多少件？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(</a:t>
            </a:r>
            <a:r>
              <a:rPr lang="zh-CN" altLang="en-US" sz="2800" dirty="0">
                <a:ea typeface="DFKai-SB" panose="03000509000000000000" pitchFamily="65" charset="-120"/>
              </a:rPr>
              <a:t>列式計算</a:t>
            </a:r>
            <a:r>
              <a:rPr lang="en-US" altLang="zh-CN" sz="2800" dirty="0">
                <a:ea typeface="DFKai-SB" panose="03000509000000000000" pitchFamily="65" charset="-120"/>
              </a:rPr>
              <a:t>)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526040E-3A05-4776-9032-FCA64EE00063}"/>
              </a:ext>
            </a:extLst>
          </p:cNvPr>
          <p:cNvSpPr txBox="1"/>
          <p:nvPr/>
        </p:nvSpPr>
        <p:spPr>
          <a:xfrm>
            <a:off x="2774762" y="3972703"/>
            <a:ext cx="4343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4</a:t>
            </a:r>
            <a:endParaRPr lang="zh-CN" altLang="en-US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CAD82A1-3F4F-4318-BF64-74034E088C29}"/>
              </a:ext>
            </a:extLst>
          </p:cNvPr>
          <p:cNvSpPr/>
          <p:nvPr/>
        </p:nvSpPr>
        <p:spPr>
          <a:xfrm>
            <a:off x="2343760" y="2226286"/>
            <a:ext cx="1866639" cy="396000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032354-B1F2-4F5E-A6DB-15A3733E5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323" y="1208475"/>
            <a:ext cx="6229350" cy="781050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F14BD32D-320F-4295-A7C5-888400A8EE43}"/>
              </a:ext>
            </a:extLst>
          </p:cNvPr>
          <p:cNvSpPr txBox="1"/>
          <p:nvPr/>
        </p:nvSpPr>
        <p:spPr>
          <a:xfrm>
            <a:off x="915460" y="5250317"/>
            <a:ext cx="472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先數出各碟壽司的數量。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FAB8B279-BCB0-4325-BB78-4C63E7912BD3}"/>
              </a:ext>
            </a:extLst>
          </p:cNvPr>
          <p:cNvSpPr txBox="1"/>
          <p:nvPr/>
        </p:nvSpPr>
        <p:spPr>
          <a:xfrm>
            <a:off x="6542834" y="730780"/>
            <a:ext cx="962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ea typeface="DFKai-SB" panose="03000509000000000000" pitchFamily="65" charset="-120"/>
              </a:rPr>
              <a:t>7</a:t>
            </a:r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件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2D01545-25CE-439F-847D-AE81483F2434}"/>
              </a:ext>
            </a:extLst>
          </p:cNvPr>
          <p:cNvSpPr txBox="1"/>
          <p:nvPr/>
        </p:nvSpPr>
        <p:spPr>
          <a:xfrm>
            <a:off x="2562051" y="2674683"/>
            <a:ext cx="642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ea typeface="DFKai-SB" panose="03000509000000000000" pitchFamily="65" charset="-120"/>
              </a:rPr>
              <a:t>選擇最少和第二少的壽司，用加法計算。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42E6FBF-88D2-408C-8756-ECF75EDC0055}"/>
              </a:ext>
            </a:extLst>
          </p:cNvPr>
          <p:cNvSpPr txBox="1"/>
          <p:nvPr/>
        </p:nvSpPr>
        <p:spPr>
          <a:xfrm>
            <a:off x="3026428" y="3972703"/>
            <a:ext cx="9869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＋ 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6</a:t>
            </a:r>
            <a:endParaRPr lang="zh-CN" altLang="en-US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5BABBDC-AFB1-4B52-8998-21BB913E77D0}"/>
              </a:ext>
            </a:extLst>
          </p:cNvPr>
          <p:cNvSpPr txBox="1"/>
          <p:nvPr/>
        </p:nvSpPr>
        <p:spPr>
          <a:xfrm>
            <a:off x="2190767" y="4541663"/>
            <a:ext cx="6979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10</a:t>
            </a:r>
            <a:endParaRPr lang="zh-CN" altLang="en-US" sz="25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1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28" grpId="0"/>
      <p:bldP spid="28" grpId="1"/>
      <p:bldP spid="60" grpId="0" animBg="1"/>
      <p:bldP spid="60" grpId="1" animBg="1"/>
      <p:bldP spid="34" grpId="0"/>
      <p:bldP spid="34" grpId="1"/>
      <p:bldP spid="52" grpId="0" animBg="1"/>
      <p:bldP spid="52" grpId="1" animBg="1"/>
      <p:bldP spid="35" grpId="0"/>
      <p:bldP spid="37" grpId="0" animBg="1"/>
      <p:bldP spid="37" grpId="1" animBg="1"/>
      <p:bldP spid="53" grpId="0"/>
      <p:bldP spid="53" grpId="1"/>
      <p:bldP spid="57" grpId="0"/>
      <p:bldP spid="57" grpId="1"/>
      <p:bldP spid="58" grpId="0"/>
      <p:bldP spid="58" grpId="1"/>
      <p:bldP spid="62" grpId="0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1e"/>
  <p:tag name="ISPRING_LMS_API_VERSION" val="SCORM 2004 (4th edition)"/>
  <p:tag name="ISPRING_ULTRA_SCORM_COURCE_TITLE" val="長河小學數學科速效提分試卷"/>
  <p:tag name="ISPRING_ULTRA_SCORM_COURSE_ID" val="A7334840-0C7D-4CB3-9B08-474377AC745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D020CC-6557-4177-A62E-C5E1ADBD359E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DB811B-0680-4E45-8273-46351EF8AB56}: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A0656D-770F-49EC-8F0F-C8240773A563}:278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189</Words>
  <Application>Microsoft Office PowerPoint</Application>
  <PresentationFormat>On-screen Show (4:3)</PresentationFormat>
  <Paragraphs>49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2023-07-03T09:45:05Z</dcterms:modified>
</cp:coreProperties>
</file>