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276" r:id="rId2"/>
    <p:sldId id="280" r:id="rId3"/>
  </p:sldIdLst>
  <p:sldSz cx="9144000" cy="6858000" type="screen4x3"/>
  <p:notesSz cx="6807200" cy="9939338"/>
  <p:custDataLst>
    <p:tags r:id="rId6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2" userDrawn="1">
          <p15:clr>
            <a:srgbClr val="A4A3A4"/>
          </p15:clr>
        </p15:guide>
        <p15:guide id="2" pos="4422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orient="horz" pos="3120" userDrawn="1">
          <p15:clr>
            <a:srgbClr val="A4A3A4"/>
          </p15:clr>
        </p15:guide>
        <p15:guide id="5" orient="horz" pos="2832" userDrawn="1">
          <p15:clr>
            <a:srgbClr val="A4A3A4"/>
          </p15:clr>
        </p15:guide>
        <p15:guide id="6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E7D"/>
    <a:srgbClr val="FF00FF"/>
    <a:srgbClr val="FFCCFF"/>
    <a:srgbClr val="CCFFCC"/>
    <a:srgbClr val="C5E0B4"/>
    <a:srgbClr val="003CB4"/>
    <a:srgbClr val="17717B"/>
    <a:srgbClr val="1F9AA7"/>
    <a:srgbClr val="59AAF9"/>
    <a:srgbClr val="EE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44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050" y="66"/>
      </p:cViewPr>
      <p:guideLst>
        <p:guide orient="horz" pos="1272"/>
        <p:guide pos="4422"/>
        <p:guide pos="576"/>
        <p:guide orient="horz" pos="3120"/>
        <p:guide orient="horz" pos="2832"/>
        <p:guide pos="39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-3322" y="-9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7C3A7-42DC-4355-8ADE-38BCFF69A5DD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AC66F-8B82-49D1-B274-8EDC638322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56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EB87-E18B-4B57-A6BA-456EE0B24346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C414-ADB1-4351-ABC7-ACB9736AD1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1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05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2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050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AF73CF1-433F-442B-AE66-A18322C2A77D}"/>
              </a:ext>
            </a:extLst>
          </p:cNvPr>
          <p:cNvSpPr/>
          <p:nvPr userDrawn="1"/>
        </p:nvSpPr>
        <p:spPr>
          <a:xfrm>
            <a:off x="-1" y="0"/>
            <a:ext cx="9144001" cy="6802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-1" y="6331907"/>
            <a:ext cx="9135207" cy="528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-51760" y="6366411"/>
            <a:ext cx="5378487" cy="46166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154E7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長河</a:t>
            </a:r>
            <a:r>
              <a:rPr lang="zh-TW" altLang="en-US" sz="2400" b="1" dirty="0">
                <a:solidFill>
                  <a:srgbClr val="154E7D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小學</a:t>
            </a:r>
            <a:r>
              <a:rPr lang="zh-TW" altLang="en-US" sz="2400" b="1" dirty="0">
                <a:latin typeface="Lingoes Unicode" panose="020B0604020202020204" pitchFamily="34" charset="-120"/>
                <a:ea typeface="Lingoes Unicode" panose="020B0604020202020204" pitchFamily="34" charset="-120"/>
              </a:rPr>
              <a:t>數學科</a:t>
            </a:r>
            <a:r>
              <a:rPr lang="zh-TW" altLang="en-US" sz="2400" b="1" dirty="0">
                <a:solidFill>
                  <a:srgbClr val="C00000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速效提分試卷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小</a:t>
            </a:r>
            <a:r>
              <a: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E5898D-494A-467F-983F-969362EBF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6326" y="6430066"/>
            <a:ext cx="2468880" cy="40467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F5614ED-E59E-46D6-BE5D-EF403E77D547}"/>
              </a:ext>
            </a:extLst>
          </p:cNvPr>
          <p:cNvSpPr txBox="1"/>
          <p:nvPr userDrawn="1"/>
        </p:nvSpPr>
        <p:spPr>
          <a:xfrm>
            <a:off x="3756718" y="68052"/>
            <a:ext cx="162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DFLiHeiHK-W5" panose="020B0500000000000000" pitchFamily="34" charset="-120"/>
                <a:ea typeface="DFLiHeiHK-W5" panose="020B0500000000000000" pitchFamily="34" charset="-120"/>
              </a:rPr>
              <a:t>測驗四</a:t>
            </a:r>
            <a:endParaRPr lang="en-US" sz="3200" dirty="0">
              <a:latin typeface="DFLiHeiHK-W5" panose="020B0500000000000000" pitchFamily="34" charset="-120"/>
              <a:ea typeface="DFLiHeiHK-W5" panose="020B0500000000000000" pitchFamily="34" charset="-12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9A7A74C-A639-48E2-B0C1-696FE5B0CC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5614699"/>
            <a:ext cx="910537" cy="622751"/>
          </a:xfrm>
          <a:prstGeom prst="rect">
            <a:avLst/>
          </a:prstGeom>
        </p:spPr>
      </p:pic>
      <p:sp>
        <p:nvSpPr>
          <p:cNvPr id="3" name="星形: 五角 2">
            <a:extLst>
              <a:ext uri="{FF2B5EF4-FFF2-40B4-BE49-F238E27FC236}">
                <a16:creationId xmlns:a16="http://schemas.microsoft.com/office/drawing/2014/main" id="{0D6A3134-B8CB-40F3-86F5-8B55B44BEB6E}"/>
              </a:ext>
            </a:extLst>
          </p:cNvPr>
          <p:cNvSpPr/>
          <p:nvPr userDrawn="1"/>
        </p:nvSpPr>
        <p:spPr>
          <a:xfrm rot="2747677">
            <a:off x="75727" y="58474"/>
            <a:ext cx="365760" cy="36576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星形: 五角 8">
            <a:extLst>
              <a:ext uri="{FF2B5EF4-FFF2-40B4-BE49-F238E27FC236}">
                <a16:creationId xmlns:a16="http://schemas.microsoft.com/office/drawing/2014/main" id="{B7302B30-1F69-40D7-8186-00DF6D079670}"/>
              </a:ext>
            </a:extLst>
          </p:cNvPr>
          <p:cNvSpPr/>
          <p:nvPr userDrawn="1"/>
        </p:nvSpPr>
        <p:spPr>
          <a:xfrm rot="2747677">
            <a:off x="290234" y="399041"/>
            <a:ext cx="274320" cy="27432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星形: 五角 9">
            <a:extLst>
              <a:ext uri="{FF2B5EF4-FFF2-40B4-BE49-F238E27FC236}">
                <a16:creationId xmlns:a16="http://schemas.microsoft.com/office/drawing/2014/main" id="{AF26575F-5DB1-4089-B549-591CF1F552C7}"/>
              </a:ext>
            </a:extLst>
          </p:cNvPr>
          <p:cNvSpPr/>
          <p:nvPr userDrawn="1"/>
        </p:nvSpPr>
        <p:spPr>
          <a:xfrm rot="2747677">
            <a:off x="458874" y="718086"/>
            <a:ext cx="182880" cy="18288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39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-1" y="6250529"/>
            <a:ext cx="9135207" cy="6158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294E709-DBF0-41DE-B614-4A42346381A0}"/>
              </a:ext>
            </a:extLst>
          </p:cNvPr>
          <p:cNvSpPr txBox="1"/>
          <p:nvPr/>
        </p:nvSpPr>
        <p:spPr>
          <a:xfrm>
            <a:off x="876300" y="1244765"/>
            <a:ext cx="80892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800" b="1" dirty="0">
                <a:ea typeface="DFKai-SB" panose="03000509000000000000" pitchFamily="65" charset="-120"/>
              </a:rPr>
              <a:t>8. </a:t>
            </a:r>
            <a:r>
              <a:rPr lang="zh-TW" altLang="en-US" sz="2800" dirty="0">
                <a:ea typeface="DFKai-SB" panose="03000509000000000000" pitchFamily="65" charset="-120"/>
              </a:rPr>
              <a:t>圈出最適合量度以下物件的量度工具。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r>
              <a:rPr lang="en-US" altLang="zh-CN" sz="2800" dirty="0">
                <a:ea typeface="DFKai-SB" panose="03000509000000000000" pitchFamily="65" charset="-120"/>
              </a:rPr>
              <a:t>    (a)</a:t>
            </a:r>
            <a:r>
              <a:rPr lang="zh-CN" altLang="en-US" sz="2800" dirty="0">
                <a:ea typeface="DFKai-SB" panose="03000509000000000000" pitchFamily="65" charset="-120"/>
              </a:rPr>
              <a:t>                                    　      </a:t>
            </a:r>
            <a:r>
              <a:rPr lang="en-US" altLang="zh-CN" sz="2800" dirty="0">
                <a:ea typeface="DFKai-SB" panose="03000509000000000000" pitchFamily="65" charset="-120"/>
              </a:rPr>
              <a:t>(b)</a:t>
            </a: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2400"/>
              </a:spcAft>
            </a:pPr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  </a:t>
            </a:r>
            <a:r>
              <a:rPr lang="en-US" altLang="zh-TW" sz="2800" dirty="0">
                <a:ea typeface="DFKai-SB" panose="03000509000000000000" pitchFamily="65" charset="-120"/>
              </a:rPr>
              <a:t>(                    /                 )             (            /          ) </a:t>
            </a:r>
            <a:endParaRPr lang="en-US" altLang="zh-CN" sz="2800" dirty="0">
              <a:ea typeface="DFKai-SB" panose="03000509000000000000" pitchFamily="65" charset="-12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D244038A-B73B-CA84-D8B8-00162919DD42}"/>
              </a:ext>
            </a:extLst>
          </p:cNvPr>
          <p:cNvSpPr txBox="1"/>
          <p:nvPr/>
        </p:nvSpPr>
        <p:spPr>
          <a:xfrm>
            <a:off x="1716775" y="4872151"/>
            <a:ext cx="6518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可以用</a:t>
            </a:r>
            <a:r>
              <a:rPr lang="zh-CN" altLang="en-US" sz="2800" dirty="0">
                <a:solidFill>
                  <a:srgbClr val="154E7D"/>
                </a:solidFill>
                <a:ea typeface="DFKai-SB" panose="03000509000000000000" pitchFamily="65" charset="-120"/>
              </a:rPr>
              <a:t>軟尺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量度圍繞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飲品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一圈的長度。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FDEA97A-8787-8D35-BFA4-5E4EF1F3F6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78" t="2276" r="7666" b="3578"/>
          <a:stretch/>
        </p:blipFill>
        <p:spPr>
          <a:xfrm>
            <a:off x="3077417" y="2008172"/>
            <a:ext cx="880966" cy="144908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214B24E-A0B1-8E35-B624-753FF41757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875" r="6598" b="5394"/>
          <a:stretch/>
        </p:blipFill>
        <p:spPr>
          <a:xfrm>
            <a:off x="6581867" y="1994440"/>
            <a:ext cx="1583473" cy="124158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A6A76A0-E310-DA0F-4F46-9599EB1861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2644" y="3792099"/>
            <a:ext cx="1635256" cy="79995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7CC28E7-E0DA-7E3F-4BFF-5A066F7BCC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2957" y="3792099"/>
            <a:ext cx="1137983" cy="58858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B3A300A-7574-76FA-7157-8A6672A221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9514" y="3592262"/>
            <a:ext cx="714441" cy="102208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D0C09B5-A85C-88AB-7676-5CD4B1BD0B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1232" y="3732225"/>
            <a:ext cx="382340" cy="876745"/>
          </a:xfrm>
          <a:prstGeom prst="rect">
            <a:avLst/>
          </a:prstGeom>
        </p:spPr>
      </p:pic>
      <p:sp>
        <p:nvSpPr>
          <p:cNvPr id="19" name="椭圆 18">
            <a:extLst>
              <a:ext uri="{FF2B5EF4-FFF2-40B4-BE49-F238E27FC236}">
                <a16:creationId xmlns:a16="http://schemas.microsoft.com/office/drawing/2014/main" id="{A3CD8B1E-1380-0172-856F-3AEB4E5C8B51}"/>
              </a:ext>
            </a:extLst>
          </p:cNvPr>
          <p:cNvSpPr/>
          <p:nvPr/>
        </p:nvSpPr>
        <p:spPr>
          <a:xfrm>
            <a:off x="3731170" y="3509467"/>
            <a:ext cx="1266825" cy="11347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BFC9B2ED-CC8A-91DA-D336-CF73DBC0B130}"/>
              </a:ext>
            </a:extLst>
          </p:cNvPr>
          <p:cNvSpPr/>
          <p:nvPr/>
        </p:nvSpPr>
        <p:spPr>
          <a:xfrm>
            <a:off x="7407275" y="3687295"/>
            <a:ext cx="827749" cy="102208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A9558BAD-1B59-1D91-A6B8-6DC16E4D399F}"/>
              </a:ext>
            </a:extLst>
          </p:cNvPr>
          <p:cNvSpPr/>
          <p:nvPr/>
        </p:nvSpPr>
        <p:spPr>
          <a:xfrm>
            <a:off x="2979737" y="2709863"/>
            <a:ext cx="1076326" cy="526164"/>
          </a:xfrm>
          <a:prstGeom prst="round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9010E942-1F36-2315-C99C-42B3D4AA7245}"/>
              </a:ext>
            </a:extLst>
          </p:cNvPr>
          <p:cNvSpPr/>
          <p:nvPr/>
        </p:nvSpPr>
        <p:spPr>
          <a:xfrm>
            <a:off x="6484186" y="2709864"/>
            <a:ext cx="1750838" cy="674428"/>
          </a:xfrm>
          <a:prstGeom prst="round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6C928E5-4784-B207-E4D5-755CC9664767}"/>
              </a:ext>
            </a:extLst>
          </p:cNvPr>
          <p:cNvSpPr txBox="1"/>
          <p:nvPr/>
        </p:nvSpPr>
        <p:spPr>
          <a:xfrm>
            <a:off x="1345610" y="5292991"/>
            <a:ext cx="7304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髮夾的長度較短，更適合用</a:t>
            </a:r>
            <a:r>
              <a:rPr lang="zh-CN" altLang="en-US" sz="2800" dirty="0">
                <a:solidFill>
                  <a:srgbClr val="154E7D"/>
                </a:solidFill>
                <a:ea typeface="DFKai-SB" panose="03000509000000000000" pitchFamily="65" charset="-120"/>
              </a:rPr>
              <a:t>手指的闊度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量度。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210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19" grpId="0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/>
      <p:bldP spid="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>
            <a:extLst>
              <a:ext uri="{FF2B5EF4-FFF2-40B4-BE49-F238E27FC236}">
                <a16:creationId xmlns:a16="http://schemas.microsoft.com/office/drawing/2014/main" id="{108FAC02-BC7C-488C-B4A3-EC4B9D3E8B53}"/>
              </a:ext>
            </a:extLst>
          </p:cNvPr>
          <p:cNvSpPr/>
          <p:nvPr/>
        </p:nvSpPr>
        <p:spPr>
          <a:xfrm>
            <a:off x="1247775" y="3905654"/>
            <a:ext cx="6543675" cy="396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4" y="1244764"/>
            <a:ext cx="798648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800" b="1" dirty="0">
                <a:ea typeface="DFKai-SB" panose="03000509000000000000" pitchFamily="65" charset="-120"/>
              </a:rPr>
              <a:t>31. </a:t>
            </a:r>
          </a:p>
          <a:p>
            <a:endParaRPr lang="en-US" altLang="zh-CN" sz="28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endParaRPr lang="en-US" altLang="zh-CN" sz="2800" b="1" dirty="0">
              <a:ea typeface="DFKai-SB" panose="03000509000000000000" pitchFamily="65" charset="-120"/>
            </a:endParaRPr>
          </a:p>
          <a:p>
            <a:endParaRPr lang="en-US" altLang="zh-CN" sz="28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CN" sz="2800" b="1" dirty="0">
                <a:ea typeface="DFKai-SB" panose="03000509000000000000" pitchFamily="65" charset="-120"/>
              </a:rPr>
              <a:t>  </a:t>
            </a: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依次將上圖的</a:t>
            </a:r>
            <a:r>
              <a:rPr lang="en-US" altLang="zh-TW" sz="2800" dirty="0">
                <a:ea typeface="DFKai-SB" panose="03000509000000000000" pitchFamily="65" charset="-120"/>
              </a:rPr>
              <a:t>A</a:t>
            </a:r>
            <a:r>
              <a:rPr lang="zh-TW" altLang="en-US" sz="2800" dirty="0">
                <a:ea typeface="DFKai-SB" panose="03000509000000000000" pitchFamily="65" charset="-120"/>
              </a:rPr>
              <a:t>、</a:t>
            </a:r>
            <a:r>
              <a:rPr lang="en-US" altLang="zh-TW" sz="2800" dirty="0">
                <a:ea typeface="DFKai-SB" panose="03000509000000000000" pitchFamily="65" charset="-120"/>
              </a:rPr>
              <a:t>B</a:t>
            </a:r>
            <a:r>
              <a:rPr lang="zh-TW" altLang="en-US" sz="2800" dirty="0">
                <a:ea typeface="DFKai-SB" panose="03000509000000000000" pitchFamily="65" charset="-120"/>
              </a:rPr>
              <a:t>、</a:t>
            </a:r>
            <a:r>
              <a:rPr lang="en-US" altLang="zh-TW" sz="2800" dirty="0">
                <a:ea typeface="DFKai-SB" panose="03000509000000000000" pitchFamily="65" charset="-120"/>
              </a:rPr>
              <a:t>C</a:t>
            </a:r>
            <a:r>
              <a:rPr lang="zh-TW" altLang="en-US" sz="2800" dirty="0">
                <a:ea typeface="DFKai-SB" panose="03000509000000000000" pitchFamily="65" charset="-120"/>
              </a:rPr>
              <a:t>、</a:t>
            </a:r>
            <a:r>
              <a:rPr lang="en-US" altLang="zh-TW" sz="2800" dirty="0">
                <a:ea typeface="DFKai-SB" panose="03000509000000000000" pitchFamily="65" charset="-120"/>
              </a:rPr>
              <a:t>D</a:t>
            </a:r>
            <a:r>
              <a:rPr lang="zh-TW" altLang="en-US" sz="2800" dirty="0">
                <a:ea typeface="DFKai-SB" panose="03000509000000000000" pitchFamily="65" charset="-120"/>
              </a:rPr>
              <a:t>、</a:t>
            </a:r>
            <a:r>
              <a:rPr lang="en-US" altLang="zh-TW" sz="2800" dirty="0">
                <a:ea typeface="DFKai-SB" panose="03000509000000000000" pitchFamily="65" charset="-120"/>
              </a:rPr>
              <a:t>E</a:t>
            </a:r>
            <a:r>
              <a:rPr lang="zh-TW" altLang="en-US" sz="2800" dirty="0">
                <a:ea typeface="DFKai-SB" panose="03000509000000000000" pitchFamily="65" charset="-120"/>
              </a:rPr>
              <a:t>和</a:t>
            </a:r>
            <a:r>
              <a:rPr lang="en-US" altLang="zh-TW" sz="2800" dirty="0">
                <a:ea typeface="DFKai-SB" panose="03000509000000000000" pitchFamily="65" charset="-120"/>
              </a:rPr>
              <a:t>F</a:t>
            </a:r>
            <a:r>
              <a:rPr lang="zh-TW" altLang="en-US" sz="2800" dirty="0">
                <a:ea typeface="DFKai-SB" panose="03000509000000000000" pitchFamily="65" charset="-120"/>
              </a:rPr>
              <a:t>點連起來，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 </a:t>
            </a:r>
            <a:r>
              <a:rPr lang="zh-TW" altLang="en-US" sz="2800" dirty="0">
                <a:ea typeface="DFKai-SB" panose="03000509000000000000" pitchFamily="65" charset="-120"/>
              </a:rPr>
              <a:t>將圍成一個</a:t>
            </a:r>
            <a:r>
              <a:rPr lang="zh-TW" altLang="en-US" sz="2800" u="sng" dirty="0">
                <a:ea typeface="DFKai-SB" panose="03000509000000000000" pitchFamily="65" charset="-120"/>
              </a:rPr>
              <a:t>                     </a:t>
            </a:r>
            <a:r>
              <a:rPr lang="zh-TW" altLang="en-US" sz="2800" dirty="0">
                <a:ea typeface="DFKai-SB" panose="03000509000000000000" pitchFamily="65" charset="-120"/>
              </a:rPr>
              <a:t>形</a:t>
            </a:r>
            <a:r>
              <a:rPr lang="zh-CN" altLang="en-US" sz="2800" dirty="0">
                <a:ea typeface="DFKai-SB" panose="03000509000000000000" pitchFamily="65" charset="-120"/>
              </a:rPr>
              <a:t>。</a:t>
            </a:r>
            <a:endParaRPr lang="en-US" altLang="zh-CN" sz="2800" dirty="0">
              <a:ea typeface="DFKai-SB" panose="03000509000000000000" pitchFamily="65" charset="-12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838E890-C374-1174-303B-5C6F912BC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9671" y="1359064"/>
            <a:ext cx="2736129" cy="2383954"/>
          </a:xfrm>
          <a:prstGeom prst="rect">
            <a:avLst/>
          </a:prstGeom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AC241966-2057-6A18-87AD-D08682F97565}"/>
              </a:ext>
            </a:extLst>
          </p:cNvPr>
          <p:cNvCxnSpPr>
            <a:cxnSpLocks/>
          </p:cNvCxnSpPr>
          <p:nvPr/>
        </p:nvCxnSpPr>
        <p:spPr>
          <a:xfrm>
            <a:off x="3625850" y="1917700"/>
            <a:ext cx="99695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44D8398-CA33-E8FB-4753-F69639074048}"/>
              </a:ext>
            </a:extLst>
          </p:cNvPr>
          <p:cNvCxnSpPr>
            <a:cxnSpLocks/>
          </p:cNvCxnSpPr>
          <p:nvPr/>
        </p:nvCxnSpPr>
        <p:spPr>
          <a:xfrm>
            <a:off x="4614862" y="1908176"/>
            <a:ext cx="327423" cy="638103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79289D1-8FE8-D2ED-306A-321AF85877B5}"/>
              </a:ext>
            </a:extLst>
          </p:cNvPr>
          <p:cNvCxnSpPr>
            <a:cxnSpLocks/>
          </p:cNvCxnSpPr>
          <p:nvPr/>
        </p:nvCxnSpPr>
        <p:spPr>
          <a:xfrm flipH="1">
            <a:off x="4448175" y="2531865"/>
            <a:ext cx="489348" cy="308966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5E2E39F7-24D4-BD9C-94C0-FB9533EBE49E}"/>
              </a:ext>
            </a:extLst>
          </p:cNvPr>
          <p:cNvCxnSpPr>
            <a:cxnSpLocks/>
          </p:cNvCxnSpPr>
          <p:nvPr/>
        </p:nvCxnSpPr>
        <p:spPr>
          <a:xfrm flipH="1">
            <a:off x="3953272" y="2838450"/>
            <a:ext cx="498872" cy="310891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47EAE647-BF31-EA63-4932-512254A1AED4}"/>
              </a:ext>
            </a:extLst>
          </p:cNvPr>
          <p:cNvCxnSpPr>
            <a:cxnSpLocks/>
          </p:cNvCxnSpPr>
          <p:nvPr/>
        </p:nvCxnSpPr>
        <p:spPr>
          <a:xfrm flipV="1">
            <a:off x="3953272" y="2533650"/>
            <a:ext cx="0" cy="626269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>
            <a:extLst>
              <a:ext uri="{FF2B5EF4-FFF2-40B4-BE49-F238E27FC236}">
                <a16:creationId xmlns:a16="http://schemas.microsoft.com/office/drawing/2014/main" id="{58C1737E-CC26-20AE-BD30-BA9E94AA2188}"/>
              </a:ext>
            </a:extLst>
          </p:cNvPr>
          <p:cNvSpPr txBox="1"/>
          <p:nvPr/>
        </p:nvSpPr>
        <p:spPr>
          <a:xfrm>
            <a:off x="3964113" y="1640305"/>
            <a:ext cx="621776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TW" sz="2000" dirty="0">
                <a:solidFill>
                  <a:srgbClr val="FF00FF"/>
                </a:solidFill>
                <a:sym typeface="Wingdings" panose="05000000000000000000" pitchFamily="2" charset="2"/>
              </a:rPr>
              <a:t></a:t>
            </a:r>
            <a:endParaRPr lang="zh-TW" altLang="en-US" sz="2000" dirty="0">
              <a:solidFill>
                <a:srgbClr val="FF00FF"/>
              </a:solidFill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619939B0-C0B2-3FDE-59CD-8128AC9D7D7A}"/>
              </a:ext>
            </a:extLst>
          </p:cNvPr>
          <p:cNvSpPr txBox="1"/>
          <p:nvPr/>
        </p:nvSpPr>
        <p:spPr>
          <a:xfrm>
            <a:off x="4798084" y="1988882"/>
            <a:ext cx="621776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TW" sz="2000" dirty="0">
                <a:solidFill>
                  <a:srgbClr val="FF00FF"/>
                </a:solidFill>
                <a:sym typeface="Wingdings" panose="05000000000000000000" pitchFamily="2" charset="2"/>
              </a:rPr>
              <a:t></a:t>
            </a:r>
            <a:endParaRPr lang="zh-TW" altLang="en-US" sz="2000" dirty="0">
              <a:solidFill>
                <a:srgbClr val="FF00FF"/>
              </a:solidFill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49440124-6CC4-A025-05E1-70CD8B3B12E1}"/>
              </a:ext>
            </a:extLst>
          </p:cNvPr>
          <p:cNvSpPr txBox="1"/>
          <p:nvPr/>
        </p:nvSpPr>
        <p:spPr>
          <a:xfrm>
            <a:off x="4259002" y="2530673"/>
            <a:ext cx="621776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TW" sz="2000" dirty="0">
                <a:solidFill>
                  <a:srgbClr val="FF00FF"/>
                </a:solidFill>
                <a:sym typeface="Wingdings" panose="05000000000000000000" pitchFamily="2" charset="2"/>
              </a:rPr>
              <a:t></a:t>
            </a:r>
            <a:endParaRPr lang="zh-TW" altLang="en-US" sz="2000" dirty="0">
              <a:solidFill>
                <a:srgbClr val="FF00FF"/>
              </a:solidFill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4C6EE7F1-5862-A7B1-1741-97F1D954647D}"/>
              </a:ext>
            </a:extLst>
          </p:cNvPr>
          <p:cNvSpPr txBox="1"/>
          <p:nvPr/>
        </p:nvSpPr>
        <p:spPr>
          <a:xfrm>
            <a:off x="3693971" y="2695634"/>
            <a:ext cx="621776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TW" sz="2000" dirty="0">
                <a:solidFill>
                  <a:srgbClr val="FF00FF"/>
                </a:solidFill>
                <a:sym typeface="Wingdings" panose="05000000000000000000" pitchFamily="2" charset="2"/>
              </a:rPr>
              <a:t></a:t>
            </a:r>
            <a:endParaRPr lang="zh-TW" altLang="en-US" sz="2000" dirty="0">
              <a:solidFill>
                <a:srgbClr val="FF00FF"/>
              </a:solidFill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9B9B6C7C-DA06-CE79-208A-90CED25AF964}"/>
              </a:ext>
            </a:extLst>
          </p:cNvPr>
          <p:cNvSpPr txBox="1"/>
          <p:nvPr/>
        </p:nvSpPr>
        <p:spPr>
          <a:xfrm>
            <a:off x="3537834" y="2124711"/>
            <a:ext cx="621776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TW" sz="2000" dirty="0">
                <a:solidFill>
                  <a:srgbClr val="FF00FF"/>
                </a:solidFill>
                <a:sym typeface="Wingdings" panose="05000000000000000000" pitchFamily="2" charset="2"/>
              </a:rPr>
              <a:t></a:t>
            </a:r>
            <a:endParaRPr lang="zh-TW" altLang="en-US" sz="2000" dirty="0">
              <a:solidFill>
                <a:srgbClr val="FF00FF"/>
              </a:solidFill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3E0033B5-71DC-A13E-1F88-C724797C1733}"/>
              </a:ext>
            </a:extLst>
          </p:cNvPr>
          <p:cNvSpPr txBox="1"/>
          <p:nvPr/>
        </p:nvSpPr>
        <p:spPr>
          <a:xfrm>
            <a:off x="5810772" y="2191547"/>
            <a:ext cx="3402528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圍成一個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五邊形 。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F26A32B3-DD97-8CA4-D751-226F251DDF4D}"/>
              </a:ext>
            </a:extLst>
          </p:cNvPr>
          <p:cNvSpPr txBox="1"/>
          <p:nvPr/>
        </p:nvSpPr>
        <p:spPr>
          <a:xfrm>
            <a:off x="3497119" y="4373647"/>
            <a:ext cx="119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五邊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557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8" grpId="0"/>
      <p:bldP spid="58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true,&quot;showPlaybackRateButton&quot;:true,&quot;showPrevButton&quot;:true,&quot;showRewind&quot;:false,&quot;showSlideNumbers&quot;:true,&quot;showSlideOnlyButton&quot;:tru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,&quot;notes&quot;],&quot;buttonsAtLeft&quot;:true,&quot;courseTitleVisible&quot;:false,&quot;showLogo&quot;:true,&quot;visible&quot;:true},&quot;version&quot;:&quot;1.0&quot;},&quot;skinMessages&quot;:{&quot;PB_ACCESSIBLE_ARIA_LABEL_BACK_TO_BEGIN&quot;:&quot;移到投影片的開始處&quot;,&quot;PB_ACCESSIBLE_ARIA_LABEL_BOTTOM_PANEL&quot;:&quot;底部欄&quot;,&quot;PB_ACCESSIBLE_ARIA_LABEL_NAVIGATION_BUTTONS&quot;:&quot;導覽按鈕&quot;,&quot;PB_ACCESSIBLE_ARIA_LABEL_SETTINGS&quot;:&quot;無障礙設定&quot;,&quot;PB_ACCESSIBLE_ARIA_LABEL_SLIDE&quot;:&quot;投影片&quot;,&quot;PB_ACCESSIBLE_ARIA_LABEL_TOP_PANEL&quot;:&quot;頂部欄&quot;,&quot;PB_ACCESSIBLE_AUDIO_NARRATION_LABEL&quot;:&quot;聲音講解&quot;,&quot;PB_ACCESSIBLE_NAVIGATION_NEXT_BUTTON&quot;:&quot;下一頁&quot;,&quot;PB_ACCESSIBLE_NAVIGATION_PREV_BUTTON&quot;:&quot;上一頁&quot;,&quot;PB_ACCESSIBLE_SKIN_ENABLE_ACCESSIBILITY_MODE&quot;:&quot;啟用無障礙模式&quot;,&quot;PB_ACCESSIBLE_SKIN_ENABLE_NORMAL_MODE&quot;:&quot;不啟用無障礙模式&quot;,&quot;PB_ACCESSIBLE_SKIN_PRESENTER_PHOTO&quot;:&quot;簡報者照片&quot;,&quot;PB_ACCESSIBLE_SLIDE_N_OF_COUNT&quot;:&quot;投影片 %TOTAL_SLIDES% 的 %SLIDE_NUMBER%&quot;,&quot;PB_ACCESSIBLE_VIDEO_NARRATION_LABEL&quot;:&quot;影片講解&quot;,&quot;PB_ACCESSIBLE_WATERMARK_SKIN_CREATED_WITH&quot;:&quot;使用 iSpring 評估版建立&quot;,&quot;PB_ATTACHMENT_DOCUMENT_SUBTITLE&quot;:&quot;文件&quot;,&quot;PB_ATTACHMENT_FILE_SUBTITLE&quot;:&quot;檔案&quot;,&quot;PB_ATTACHMENT_IMAGE_SUBTITLE&quot;:&quot;圖片&quot;,&quot;PB_ATTACHMENT_LINK_SUBTITLE&quot;:&quot;連結&quot;,&quot;PB_ATTACHMENT_VIDEO_SUBTITLE&quot;:&quot;影片&quot;,&quot;PB_BACK_TO_APP_BUTTON_LABEL&quot;:&quot;返回&quot;,&quot;PB_CC_MENU_OFF&quot;:&quot;關閉&quot;,&quot;PB_CC_MENU_ON&quot;:&quot;啟用&quot;,&quot;PB_CC_MENU_TITLE&quot;:&quot;備註&quot;,&quot;PB_CONTROL_PANEL_EXIT_FULL_SCREEN&quot;:&quot;退出全螢幕模式&quot;,&quot;PB_CONTROL_PANEL_FULL_SCREEN&quot;:&quot;全螢幕&quot;,&quot;PB_CONTROL_PANEL_NEXT&quot;:&quot;下一頁&quot;,&quot;PB_CONTROL_PANEL_OUTLINE&quot;:&quot;大綱&quot;,&quot;PB_CONTROL_PANEL_PREV&quot;:&quot;&quot;,&quot;PB_CONTROL_PANEL_REPLAY&quot;:&quot;重播&quot;,&quot;PB_CONTROL_PANEL_SLIDE_COUNTER&quot;:&quot;%TOTAL_SLIDES% 的 %SLIDE_NUMBER%&quot;,&quot;PB_CONTROL_PANEL_VOLUME_CONTROL&quot;:&quot;音量&quot;,&quot;PB_CURRENT_SLIDE_IS_NOT_COMPLETED&quot;:&quot;您必須觀看完投影片才能繼續&quot;,&quot;PB_DOMAIN_RESTRICTION&quot;:&quot;很抱歉，簡報建立者已經禁止在此網域共享簡報內容。&quot;,&quot;PB_DRAWING_TOOLS_END_DRAWING&quot;:&quot;結束繪圖&quot;,&quot;PB_DRAWING_TOOLS_ERASER&quot;:&quot;橡皮擦&quot;,&quot;PB_DRAWING_TOOLS_ERASE_ALL&quot;:&quot;全部刪除&quot;,&quot;PB_DRAWING_TOOLS_HIGHLIGHTER&quot;:&quot;螢光筆&quot;,&quot;PB_DRAWING_TOOLS_PEN&quot;:&quot;筆&quot;,&quot;PB_ENTER_PASSWORD&quot;:&quot;輸入密碼才能檢視簡報。&quot;,&quot;PB_INCORRECT_PASSWORD&quot;:&quot;密碼錯誤&quot;,&quot;PB_INTERACTION_SLIDE_WINDOW_TEXT&quot;:&quot;您必須完成此次交互才能觀看下一張投影片。&quot;,&quot;PB_MESSAGE_BOX_NO&quot;:&quot;否&quot;,&quot;PB_MESSAGE_BOX_OK&quot;:&quot;確定&quot;,&quot;PB_MESSAGE_BOX_YES&quot;:&quot;是&quot;,&quot;PB_NAVIGATION_IS_RESTRICTED&quot;:&quot;您只能依照順序瀏覽投影片&quot;,&quot;PB_NAVIGATION_IS_SEQUENTIAL&quot;:&quot;您只能依照順序瀏覽投影片&quot;,&quot;PB_PLAYBACK_RATE_MENU_CAPTION&quot;:&quot;速度&quot;,&quot;PB_PRECEDING_QUIZ_FAILED_WINDOW_TEXT&quot;:&quot;您未通過第 %SLIDE_INDEX% 張投影片上的測驗，無法繼續觀看下一張投影片。&quot;,&quot;PB_PRECEDING_QUIZ_NOT_COMPLETED_WINDOW_TEXT&quot;:&quot;您必須先完成第 %SLIDE_INDEX% 張投影片上的測驗，才能觀看這張投影片。&quot;,&quot;PB_PRECEDING_QUIZ_NOT_PASSED_WINDOW_TEXT&quot;:&quot;您必須先完成第 %SLIDE_INDEX% 張投影片上的測驗，才能觀看這張投影片。&quot;,&quot;PB_PRECEDING_SCENARIO_FAILED_WINDOW_TEXT&quot;:&quot;您無法繼續觀看下一張投影片，因為您未完成第 %SLIDE_INDEX% 張投影片上的模擬情境對話&quot;,&quot;PB_PRECEDING_SCENARIO_NOT_COMPLETED_WINDOW_TEXT&quot;:&quot;您必須先完成第 %SLIDE_INDEX% 張投影片上的模擬情境對話後才能觀看這張投影片。&quot;,&quot;PB_PRECEDING_SCENARIO_NOT_PASSED_WINDOW_TEXT&quot;:&quot;您必須先完成第 %SLIDE_INDEX% 張投影片上的模擬情境對話，才能觀看這張投影片。&quot;,&quot;PB_PRESENTER_COLLAPSE_BIO&quot;:&quot;顯示較少內容&quot;,&quot;PB_PRESENTER_EMAIL&quot;:&quot;電子郵件&quot;,&quot;PB_PRESENTER_EXPAND_BIO&quot;:&quot;顯示更多資訊&quot;,&quot;PB_PRESENTER_NO_INFO&quot;:&quot;無簡報者資訊&quot;,&quot;PB_PRESENTER_WEBSITE&quot;:&quot;網站&quot;,&quot;PB_QUIZ_SLIDE_WINDOW_TEXT&quot;:&quot;您必須完成此測驗才能觀看下一張投影片。&quot;,&quot;PB_RATE_MENU_CAPTION&quot;:&quot;速度&quot;,&quot;PB_RATE_MENU_DEFAULT_RATE&quot;:&quot;正常&quot;,&quot;PB_RESUME_PRESENTATION_WINDOW_TEXT&quot;:&quot;您要從上次看過的投影片位置繼續嗎?&quot;,&quot;PB_SCENARIO_SLIDE_WINDOW_TEXT&quot;:&quot;您必須完成模擬情境對話才能觀看下一張投影片。&quot;,&quot;PB_SEARCH_CANCEL&quot;:&quot;取消&quot;,&quot;PB_SEARCH_NO_RESULTS_LABEL&quot;:&quot;找不到匹配項目&quot;,&quot;PB_SEARCH_PANEL_DEFAULT_TEXT&quot;:&quot;搜尋…&quot;,&quot;PB_SEARCH_RESULTS_LABEL&quot;:&quot;搜尋結果&quot;,&quot;PB_SEARCH_RESULT_IN_NOTES&quot;:&quot;在備註中&quot;,&quot;PB_SEARCH_RESULT_IN_TEXT_LABEL&quot;:&quot;在投影片中&quot;,&quot;PB_SUBTITLES_MENU_CAPTION&quot;:&quot;字幕&quot;,&quot;PB_SUBTITLES_OFF&quot;:&quot;關閉&quot;,&quot;PB_TAB_NOTES_LABEL&quot;:&quot;備註&quot;,&quot;PB_TAB_OUTLINE_LABEL&quot;:&quot;投影片&quot;,&quot;PB_TIME_RESTRICTION&quot;:&quot;對不起，簡報建立者已經禁止觀看簡報內容。&quot;,&quot;PB_TITLE_PANEL_ATTACHMENTS&quot;:&quot;資源&quot;,&quot;PB_TITLE_PANEL_MARKER_TOOLS&quot;:&quot;繪圖&quot;,&quot;PB_TITLE_PANEL_NOTES&quot;:&quot;備註&quot;,&quot;PB_TITLE_PANEL_OUTLINE&quot;:&quot;大綱&quot;,&quot;PB_TITLE_PANEL_PRESENTER_INFO&quot;:&quot;簡報者資訊&quot;,&quot;PB_TREE_CONTROL_LOADING&quot;:&quot;載入中…&quot;,&quot;PB_VIDEO_WINDOW_NO_VIDEO_LABEL&quot;:&quot;沒有影片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2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true,&quot;texts&quot;:[&quot;DT_COMPANY_WEBSITE&quot;,&quot;DT_REFERENCE_URL&quot;,&quot;DT_REFERENCE_TITLE&quot;,&quot;DT_SLIDE_NOTES_HTML&quot;,&quot;DT_SLIDE_NOTES_TEXT&quot;,&quot;DT_HYPERLINK_TOOLTIP&quot;]},&quot;resources&quot;:{&quot;attachments&quot;:true,&quot;companyLogos&quot;:{&quot;enlargeToFit&quot;:false,&quot;height&quot;:156,&quot;jpegQuality&quot;:100,&quot;keepAspectRatio&quot;:true,&quot;width&quot;:266},&quot;fonts&quot;:[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playAndPause,acceleration,fullscreen,volumeControl,slideNumber,goToPrev,goToNext&quot;,&quot;playerLayoutHeader&quot;:&quot;resources,markerTools,notes,logo&quot;,&quot;playerLayoutHeaderButtonsPosition&quot;:&quot;left&quot;,&quot;playerLayoutOutline&quot;:&quot;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builtin.zhtw&quot;,&quot;playerNavigationAutoStart&quot;:true,&quot;playerNavigationEnableKeyboardNavigation&quot;:true,&quot;playerNavigationMode&quot;:&quot;bySlides&quot;,&quot;playerNavigationOnRestart&quot;:&quot;prompt&quot;,&quot;playerNavigationSaveAnimationStates&quot;:true,&quot;playerNavigationType&quot;:&quot;free&quot;,&quot;playerTheme&quot;:&quot;custom&quot;,&quot;playerThemeBorderRadius&quot;:10,&quot;playerThemeColorScheme&quot;:&quot;builtin.lightBlue&quot;,&quot;playerThemeFont&quot;:&quot;Arial&quot;}}}"/>
  <p:tag name="ISPRING-SUITE_ISPRING_CURRENT_PLAYER_ID" val="universal"/>
  <p:tag name="ISPRING_PRESENTATION_COURSE_TITLE" val="23M11h"/>
  <p:tag name="ISPRING_LMS_API_VERSION" val="SCORM 2004 (4th edition)"/>
  <p:tag name="ISPRING_ULTRA_SCORM_COURCE_TITLE" val="長河小學數學科速效提分試卷"/>
  <p:tag name="ISPRING_ULTRA_SCORM_COURSE_ID" val="C0288DA7-F3D0-4C40-AE31-E3596798D87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0E\uFFFD\uFFFD{F8CD02CD-4396-490A-89C6-E1B5264D1F6A}&quot;,&quot;\\\\srv003\\Production\\Multimedia\\eResources\\HLPM-19_長河小學數學科速效提分試卷\\小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長河小學數學科速效提分試卷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71D9ED-6875-46B0-BFD5-B1204C93975B}:2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C357C0-F6A1-4398-9677-2CEBFB925827}:280"/>
</p:tagLst>
</file>

<file path=ppt/theme/theme1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D2480EA9-1E22-40CF-B38C-AE6E3D8EC06A}" vid="{6E84BFBA-7554-4648-AECA-A5DE025E13C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121</Words>
  <Application>Microsoft Office PowerPoint</Application>
  <PresentationFormat>On-screen Show (4:3)</PresentationFormat>
  <Paragraphs>24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等线</vt:lpstr>
      <vt:lpstr>DFLiHeiHK-W5</vt:lpstr>
      <vt:lpstr>Lingoes Unicode</vt:lpstr>
      <vt:lpstr>Microsoft YaHei</vt:lpstr>
      <vt:lpstr>Arial</vt:lpstr>
      <vt:lpstr>Calibri</vt:lpstr>
      <vt:lpstr>Times New Roman</vt:lpstr>
      <vt:lpstr>主题2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長河小學數學科速效提分試卷</dc:title>
  <dc:creator/>
  <cp:lastModifiedBy/>
  <cp:revision>1</cp:revision>
  <dcterms:created xsi:type="dcterms:W3CDTF">2019-12-16T06:18:52Z</dcterms:created>
  <dcterms:modified xsi:type="dcterms:W3CDTF">2023-07-03T09:41:42Z</dcterms:modified>
</cp:coreProperties>
</file>