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76" r:id="rId2"/>
    <p:sldId id="285" r:id="rId3"/>
    <p:sldId id="277" r:id="rId4"/>
    <p:sldId id="286" r:id="rId5"/>
    <p:sldId id="281" r:id="rId6"/>
    <p:sldId id="287" r:id="rId7"/>
  </p:sldIdLst>
  <p:sldSz cx="9144000" cy="6858000" type="screen4x3"/>
  <p:notesSz cx="6807200" cy="9939338"/>
  <p:custDataLst>
    <p:tags r:id="rId1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CCFFCC"/>
    <a:srgbClr val="154E7D"/>
    <a:srgbClr val="C5E0B4"/>
    <a:srgbClr val="003CB4"/>
    <a:srgbClr val="17717B"/>
    <a:srgbClr val="1F9AA7"/>
    <a:srgbClr val="59AAF9"/>
    <a:srgbClr val="E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34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65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14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5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19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69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測驗一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4"/>
            <a:ext cx="6335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8. </a:t>
            </a:r>
            <a:r>
              <a:rPr lang="zh-CN" altLang="en-US" sz="2800" dirty="0">
                <a:ea typeface="DFKai-SB" panose="03000509000000000000" pitchFamily="65" charset="-120"/>
              </a:rPr>
              <a:t>在空格内填上正確的數字。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 (a)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B6239D7-5570-37B3-9D78-C35A9CA3ACBA}"/>
              </a:ext>
            </a:extLst>
          </p:cNvPr>
          <p:cNvGrpSpPr/>
          <p:nvPr/>
        </p:nvGrpSpPr>
        <p:grpSpPr>
          <a:xfrm>
            <a:off x="1863200" y="2105546"/>
            <a:ext cx="2476501" cy="1846857"/>
            <a:chOff x="1749537" y="2014460"/>
            <a:chExt cx="2476501" cy="184685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C8DA040-DF29-24A3-8B7F-A9B8AF83B09E}"/>
                </a:ext>
              </a:extLst>
            </p:cNvPr>
            <p:cNvSpPr txBox="1"/>
            <p:nvPr/>
          </p:nvSpPr>
          <p:spPr>
            <a:xfrm>
              <a:off x="1749538" y="2014658"/>
              <a:ext cx="24765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TW" sz="2800" dirty="0"/>
                <a:t>        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8     </a:t>
              </a:r>
            </a:p>
            <a:p>
              <a:pPr>
                <a:spcAft>
                  <a:spcPts val="2400"/>
                </a:spcAft>
              </a:pPr>
              <a:r>
                <a:rPr lang="en-US" altLang="zh-TW" sz="2800" dirty="0"/>
                <a:t> </a:t>
              </a:r>
              <a:r>
                <a:rPr lang="zh-TW" altLang="en-US" sz="2800" dirty="0"/>
                <a:t>－            </a:t>
              </a:r>
              <a:r>
                <a:rPr lang="zh-TW" altLang="en-US" sz="1200" dirty="0"/>
                <a:t> 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9</a:t>
              </a:r>
            </a:p>
            <a:p>
              <a:pPr>
                <a:spcAft>
                  <a:spcPts val="1200"/>
                </a:spcAft>
              </a:pPr>
              <a:r>
                <a:rPr lang="en-US" altLang="zh-TW" sz="2800" dirty="0"/>
                <a:t>         3      </a:t>
              </a:r>
              <a:r>
                <a:rPr lang="en-US" altLang="zh-TW" sz="1600" dirty="0"/>
                <a:t> </a:t>
              </a:r>
              <a:r>
                <a:rPr lang="en-US" altLang="zh-TW" sz="2800" dirty="0"/>
                <a:t> 7</a:t>
              </a:r>
              <a:endParaRPr lang="zh-TW" altLang="en-US" sz="2800" dirty="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CBC2129-274A-0ACA-BB0F-C33E1EF2A3EE}"/>
                </a:ext>
              </a:extLst>
            </p:cNvPr>
            <p:cNvCxnSpPr/>
            <p:nvPr/>
          </p:nvCxnSpPr>
          <p:spPr>
            <a:xfrm>
              <a:off x="1749537" y="3292021"/>
              <a:ext cx="2181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6748795-4DE9-CB35-F2EE-E7B156FD01DC}"/>
                </a:ext>
              </a:extLst>
            </p:cNvPr>
            <p:cNvSpPr txBox="1"/>
            <p:nvPr/>
          </p:nvSpPr>
          <p:spPr>
            <a:xfrm>
              <a:off x="3155535" y="2014460"/>
              <a:ext cx="576000" cy="57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939C3D3-72E6-14BD-4FCB-453C4AE5AFEC}"/>
                </a:ext>
              </a:extLst>
            </p:cNvPr>
            <p:cNvSpPr txBox="1"/>
            <p:nvPr/>
          </p:nvSpPr>
          <p:spPr>
            <a:xfrm>
              <a:off x="2404229" y="2611278"/>
              <a:ext cx="576000" cy="57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4580B9C-AC13-7882-9837-D1D6701DB601}"/>
              </a:ext>
            </a:extLst>
          </p:cNvPr>
          <p:cNvSpPr/>
          <p:nvPr/>
        </p:nvSpPr>
        <p:spPr>
          <a:xfrm>
            <a:off x="3226190" y="1766766"/>
            <a:ext cx="672445" cy="218563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8B0A187C-DBC3-EA19-CF78-79F8FB821A9F}"/>
              </a:ext>
            </a:extLst>
          </p:cNvPr>
          <p:cNvCxnSpPr>
            <a:cxnSpLocks/>
          </p:cNvCxnSpPr>
          <p:nvPr/>
        </p:nvCxnSpPr>
        <p:spPr>
          <a:xfrm>
            <a:off x="3913020" y="2380086"/>
            <a:ext cx="480438" cy="0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875BB22-3642-E41F-A2E9-476049AAA282}"/>
              </a:ext>
            </a:extLst>
          </p:cNvPr>
          <p:cNvGrpSpPr/>
          <p:nvPr/>
        </p:nvGrpSpPr>
        <p:grpSpPr>
          <a:xfrm>
            <a:off x="5878508" y="3160193"/>
            <a:ext cx="2272174" cy="445827"/>
            <a:chOff x="5015416" y="2656403"/>
            <a:chExt cx="2272174" cy="445827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7A17238-3826-745E-7BC4-3E6169B40DC8}"/>
                </a:ext>
              </a:extLst>
            </p:cNvPr>
            <p:cNvSpPr txBox="1"/>
            <p:nvPr/>
          </p:nvSpPr>
          <p:spPr>
            <a:xfrm>
              <a:off x="5284559" y="2670230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3940261-1F08-B3B5-87B0-30AE936FDB47}"/>
                </a:ext>
              </a:extLst>
            </p:cNvPr>
            <p:cNvSpPr txBox="1"/>
            <p:nvPr/>
          </p:nvSpPr>
          <p:spPr>
            <a:xfrm>
              <a:off x="5015416" y="2656403"/>
              <a:ext cx="2272174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1        = 7 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＋</a:t>
              </a:r>
              <a:r>
                <a:rPr lang="en-US" altLang="zh-TW" sz="2800" dirty="0">
                  <a:solidFill>
                    <a:srgbClr val="FF00FF"/>
                  </a:solidFill>
                </a:rPr>
                <a:t> 9 </a:t>
              </a:r>
              <a:r>
                <a:rPr lang="zh-TW" altLang="en-US" sz="2800" dirty="0">
                  <a:solidFill>
                    <a:srgbClr val="FF00FF"/>
                  </a:solidFill>
                </a:rPr>
                <a:t>　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00F5116-8D3F-6D3A-3723-53FAC3100BF1}"/>
              </a:ext>
            </a:extLst>
          </p:cNvPr>
          <p:cNvGrpSpPr/>
          <p:nvPr/>
        </p:nvGrpSpPr>
        <p:grpSpPr>
          <a:xfrm>
            <a:off x="5878508" y="3699408"/>
            <a:ext cx="1597195" cy="432000"/>
            <a:chOff x="4738995" y="3270408"/>
            <a:chExt cx="1597195" cy="432000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FC66B71-96A3-A7EF-909C-1665F72D32A3}"/>
                </a:ext>
              </a:extLst>
            </p:cNvPr>
            <p:cNvSpPr txBox="1"/>
            <p:nvPr/>
          </p:nvSpPr>
          <p:spPr>
            <a:xfrm>
              <a:off x="5015416" y="3270408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2AD1497-0222-C6CB-D70F-D7ABF9D5B509}"/>
                </a:ext>
              </a:extLst>
            </p:cNvPr>
            <p:cNvSpPr txBox="1"/>
            <p:nvPr/>
          </p:nvSpPr>
          <p:spPr>
            <a:xfrm>
              <a:off x="4738995" y="3270408"/>
              <a:ext cx="1597195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1        = 16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D6FB1D37-1CA0-3B40-7699-9F85402F4F93}"/>
              </a:ext>
            </a:extLst>
          </p:cNvPr>
          <p:cNvSpPr txBox="1"/>
          <p:nvPr/>
        </p:nvSpPr>
        <p:spPr>
          <a:xfrm>
            <a:off x="3389655" y="2131936"/>
            <a:ext cx="4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6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8593DF82-150C-2108-8FE3-A7200A4EA083}"/>
              </a:ext>
            </a:extLst>
          </p:cNvPr>
          <p:cNvSpPr/>
          <p:nvPr/>
        </p:nvSpPr>
        <p:spPr>
          <a:xfrm>
            <a:off x="2467710" y="1778199"/>
            <a:ext cx="672445" cy="218563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37E3389-96B7-DDA8-B08B-3A0E2434D423}"/>
              </a:ext>
            </a:extLst>
          </p:cNvPr>
          <p:cNvCxnSpPr>
            <a:cxnSpLocks/>
          </p:cNvCxnSpPr>
          <p:nvPr/>
        </p:nvCxnSpPr>
        <p:spPr>
          <a:xfrm>
            <a:off x="2820214" y="3963836"/>
            <a:ext cx="0" cy="295744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073D6B25-2016-C6C9-B795-59DFCE2AD674}"/>
              </a:ext>
            </a:extLst>
          </p:cNvPr>
          <p:cNvSpPr txBox="1"/>
          <p:nvPr/>
        </p:nvSpPr>
        <p:spPr>
          <a:xfrm>
            <a:off x="1389623" y="4247383"/>
            <a:ext cx="3880077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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十位退了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到個位後，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665A61C-ACD0-DE7D-429C-AD7E81A10B4E}"/>
              </a:ext>
            </a:extLst>
          </p:cNvPr>
          <p:cNvGrpSpPr/>
          <p:nvPr/>
        </p:nvGrpSpPr>
        <p:grpSpPr>
          <a:xfrm>
            <a:off x="1848523" y="4797060"/>
            <a:ext cx="2774423" cy="470980"/>
            <a:chOff x="1759724" y="4562183"/>
            <a:chExt cx="2774423" cy="470980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8964598F-EBD9-EFC7-B3D9-0B7CB089CED2}"/>
                </a:ext>
              </a:extLst>
            </p:cNvPr>
            <p:cNvSpPr txBox="1"/>
            <p:nvPr/>
          </p:nvSpPr>
          <p:spPr>
            <a:xfrm>
              <a:off x="2371932" y="4562183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68B60E42-1C61-40A3-1F63-4E785E57212B}"/>
                </a:ext>
              </a:extLst>
            </p:cNvPr>
            <p:cNvSpPr txBox="1"/>
            <p:nvPr/>
          </p:nvSpPr>
          <p:spPr>
            <a:xfrm>
              <a:off x="1759724" y="4602276"/>
              <a:ext cx="2774423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7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－       </a:t>
              </a:r>
              <a:r>
                <a:rPr lang="en-US" altLang="zh-TW" sz="2800" dirty="0">
                  <a:solidFill>
                    <a:srgbClr val="FF00FF"/>
                  </a:solidFill>
                </a:rPr>
                <a:t>= 3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4EA08F9-C7AC-FF74-E250-EAD4655C1675}"/>
              </a:ext>
            </a:extLst>
          </p:cNvPr>
          <p:cNvGrpSpPr/>
          <p:nvPr/>
        </p:nvGrpSpPr>
        <p:grpSpPr>
          <a:xfrm>
            <a:off x="1851850" y="5311929"/>
            <a:ext cx="3880077" cy="470980"/>
            <a:chOff x="1759724" y="4562183"/>
            <a:chExt cx="3880077" cy="470980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B8CD717-BA18-2060-833C-6188FA4EC700}"/>
                </a:ext>
              </a:extLst>
            </p:cNvPr>
            <p:cNvSpPr txBox="1"/>
            <p:nvPr/>
          </p:nvSpPr>
          <p:spPr>
            <a:xfrm>
              <a:off x="2371932" y="4562183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6CF12F2D-2C80-81FD-6DBD-352349C40F7F}"/>
                </a:ext>
              </a:extLst>
            </p:cNvPr>
            <p:cNvSpPr txBox="1"/>
            <p:nvPr/>
          </p:nvSpPr>
          <p:spPr>
            <a:xfrm>
              <a:off x="1759724" y="4602276"/>
              <a:ext cx="3880077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              = 7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－</a:t>
              </a:r>
              <a:r>
                <a:rPr lang="en-US" altLang="zh-TW" sz="2800" dirty="0">
                  <a:solidFill>
                    <a:srgbClr val="FF00FF"/>
                  </a:solidFill>
                </a:rPr>
                <a:t>3 = 4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DAF172B5-CF9F-2AF0-2539-D507913A3E55}"/>
              </a:ext>
            </a:extLst>
          </p:cNvPr>
          <p:cNvSpPr txBox="1"/>
          <p:nvPr/>
        </p:nvSpPr>
        <p:spPr>
          <a:xfrm>
            <a:off x="2615109" y="2711547"/>
            <a:ext cx="4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E0ECF4B-D358-381D-A12C-BB962F149728}"/>
              </a:ext>
            </a:extLst>
          </p:cNvPr>
          <p:cNvGrpSpPr/>
          <p:nvPr/>
        </p:nvGrpSpPr>
        <p:grpSpPr>
          <a:xfrm>
            <a:off x="5093184" y="2711857"/>
            <a:ext cx="2936106" cy="435347"/>
            <a:chOff x="3983433" y="2161295"/>
            <a:chExt cx="2936106" cy="43534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FB40A6B-81EF-A005-01FB-D1D14F161C87}"/>
                </a:ext>
              </a:extLst>
            </p:cNvPr>
            <p:cNvSpPr txBox="1"/>
            <p:nvPr/>
          </p:nvSpPr>
          <p:spPr>
            <a:xfrm>
              <a:off x="4471266" y="2164642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16628C8-080D-BB1E-C4C2-9D50BB76D20B}"/>
                </a:ext>
              </a:extLst>
            </p:cNvPr>
            <p:cNvSpPr txBox="1"/>
            <p:nvPr/>
          </p:nvSpPr>
          <p:spPr>
            <a:xfrm>
              <a:off x="3983433" y="2161295"/>
              <a:ext cx="2936106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TW" altLang="en-US" sz="2800" dirty="0">
                  <a:solidFill>
                    <a:srgbClr val="FF00FF"/>
                  </a:solidFill>
                  <a:sym typeface="Wingdings" panose="05000000000000000000" pitchFamily="2" charset="2"/>
                </a:rPr>
                <a:t>   </a:t>
              </a:r>
              <a:r>
                <a:rPr lang="en-US" altLang="zh-TW" sz="2800" dirty="0">
                  <a:solidFill>
                    <a:srgbClr val="FF00FF"/>
                  </a:solidFill>
                </a:rPr>
                <a:t>1</a:t>
              </a:r>
              <a:r>
                <a:rPr lang="zh-TW" altLang="en-US" sz="2800" dirty="0">
                  <a:solidFill>
                    <a:srgbClr val="FF00FF"/>
                  </a:solidFill>
                  <a:sym typeface="Wingdings" panose="05000000000000000000" pitchFamily="2" charset="2"/>
                </a:rPr>
                <a:t>       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－</a:t>
              </a:r>
              <a:r>
                <a:rPr lang="en-US" altLang="zh-TW" sz="2800" dirty="0">
                  <a:solidFill>
                    <a:srgbClr val="FF00FF"/>
                  </a:solidFill>
                </a:rPr>
                <a:t>9 = 7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A5DD9E5-09C3-CD69-FB12-AE4969E6F5C6}"/>
              </a:ext>
            </a:extLst>
          </p:cNvPr>
          <p:cNvSpPr txBox="1"/>
          <p:nvPr/>
        </p:nvSpPr>
        <p:spPr>
          <a:xfrm>
            <a:off x="4466402" y="2188978"/>
            <a:ext cx="4140924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sym typeface="Wingdings" panose="05000000000000000000" pitchFamily="2" charset="2"/>
              </a:rPr>
              <a:t>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個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位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不夠減，向十位借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A626821-82AD-FC8D-6529-F704163EA436}"/>
              </a:ext>
            </a:extLst>
          </p:cNvPr>
          <p:cNvCxnSpPr>
            <a:cxnSpLocks/>
          </p:cNvCxnSpPr>
          <p:nvPr/>
        </p:nvCxnSpPr>
        <p:spPr>
          <a:xfrm flipH="1">
            <a:off x="2603502" y="2209085"/>
            <a:ext cx="366582" cy="32894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C94DBF9-80E5-0A90-1181-C10277CBEE2F}"/>
              </a:ext>
            </a:extLst>
          </p:cNvPr>
          <p:cNvSpPr txBox="1"/>
          <p:nvPr/>
        </p:nvSpPr>
        <p:spPr>
          <a:xfrm>
            <a:off x="2694925" y="1766765"/>
            <a:ext cx="620712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</a:rPr>
              <a:t>7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E0A22D1-996D-417A-FC56-F56BC3701AE0}"/>
              </a:ext>
            </a:extLst>
          </p:cNvPr>
          <p:cNvCxnSpPr>
            <a:cxnSpLocks/>
          </p:cNvCxnSpPr>
          <p:nvPr/>
        </p:nvCxnSpPr>
        <p:spPr>
          <a:xfrm flipH="1">
            <a:off x="3330294" y="2214817"/>
            <a:ext cx="366582" cy="32894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EAB4CA0-4789-67DA-B311-EB346F423C79}"/>
              </a:ext>
            </a:extLst>
          </p:cNvPr>
          <p:cNvSpPr txBox="1"/>
          <p:nvPr/>
        </p:nvSpPr>
        <p:spPr>
          <a:xfrm>
            <a:off x="3320931" y="1724049"/>
            <a:ext cx="620712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</a:rPr>
              <a:t>1</a:t>
            </a:r>
            <a:r>
              <a:rPr lang="en-US" altLang="zh-TW" sz="2800" dirty="0">
                <a:solidFill>
                  <a:srgbClr val="FF00FF"/>
                </a:solidFill>
                <a:sym typeface="Wingdings" panose="05000000000000000000" pitchFamily="2" charset="2"/>
              </a:rPr>
              <a:t>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2643ECE-458D-30F2-EF2D-2C5FC43CED27}"/>
              </a:ext>
            </a:extLst>
          </p:cNvPr>
          <p:cNvGrpSpPr/>
          <p:nvPr/>
        </p:nvGrpSpPr>
        <p:grpSpPr>
          <a:xfrm>
            <a:off x="5878508" y="4199037"/>
            <a:ext cx="1597195" cy="432000"/>
            <a:chOff x="4738995" y="3270408"/>
            <a:chExt cx="1597195" cy="43200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3F9DD9F-5AA4-6622-C25C-50AD3DD679A3}"/>
                </a:ext>
              </a:extLst>
            </p:cNvPr>
            <p:cNvSpPr txBox="1"/>
            <p:nvPr/>
          </p:nvSpPr>
          <p:spPr>
            <a:xfrm>
              <a:off x="5015416" y="3270408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BED07EB-C700-DC75-66D7-0CC54EF6B4E7}"/>
                </a:ext>
              </a:extLst>
            </p:cNvPr>
            <p:cNvSpPr txBox="1"/>
            <p:nvPr/>
          </p:nvSpPr>
          <p:spPr>
            <a:xfrm>
              <a:off x="4738995" y="3270408"/>
              <a:ext cx="1597195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          = 6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FAC1F9-5FA5-0357-F546-B535BE53EEC5}"/>
              </a:ext>
            </a:extLst>
          </p:cNvPr>
          <p:cNvGrpSpPr/>
          <p:nvPr/>
        </p:nvGrpSpPr>
        <p:grpSpPr>
          <a:xfrm>
            <a:off x="1863201" y="5815227"/>
            <a:ext cx="3089800" cy="470980"/>
            <a:chOff x="1759725" y="4562183"/>
            <a:chExt cx="3089800" cy="47098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97C69B6-3AB2-7E3A-6821-EEF1E6AA13E7}"/>
                </a:ext>
              </a:extLst>
            </p:cNvPr>
            <p:cNvSpPr txBox="1"/>
            <p:nvPr/>
          </p:nvSpPr>
          <p:spPr>
            <a:xfrm>
              <a:off x="2371932" y="4562183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3B5C95C-2884-D49B-D5BB-139A09EDBBA4}"/>
                </a:ext>
              </a:extLst>
            </p:cNvPr>
            <p:cNvSpPr txBox="1"/>
            <p:nvPr/>
          </p:nvSpPr>
          <p:spPr>
            <a:xfrm>
              <a:off x="1759725" y="4602276"/>
              <a:ext cx="3089800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TW" altLang="en-US" sz="2800" dirty="0">
                  <a:solidFill>
                    <a:srgbClr val="FF00FF"/>
                  </a:solidFill>
                </a:rPr>
                <a:t>              </a:t>
              </a:r>
              <a:r>
                <a:rPr lang="en-US" altLang="zh-TW" sz="2800" dirty="0">
                  <a:solidFill>
                    <a:srgbClr val="FF00FF"/>
                  </a:solidFill>
                </a:rPr>
                <a:t>= 4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6" grpId="0"/>
      <p:bldP spid="47" grpId="0" animBg="1"/>
      <p:bldP spid="47" grpId="1" animBg="1"/>
      <p:bldP spid="54" grpId="0"/>
      <p:bldP spid="54" grpId="1"/>
      <p:bldP spid="62" grpId="0"/>
      <p:bldP spid="3" grpId="0"/>
      <p:bldP spid="3" grpId="1"/>
      <p:bldP spid="5" grpId="0"/>
      <p:bldP spid="5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4493A09-CD06-E775-6316-FAAB9CEA8442}"/>
              </a:ext>
            </a:extLst>
          </p:cNvPr>
          <p:cNvGrpSpPr/>
          <p:nvPr/>
        </p:nvGrpSpPr>
        <p:grpSpPr>
          <a:xfrm>
            <a:off x="1647332" y="2012025"/>
            <a:ext cx="3226597" cy="1907922"/>
            <a:chOff x="1749537" y="1953395"/>
            <a:chExt cx="3226597" cy="190792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7AF965D-8E81-7D5B-3DE2-3FFE09B30F00}"/>
                </a:ext>
              </a:extLst>
            </p:cNvPr>
            <p:cNvSpPr txBox="1"/>
            <p:nvPr/>
          </p:nvSpPr>
          <p:spPr>
            <a:xfrm>
              <a:off x="1749537" y="2014658"/>
              <a:ext cx="3226597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altLang="zh-TW" sz="2800" dirty="0"/>
                <a:t>              </a:t>
              </a:r>
              <a:r>
                <a:rPr lang="zh-TW" altLang="en-US" sz="2800" dirty="0"/>
                <a:t>   </a:t>
              </a:r>
              <a:r>
                <a:rPr lang="en-US" altLang="zh-TW" sz="2800" dirty="0"/>
                <a:t>2   </a:t>
              </a:r>
              <a:r>
                <a:rPr lang="zh-TW" altLang="en-US" sz="2800" dirty="0"/>
                <a:t>  </a:t>
              </a:r>
              <a:r>
                <a:rPr lang="en-US" altLang="zh-TW" sz="2800" dirty="0"/>
                <a:t> 5     </a:t>
              </a:r>
            </a:p>
            <a:p>
              <a:pPr>
                <a:spcAft>
                  <a:spcPts val="1200"/>
                </a:spcAft>
              </a:pPr>
              <a:r>
                <a:rPr lang="en-US" altLang="zh-TW" sz="2800" dirty="0"/>
                <a:t> </a:t>
              </a:r>
              <a:r>
                <a:rPr lang="zh-TW" altLang="en-US" sz="2800" dirty="0"/>
                <a:t>＋    </a:t>
              </a:r>
              <a:r>
                <a:rPr lang="en-US" altLang="zh-TW" sz="2800" dirty="0"/>
                <a:t>2</a:t>
              </a:r>
              <a:r>
                <a:rPr lang="zh-TW" altLang="en-US" sz="2800" dirty="0"/>
                <a:t>    </a:t>
              </a:r>
              <a:r>
                <a:rPr lang="zh-TW" altLang="en-US" sz="1400" dirty="0"/>
                <a:t> 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7</a:t>
              </a:r>
            </a:p>
            <a:p>
              <a:pPr>
                <a:spcAft>
                  <a:spcPts val="1200"/>
                </a:spcAft>
              </a:pPr>
              <a:r>
                <a:rPr lang="en-US" altLang="zh-TW" sz="2800" dirty="0"/>
                <a:t>    </a:t>
              </a:r>
              <a:r>
                <a:rPr lang="zh-TW" altLang="en-US" sz="2800" dirty="0"/>
                <a:t>  </a:t>
              </a:r>
              <a:r>
                <a:rPr lang="en-US" altLang="zh-TW" sz="2800" dirty="0"/>
                <a:t>  </a:t>
              </a:r>
              <a:r>
                <a:rPr lang="en-US" altLang="zh-TW" sz="1050" dirty="0"/>
                <a:t> </a:t>
              </a:r>
              <a:r>
                <a:rPr lang="en-US" altLang="zh-TW" sz="2800" dirty="0"/>
                <a:t> 6</a:t>
              </a:r>
              <a:r>
                <a:rPr lang="zh-TW" altLang="en-US" sz="2800" dirty="0"/>
                <a:t>    </a:t>
              </a:r>
              <a:r>
                <a:rPr lang="zh-TW" altLang="en-US" sz="2000" dirty="0"/>
                <a:t>  </a:t>
              </a:r>
              <a:r>
                <a:rPr lang="en-US" altLang="zh-TW" sz="2800" dirty="0"/>
                <a:t>0</a:t>
              </a:r>
              <a:r>
                <a:rPr lang="zh-TW" altLang="en-US" sz="2800" dirty="0"/>
                <a:t>      </a:t>
              </a:r>
              <a:r>
                <a:rPr lang="en-US" altLang="zh-TW" sz="2800" dirty="0"/>
                <a:t>4</a:t>
              </a:r>
              <a:endParaRPr lang="zh-TW" altLang="en-US" sz="2800" dirty="0"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4A2D210-E8D4-0A7B-C8BD-FC5BC966194B}"/>
                </a:ext>
              </a:extLst>
            </p:cNvPr>
            <p:cNvCxnSpPr>
              <a:cxnSpLocks/>
            </p:cNvCxnSpPr>
            <p:nvPr/>
          </p:nvCxnSpPr>
          <p:spPr>
            <a:xfrm>
              <a:off x="1749537" y="3358696"/>
              <a:ext cx="28170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10D02CB-8593-6643-58C4-0FE9916101F3}"/>
                </a:ext>
              </a:extLst>
            </p:cNvPr>
            <p:cNvSpPr txBox="1"/>
            <p:nvPr/>
          </p:nvSpPr>
          <p:spPr>
            <a:xfrm>
              <a:off x="2404229" y="1953395"/>
              <a:ext cx="576000" cy="57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C33A2F8-A8BF-98E4-8100-A4E629373127}"/>
                </a:ext>
              </a:extLst>
            </p:cNvPr>
            <p:cNvSpPr txBox="1"/>
            <p:nvPr/>
          </p:nvSpPr>
          <p:spPr>
            <a:xfrm>
              <a:off x="3696749" y="2688092"/>
              <a:ext cx="576000" cy="57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4"/>
            <a:ext cx="6335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8. </a:t>
            </a:r>
            <a:r>
              <a:rPr lang="zh-CN" altLang="en-US" sz="2800" dirty="0">
                <a:ea typeface="DFKai-SB" panose="03000509000000000000" pitchFamily="65" charset="-120"/>
              </a:rPr>
              <a:t>在空格内填上正確的數字。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 (b)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4580B9C-AC13-7882-9837-D1D6701DB601}"/>
              </a:ext>
            </a:extLst>
          </p:cNvPr>
          <p:cNvSpPr/>
          <p:nvPr/>
        </p:nvSpPr>
        <p:spPr>
          <a:xfrm>
            <a:off x="3543279" y="1952492"/>
            <a:ext cx="672445" cy="191097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8B0A187C-DBC3-EA19-CF78-79F8FB821A9F}"/>
              </a:ext>
            </a:extLst>
          </p:cNvPr>
          <p:cNvCxnSpPr>
            <a:cxnSpLocks/>
          </p:cNvCxnSpPr>
          <p:nvPr/>
        </p:nvCxnSpPr>
        <p:spPr>
          <a:xfrm>
            <a:off x="4215724" y="2208741"/>
            <a:ext cx="480438" cy="0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875BB22-3642-E41F-A2E9-476049AAA282}"/>
              </a:ext>
            </a:extLst>
          </p:cNvPr>
          <p:cNvGrpSpPr/>
          <p:nvPr/>
        </p:nvGrpSpPr>
        <p:grpSpPr>
          <a:xfrm>
            <a:off x="5683148" y="2728702"/>
            <a:ext cx="1747069" cy="453434"/>
            <a:chOff x="5015416" y="2656403"/>
            <a:chExt cx="1747069" cy="453434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7A17238-3826-745E-7BC4-3E6169B40DC8}"/>
                </a:ext>
              </a:extLst>
            </p:cNvPr>
            <p:cNvSpPr txBox="1"/>
            <p:nvPr/>
          </p:nvSpPr>
          <p:spPr>
            <a:xfrm>
              <a:off x="5015416" y="2677837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3940261-1F08-B3B5-87B0-30AE936FDB47}"/>
                </a:ext>
              </a:extLst>
            </p:cNvPr>
            <p:cNvSpPr txBox="1"/>
            <p:nvPr/>
          </p:nvSpPr>
          <p:spPr>
            <a:xfrm>
              <a:off x="5541071" y="2656403"/>
              <a:ext cx="1221414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= 14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－</a:t>
              </a:r>
              <a:r>
                <a:rPr lang="en-US" altLang="zh-TW" sz="2800" dirty="0">
                  <a:solidFill>
                    <a:srgbClr val="FF00FF"/>
                  </a:solidFill>
                </a:rPr>
                <a:t>5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00F5116-8D3F-6D3A-3723-53FAC3100BF1}"/>
              </a:ext>
            </a:extLst>
          </p:cNvPr>
          <p:cNvGrpSpPr/>
          <p:nvPr/>
        </p:nvGrpSpPr>
        <p:grpSpPr>
          <a:xfrm>
            <a:off x="5685485" y="3228365"/>
            <a:ext cx="1320774" cy="432000"/>
            <a:chOff x="5015416" y="3270408"/>
            <a:chExt cx="1320774" cy="432000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FC66B71-96A3-A7EF-909C-1665F72D32A3}"/>
                </a:ext>
              </a:extLst>
            </p:cNvPr>
            <p:cNvSpPr txBox="1"/>
            <p:nvPr/>
          </p:nvSpPr>
          <p:spPr>
            <a:xfrm>
              <a:off x="5015416" y="3270408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2AD1497-0222-C6CB-D70F-D7ABF9D5B509}"/>
                </a:ext>
              </a:extLst>
            </p:cNvPr>
            <p:cNvSpPr txBox="1"/>
            <p:nvPr/>
          </p:nvSpPr>
          <p:spPr>
            <a:xfrm>
              <a:off x="5538276" y="3270408"/>
              <a:ext cx="797914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= 9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D6FB1D37-1CA0-3B40-7699-9F85402F4F93}"/>
              </a:ext>
            </a:extLst>
          </p:cNvPr>
          <p:cNvSpPr txBox="1"/>
          <p:nvPr/>
        </p:nvSpPr>
        <p:spPr>
          <a:xfrm>
            <a:off x="3688388" y="2789179"/>
            <a:ext cx="4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9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8593DF82-150C-2108-8FE3-A7200A4EA083}"/>
              </a:ext>
            </a:extLst>
          </p:cNvPr>
          <p:cNvSpPr/>
          <p:nvPr/>
        </p:nvSpPr>
        <p:spPr>
          <a:xfrm>
            <a:off x="2253338" y="1942443"/>
            <a:ext cx="672445" cy="194572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37E3389-96B7-DDA8-B08B-3A0E2434D423}"/>
              </a:ext>
            </a:extLst>
          </p:cNvPr>
          <p:cNvCxnSpPr>
            <a:cxnSpLocks/>
          </p:cNvCxnSpPr>
          <p:nvPr/>
        </p:nvCxnSpPr>
        <p:spPr>
          <a:xfrm>
            <a:off x="2603153" y="3888172"/>
            <a:ext cx="0" cy="295744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51AAC76-D574-1B46-F53E-D1D4567996FB}"/>
              </a:ext>
            </a:extLst>
          </p:cNvPr>
          <p:cNvGrpSpPr/>
          <p:nvPr/>
        </p:nvGrpSpPr>
        <p:grpSpPr>
          <a:xfrm>
            <a:off x="1389206" y="4753843"/>
            <a:ext cx="3333453" cy="460014"/>
            <a:chOff x="1152365" y="4530415"/>
            <a:chExt cx="3333453" cy="460014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B047521-4D92-B67C-5BDA-E83FFE3C6C90}"/>
                </a:ext>
              </a:extLst>
            </p:cNvPr>
            <p:cNvSpPr txBox="1"/>
            <p:nvPr/>
          </p:nvSpPr>
          <p:spPr>
            <a:xfrm>
              <a:off x="1152365" y="4558429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865932F-5E6B-183E-D12E-F41A8774B1F6}"/>
                </a:ext>
              </a:extLst>
            </p:cNvPr>
            <p:cNvSpPr txBox="1"/>
            <p:nvPr/>
          </p:nvSpPr>
          <p:spPr>
            <a:xfrm>
              <a:off x="1226845" y="4530415"/>
              <a:ext cx="3258973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TW" altLang="en-US" sz="2800" dirty="0">
                  <a:solidFill>
                    <a:srgbClr val="FF00FF"/>
                  </a:solidFill>
                </a:rPr>
                <a:t>　 ＋ </a:t>
              </a:r>
              <a:r>
                <a:rPr lang="en-US" altLang="zh-TW" sz="2800" dirty="0">
                  <a:solidFill>
                    <a:srgbClr val="FF00FF"/>
                  </a:solidFill>
                </a:rPr>
                <a:t>2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＋ </a:t>
              </a:r>
              <a:r>
                <a:rPr lang="en-US" altLang="zh-TW" sz="2800" dirty="0">
                  <a:solidFill>
                    <a:srgbClr val="FF00FF"/>
                  </a:solidFill>
                </a:rPr>
                <a:t>1</a:t>
              </a:r>
              <a:r>
                <a:rPr lang="zh-TW" altLang="en-US" sz="2800" dirty="0">
                  <a:solidFill>
                    <a:srgbClr val="FF00FF"/>
                  </a:solidFill>
                </a:rPr>
                <a:t> </a:t>
              </a:r>
              <a:r>
                <a:rPr lang="en-US" altLang="zh-TW" sz="2800" dirty="0">
                  <a:solidFill>
                    <a:srgbClr val="FF00FF"/>
                  </a:solidFill>
                </a:rPr>
                <a:t>= 6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073D6B25-2016-C6C9-B795-59DFCE2AD674}"/>
              </a:ext>
            </a:extLst>
          </p:cNvPr>
          <p:cNvSpPr txBox="1"/>
          <p:nvPr/>
        </p:nvSpPr>
        <p:spPr>
          <a:xfrm>
            <a:off x="972717" y="4246643"/>
            <a:ext cx="3723444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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十位進了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到百位。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665A61C-ACD0-DE7D-429C-AD7E81A10B4E}"/>
              </a:ext>
            </a:extLst>
          </p:cNvPr>
          <p:cNvGrpSpPr/>
          <p:nvPr/>
        </p:nvGrpSpPr>
        <p:grpSpPr>
          <a:xfrm>
            <a:off x="2159892" y="5205605"/>
            <a:ext cx="3242652" cy="484040"/>
            <a:chOff x="1291495" y="4602276"/>
            <a:chExt cx="3242652" cy="484040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8964598F-EBD9-EFC7-B3D9-0B7CB089CED2}"/>
                </a:ext>
              </a:extLst>
            </p:cNvPr>
            <p:cNvSpPr txBox="1"/>
            <p:nvPr/>
          </p:nvSpPr>
          <p:spPr>
            <a:xfrm>
              <a:off x="1291495" y="4654316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68B60E42-1C61-40A3-1F63-4E785E57212B}"/>
                </a:ext>
              </a:extLst>
            </p:cNvPr>
            <p:cNvSpPr txBox="1"/>
            <p:nvPr/>
          </p:nvSpPr>
          <p:spPr>
            <a:xfrm>
              <a:off x="1759724" y="4602276"/>
              <a:ext cx="2774423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TW" altLang="en-US" sz="2800" dirty="0">
                  <a:solidFill>
                    <a:srgbClr val="FF00FF"/>
                  </a:solidFill>
                </a:rPr>
                <a:t>＋</a:t>
              </a:r>
              <a:r>
                <a:rPr lang="en-US" altLang="zh-TW" sz="2800" dirty="0">
                  <a:solidFill>
                    <a:srgbClr val="FF00FF"/>
                  </a:solidFill>
                </a:rPr>
                <a:t>3</a:t>
              </a:r>
              <a:r>
                <a:rPr lang="zh-TW" altLang="en-US" sz="2800" dirty="0">
                  <a:solidFill>
                    <a:srgbClr val="FF00FF"/>
                  </a:solidFill>
                </a:rPr>
                <a:t> </a:t>
              </a:r>
              <a:r>
                <a:rPr lang="en-US" altLang="zh-TW" sz="2800" dirty="0">
                  <a:solidFill>
                    <a:srgbClr val="FF00FF"/>
                  </a:solidFill>
                </a:rPr>
                <a:t>= 6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4EA08F9-C7AC-FF74-E250-EAD4655C1675}"/>
              </a:ext>
            </a:extLst>
          </p:cNvPr>
          <p:cNvGrpSpPr/>
          <p:nvPr/>
        </p:nvGrpSpPr>
        <p:grpSpPr>
          <a:xfrm>
            <a:off x="2100398" y="5762560"/>
            <a:ext cx="3880077" cy="470980"/>
            <a:chOff x="1759724" y="4562183"/>
            <a:chExt cx="3880077" cy="470980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B8CD717-BA18-2060-833C-6188FA4EC700}"/>
                </a:ext>
              </a:extLst>
            </p:cNvPr>
            <p:cNvSpPr txBox="1"/>
            <p:nvPr/>
          </p:nvSpPr>
          <p:spPr>
            <a:xfrm>
              <a:off x="2371932" y="4562183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6CF12F2D-2C80-81FD-6DBD-352349C40F7F}"/>
                </a:ext>
              </a:extLst>
            </p:cNvPr>
            <p:cNvSpPr txBox="1"/>
            <p:nvPr/>
          </p:nvSpPr>
          <p:spPr>
            <a:xfrm>
              <a:off x="1759724" y="4602276"/>
              <a:ext cx="3880077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              = 6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－</a:t>
              </a:r>
              <a:r>
                <a:rPr lang="en-US" altLang="zh-TW" sz="2800" dirty="0">
                  <a:solidFill>
                    <a:srgbClr val="FF00FF"/>
                  </a:solidFill>
                </a:rPr>
                <a:t>3 = 3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DAF172B5-CF9F-2AF0-2539-D507913A3E55}"/>
              </a:ext>
            </a:extLst>
          </p:cNvPr>
          <p:cNvSpPr txBox="1"/>
          <p:nvPr/>
        </p:nvSpPr>
        <p:spPr>
          <a:xfrm>
            <a:off x="2401366" y="2044161"/>
            <a:ext cx="4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3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E0ECF4B-D358-381D-A12C-BB962F149728}"/>
              </a:ext>
            </a:extLst>
          </p:cNvPr>
          <p:cNvGrpSpPr/>
          <p:nvPr/>
        </p:nvGrpSpPr>
        <p:grpSpPr>
          <a:xfrm>
            <a:off x="5070128" y="2243801"/>
            <a:ext cx="2531284" cy="455678"/>
            <a:chOff x="4920580" y="2158734"/>
            <a:chExt cx="2531284" cy="455678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FB40A6B-81EF-A005-01FB-D1D14F161C87}"/>
                </a:ext>
              </a:extLst>
            </p:cNvPr>
            <p:cNvSpPr txBox="1"/>
            <p:nvPr/>
          </p:nvSpPr>
          <p:spPr>
            <a:xfrm>
              <a:off x="5526412" y="2182412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16628C8-080D-BB1E-C4C2-9D50BB76D20B}"/>
                </a:ext>
              </a:extLst>
            </p:cNvPr>
            <p:cNvSpPr txBox="1"/>
            <p:nvPr/>
          </p:nvSpPr>
          <p:spPr>
            <a:xfrm>
              <a:off x="4920580" y="2158734"/>
              <a:ext cx="2531284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5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＋       </a:t>
              </a:r>
              <a:r>
                <a:rPr lang="en-US" altLang="zh-TW" sz="2800" dirty="0">
                  <a:solidFill>
                    <a:srgbClr val="FF00FF"/>
                  </a:solidFill>
                </a:rPr>
                <a:t>= 14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2469C3E9-7218-9617-5006-6BCF5720B44E}"/>
              </a:ext>
            </a:extLst>
          </p:cNvPr>
          <p:cNvSpPr txBox="1"/>
          <p:nvPr/>
        </p:nvSpPr>
        <p:spPr>
          <a:xfrm>
            <a:off x="3212304" y="2996617"/>
            <a:ext cx="48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endParaRPr lang="en-US" altLang="zh-CN" sz="20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A50A99-BC23-6414-8893-8101CD4329C3}"/>
              </a:ext>
            </a:extLst>
          </p:cNvPr>
          <p:cNvSpPr txBox="1"/>
          <p:nvPr/>
        </p:nvSpPr>
        <p:spPr>
          <a:xfrm>
            <a:off x="2617093" y="2996617"/>
            <a:ext cx="48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endParaRPr lang="en-US" altLang="zh-CN" sz="20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B1C9113-D19C-84B1-B0EF-58284DE71967}"/>
              </a:ext>
            </a:extLst>
          </p:cNvPr>
          <p:cNvSpPr/>
          <p:nvPr/>
        </p:nvSpPr>
        <p:spPr>
          <a:xfrm>
            <a:off x="2907074" y="1949556"/>
            <a:ext cx="672445" cy="191097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C36B382-BE3D-5742-8B9E-57197DDA726F}"/>
              </a:ext>
            </a:extLst>
          </p:cNvPr>
          <p:cNvSpPr txBox="1"/>
          <p:nvPr/>
        </p:nvSpPr>
        <p:spPr>
          <a:xfrm>
            <a:off x="4766559" y="3960040"/>
            <a:ext cx="3475120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sym typeface="Wingdings" panose="05000000000000000000" pitchFamily="2" charset="2"/>
              </a:rPr>
              <a:t>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個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位進了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到十位。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FF"/>
                </a:solidFill>
                <a:sym typeface="Wingdings" panose="05000000000000000000" pitchFamily="2" charset="2"/>
              </a:rPr>
              <a:t>    </a:t>
            </a:r>
            <a:r>
              <a:rPr lang="zh-TW" altLang="en-US" sz="2800" dirty="0">
                <a:solidFill>
                  <a:srgbClr val="FF00FF"/>
                </a:solidFill>
              </a:rPr>
              <a:t> </a:t>
            </a:r>
            <a:r>
              <a:rPr lang="en-US" altLang="zh-TW" sz="2800" dirty="0">
                <a:solidFill>
                  <a:srgbClr val="FF00FF"/>
                </a:solidFill>
              </a:rPr>
              <a:t>2</a:t>
            </a:r>
            <a:r>
              <a:rPr lang="zh-TW" altLang="en-US" sz="2800" dirty="0">
                <a:solidFill>
                  <a:srgbClr val="FF00FF"/>
                </a:solidFill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</a:rPr>
              <a:t>7</a:t>
            </a:r>
            <a:r>
              <a:rPr lang="zh-TW" altLang="en-US" sz="2800" dirty="0">
                <a:solidFill>
                  <a:srgbClr val="FF00FF"/>
                </a:solidFill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</a:rPr>
              <a:t>1</a:t>
            </a:r>
            <a:r>
              <a:rPr lang="zh-TW" altLang="en-US" sz="2800" dirty="0">
                <a:solidFill>
                  <a:srgbClr val="FF00FF"/>
                </a:solidFill>
              </a:rPr>
              <a:t> </a:t>
            </a:r>
            <a:r>
              <a:rPr lang="en-US" altLang="zh-TW" sz="2800" dirty="0">
                <a:solidFill>
                  <a:srgbClr val="FF00FF"/>
                </a:solidFill>
              </a:rPr>
              <a:t>= 10</a:t>
            </a:r>
            <a:endParaRPr lang="en-US" altLang="zh-TW" sz="2800" dirty="0">
              <a:solidFill>
                <a:srgbClr val="FF00FF"/>
              </a:solidFill>
              <a:sym typeface="Wingdings" panose="05000000000000000000" pitchFamily="2" charset="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266F89-6C32-7D0A-3FA3-0D10A640CE1C}"/>
              </a:ext>
            </a:extLst>
          </p:cNvPr>
          <p:cNvSpPr txBox="1"/>
          <p:nvPr/>
        </p:nvSpPr>
        <p:spPr>
          <a:xfrm>
            <a:off x="4766559" y="1752287"/>
            <a:ext cx="4076357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sym typeface="Wingdings" panose="05000000000000000000" pitchFamily="2" charset="2"/>
              </a:rPr>
              <a:t></a:t>
            </a:r>
            <a:r>
              <a:rPr lang="en-US" altLang="zh-TW" sz="2800" dirty="0">
                <a:solidFill>
                  <a:srgbClr val="FF00FF"/>
                </a:solidFill>
              </a:rPr>
              <a:t>5</a:t>
            </a:r>
            <a:r>
              <a:rPr lang="zh-TW" altLang="en-US" sz="2800" dirty="0">
                <a:solidFill>
                  <a:srgbClr val="FF00FF"/>
                </a:solidFill>
              </a:rPr>
              <a:t>＞</a:t>
            </a:r>
            <a:r>
              <a:rPr lang="en-US" altLang="zh-TW" sz="2800" dirty="0">
                <a:solidFill>
                  <a:srgbClr val="FF00FF"/>
                </a:solidFill>
              </a:rPr>
              <a:t>4</a:t>
            </a:r>
            <a:r>
              <a:rPr lang="zh-TW" altLang="en-US" sz="2800" dirty="0">
                <a:solidFill>
                  <a:srgbClr val="FF00FF"/>
                </a:solidFill>
              </a:rPr>
              <a:t>，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即進了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到十位。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CC3BEAD2-10CF-688C-0E3E-2129B3A5ADB4}"/>
              </a:ext>
            </a:extLst>
          </p:cNvPr>
          <p:cNvSpPr/>
          <p:nvPr/>
        </p:nvSpPr>
        <p:spPr>
          <a:xfrm>
            <a:off x="3219449" y="3854449"/>
            <a:ext cx="1436113" cy="315879"/>
          </a:xfrm>
          <a:custGeom>
            <a:avLst/>
            <a:gdLst>
              <a:gd name="connsiteX0" fmla="*/ 0 w 1333500"/>
              <a:gd name="connsiteY0" fmla="*/ 0 h 273050"/>
              <a:gd name="connsiteX1" fmla="*/ 0 w 1333500"/>
              <a:gd name="connsiteY1" fmla="*/ 273050 h 273050"/>
              <a:gd name="connsiteX2" fmla="*/ 1333500 w 1333500"/>
              <a:gd name="connsiteY2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273050">
                <a:moveTo>
                  <a:pt x="0" y="0"/>
                </a:moveTo>
                <a:lnTo>
                  <a:pt x="0" y="273050"/>
                </a:lnTo>
                <a:lnTo>
                  <a:pt x="1333500" y="273050"/>
                </a:lnTo>
              </a:path>
            </a:pathLst>
          </a:custGeom>
          <a:noFill/>
          <a:ln w="28575">
            <a:solidFill>
              <a:srgbClr val="FF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1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6" grpId="0"/>
      <p:bldP spid="47" grpId="0" animBg="1"/>
      <p:bldP spid="47" grpId="1" animBg="1"/>
      <p:bldP spid="54" grpId="0"/>
      <p:bldP spid="54" grpId="1"/>
      <p:bldP spid="62" grpId="0"/>
      <p:bldP spid="13" grpId="0"/>
      <p:bldP spid="13" grpId="1"/>
      <p:bldP spid="14" grpId="0"/>
      <p:bldP spid="14" grpId="1"/>
      <p:bldP spid="16" grpId="0" animBg="1"/>
      <p:bldP spid="16" grpId="1" animBg="1"/>
      <p:bldP spid="22" grpId="0" build="allAtOnce"/>
      <p:bldP spid="10" grpId="0"/>
      <p:bldP spid="10" grpId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D5109445-2875-F246-9D57-9BE35ABCD042}"/>
              </a:ext>
            </a:extLst>
          </p:cNvPr>
          <p:cNvSpPr/>
          <p:nvPr/>
        </p:nvSpPr>
        <p:spPr>
          <a:xfrm>
            <a:off x="4042573" y="4614064"/>
            <a:ext cx="769933" cy="352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2889B5-843D-4033-A16E-89D0236069E7}"/>
              </a:ext>
            </a:extLst>
          </p:cNvPr>
          <p:cNvSpPr txBox="1"/>
          <p:nvPr/>
        </p:nvSpPr>
        <p:spPr>
          <a:xfrm>
            <a:off x="871582" y="3857634"/>
            <a:ext cx="686393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(</a:t>
            </a:r>
            <a:r>
              <a:rPr lang="en-US" altLang="zh-TW" sz="2800" dirty="0">
                <a:ea typeface="DFKai-SB" panose="03000509000000000000" pitchFamily="65" charset="-120"/>
              </a:rPr>
              <a:t>a</a:t>
            </a:r>
            <a:r>
              <a:rPr lang="en-US" altLang="zh-CN" sz="2800" dirty="0">
                <a:ea typeface="DFKai-SB" panose="03000509000000000000" pitchFamily="65" charset="-120"/>
              </a:rPr>
              <a:t>)</a:t>
            </a:r>
            <a:r>
              <a:rPr lang="zh-TW" altLang="en-US" sz="2800" dirty="0">
                <a:ea typeface="DFKai-SB" panose="03000509000000000000" pitchFamily="65" charset="-120"/>
              </a:rPr>
              <a:t> 開心果比花生多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包。</a:t>
            </a:r>
          </a:p>
          <a:p>
            <a:r>
              <a:rPr lang="en-US" altLang="zh-CN" sz="2800" dirty="0">
                <a:ea typeface="DFKai-SB" panose="03000509000000000000" pitchFamily="65" charset="-120"/>
              </a:rPr>
              <a:t> (b)</a:t>
            </a:r>
            <a:r>
              <a:rPr lang="zh-TW" altLang="en-US" sz="2800" dirty="0">
                <a:ea typeface="DFKai-SB" panose="03000509000000000000" pitchFamily="65" charset="-120"/>
              </a:rPr>
              <a:t> 共有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包肉乾。</a:t>
            </a:r>
            <a:endParaRPr lang="en-US" altLang="zh-CN" sz="2400" dirty="0">
              <a:ea typeface="DFKai-SB" panose="03000509000000000000" pitchFamily="65" charset="-12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5"/>
            <a:ext cx="54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1</a:t>
            </a:r>
            <a:r>
              <a:rPr lang="en-US" altLang="zh-TW" sz="2800" b="1" dirty="0">
                <a:ea typeface="DFKai-SB" panose="03000509000000000000" pitchFamily="65" charset="-120"/>
              </a:rPr>
              <a:t>4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dirty="0">
                <a:ea typeface="DFKai-SB" panose="03000509000000000000" pitchFamily="65" charset="-120"/>
              </a:rPr>
              <a:t>下表顯示貨架上的零食數量。      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AB82B90-EDD1-4861-8F25-FA88E4790473}"/>
              </a:ext>
            </a:extLst>
          </p:cNvPr>
          <p:cNvSpPr txBox="1"/>
          <p:nvPr/>
        </p:nvSpPr>
        <p:spPr>
          <a:xfrm>
            <a:off x="4487645" y="3846067"/>
            <a:ext cx="62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29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2FF0B1-64D9-AF25-2F84-DD3E1C917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55" y="1835971"/>
            <a:ext cx="6863939" cy="1776886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AB541F7-E217-1EF9-EB73-62B66288FA58}"/>
              </a:ext>
            </a:extLst>
          </p:cNvPr>
          <p:cNvSpPr/>
          <p:nvPr/>
        </p:nvSpPr>
        <p:spPr>
          <a:xfrm>
            <a:off x="2324100" y="1912620"/>
            <a:ext cx="1356360" cy="164592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375C418B-9CFB-9974-41F2-8E08263A8656}"/>
              </a:ext>
            </a:extLst>
          </p:cNvPr>
          <p:cNvSpPr/>
          <p:nvPr/>
        </p:nvSpPr>
        <p:spPr>
          <a:xfrm>
            <a:off x="6379161" y="1912620"/>
            <a:ext cx="1356360" cy="164592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FFC3EA-D2A6-4E05-6B80-FF1166EAC11B}"/>
              </a:ext>
            </a:extLst>
          </p:cNvPr>
          <p:cNvSpPr txBox="1"/>
          <p:nvPr/>
        </p:nvSpPr>
        <p:spPr>
          <a:xfrm>
            <a:off x="2692723" y="5056135"/>
            <a:ext cx="3066295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開心果比花生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多：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 85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－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56 </a:t>
            </a: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 29(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包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5A7184-77BA-3E5F-8AB6-46D6F9621323}"/>
              </a:ext>
            </a:extLst>
          </p:cNvPr>
          <p:cNvSpPr txBox="1"/>
          <p:nvPr/>
        </p:nvSpPr>
        <p:spPr>
          <a:xfrm>
            <a:off x="2619375" y="4518440"/>
            <a:ext cx="8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343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61006106-6523-21A2-3EC7-D1507228076A}"/>
              </a:ext>
            </a:extLst>
          </p:cNvPr>
          <p:cNvSpPr/>
          <p:nvPr/>
        </p:nvSpPr>
        <p:spPr>
          <a:xfrm>
            <a:off x="3680460" y="1901454"/>
            <a:ext cx="1356360" cy="164592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8284A08A-B955-4951-B96C-79E695898B38}"/>
              </a:ext>
            </a:extLst>
          </p:cNvPr>
          <p:cNvSpPr/>
          <p:nvPr/>
        </p:nvSpPr>
        <p:spPr>
          <a:xfrm>
            <a:off x="5022801" y="1902390"/>
            <a:ext cx="1356360" cy="164592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5D97FAD-C135-8610-4101-E158E21CAB9B}"/>
              </a:ext>
            </a:extLst>
          </p:cNvPr>
          <p:cNvSpPr txBox="1"/>
          <p:nvPr/>
        </p:nvSpPr>
        <p:spPr>
          <a:xfrm>
            <a:off x="2692723" y="5054141"/>
            <a:ext cx="4394014" cy="93871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肉乾包含豬肉乾和牛肉乾。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共有：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69 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274 = 343 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包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0" grpId="0"/>
      <p:bldP spid="10" grpId="0" animBg="1"/>
      <p:bldP spid="10" grpId="1" animBg="1"/>
      <p:bldP spid="19" grpId="0" animBg="1"/>
      <p:bldP spid="19" grpId="1" animBg="1"/>
      <p:bldP spid="23" grpId="0" build="allAtOnce"/>
      <p:bldP spid="24" grpId="0"/>
      <p:bldP spid="27" grpId="0" animBg="1"/>
      <p:bldP spid="27" grpId="1" animBg="1"/>
      <p:bldP spid="28" grpId="0" animBg="1"/>
      <p:bldP spid="28" grpId="1" animBg="1"/>
      <p:bldP spid="29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100B01B-7448-6C68-4A95-6880D5BDF5C6}"/>
              </a:ext>
            </a:extLst>
          </p:cNvPr>
          <p:cNvSpPr/>
          <p:nvPr/>
        </p:nvSpPr>
        <p:spPr>
          <a:xfrm>
            <a:off x="3716318" y="1264017"/>
            <a:ext cx="2617807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48B1F8-F7F1-C782-5ADD-6C4E1F98EDB2}"/>
              </a:ext>
            </a:extLst>
          </p:cNvPr>
          <p:cNvSpPr/>
          <p:nvPr/>
        </p:nvSpPr>
        <p:spPr>
          <a:xfrm>
            <a:off x="1142399" y="1264017"/>
            <a:ext cx="2286601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5"/>
            <a:ext cx="83127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23. </a:t>
            </a:r>
            <a:r>
              <a:rPr lang="zh-TW" altLang="en-US" sz="2800" dirty="0">
                <a:ea typeface="DFKai-SB" panose="03000509000000000000" pitchFamily="65" charset="-120"/>
              </a:rPr>
              <a:t>爺爺今年</a:t>
            </a:r>
            <a:r>
              <a:rPr lang="en-US" altLang="zh-TW" sz="2800" dirty="0">
                <a:ea typeface="DFKai-SB" panose="03000509000000000000" pitchFamily="65" charset="-120"/>
              </a:rPr>
              <a:t>71 </a:t>
            </a:r>
            <a:r>
              <a:rPr lang="zh-TW" altLang="en-US" sz="2800" dirty="0">
                <a:ea typeface="DFKai-SB" panose="03000509000000000000" pitchFamily="65" charset="-120"/>
              </a:rPr>
              <a:t>歲，與爸爸相差</a:t>
            </a:r>
            <a:r>
              <a:rPr lang="en-US" altLang="zh-TW" sz="2800" dirty="0">
                <a:ea typeface="DFKai-SB" panose="03000509000000000000" pitchFamily="65" charset="-120"/>
              </a:rPr>
              <a:t>26 </a:t>
            </a:r>
            <a:r>
              <a:rPr lang="zh-TW" altLang="en-US" sz="2800" dirty="0">
                <a:ea typeface="DFKai-SB" panose="03000509000000000000" pitchFamily="65" charset="-120"/>
              </a:rPr>
              <a:t>歲。爸爸今年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多少歲？</a:t>
            </a:r>
          </a:p>
          <a:p>
            <a:r>
              <a:rPr lang="zh-TW" altLang="en-US" sz="2800" dirty="0">
                <a:ea typeface="DFKai-SB" panose="03000509000000000000" pitchFamily="65" charset="-120"/>
              </a:rPr>
              <a:t>      答案：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歲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6E5655-B3C0-0514-28C1-39B36265AC0E}"/>
              </a:ext>
            </a:extLst>
          </p:cNvPr>
          <p:cNvSpPr txBox="1"/>
          <p:nvPr/>
        </p:nvSpPr>
        <p:spPr>
          <a:xfrm>
            <a:off x="3412273" y="3174106"/>
            <a:ext cx="3701957" cy="1800493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爸爸的年齡比爺爺小。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爸爸今年：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71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26</a:t>
            </a: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= 45 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歲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A8A5A68-8F64-14EE-6D77-10218C4D8EB9}"/>
              </a:ext>
            </a:extLst>
          </p:cNvPr>
          <p:cNvSpPr txBox="1"/>
          <p:nvPr/>
        </p:nvSpPr>
        <p:spPr>
          <a:xfrm>
            <a:off x="2801720" y="2224878"/>
            <a:ext cx="62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45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7" grpId="1" animBg="1"/>
      <p:bldP spid="5" grpId="0" uiExpand="1" build="allAtOnce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40BAB216-9F6E-41F0-9986-2A9E36A41168}"/>
              </a:ext>
            </a:extLst>
          </p:cNvPr>
          <p:cNvSpPr/>
          <p:nvPr/>
        </p:nvSpPr>
        <p:spPr>
          <a:xfrm>
            <a:off x="1246907" y="1754173"/>
            <a:ext cx="3086968" cy="356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54099CE-0DE5-4EE9-A223-A90A361E03F4}"/>
              </a:ext>
            </a:extLst>
          </p:cNvPr>
          <p:cNvSpPr/>
          <p:nvPr/>
        </p:nvSpPr>
        <p:spPr>
          <a:xfrm>
            <a:off x="5689021" y="1334898"/>
            <a:ext cx="2321504" cy="356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C7E9A4-51FF-49DD-A651-4DA86A377AA5}"/>
              </a:ext>
            </a:extLst>
          </p:cNvPr>
          <p:cNvSpPr/>
          <p:nvPr/>
        </p:nvSpPr>
        <p:spPr>
          <a:xfrm>
            <a:off x="3246120" y="1334898"/>
            <a:ext cx="2156460" cy="3562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5"/>
            <a:ext cx="8011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24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800" dirty="0">
                <a:ea typeface="DFKai-SB" panose="03000509000000000000" pitchFamily="65" charset="-120"/>
              </a:rPr>
              <a:t>常識比賽中，</a:t>
            </a:r>
            <a:r>
              <a:rPr lang="en-US" altLang="zh-TW" sz="2800" dirty="0">
                <a:ea typeface="DFKai-SB" panose="03000509000000000000" pitchFamily="65" charset="-120"/>
              </a:rPr>
              <a:t>2A</a:t>
            </a:r>
            <a:r>
              <a:rPr lang="zh-TW" altLang="en-US" sz="2800" dirty="0">
                <a:ea typeface="DFKai-SB" panose="03000509000000000000" pitchFamily="65" charset="-120"/>
              </a:rPr>
              <a:t>班得</a:t>
            </a:r>
            <a:r>
              <a:rPr lang="en-US" altLang="zh-TW" sz="2800" dirty="0">
                <a:ea typeface="DFKai-SB" panose="03000509000000000000" pitchFamily="65" charset="-120"/>
              </a:rPr>
              <a:t>415</a:t>
            </a:r>
            <a:r>
              <a:rPr lang="zh-TW" altLang="en-US" sz="2800" dirty="0">
                <a:ea typeface="DFKai-SB" panose="03000509000000000000" pitchFamily="65" charset="-120"/>
              </a:rPr>
              <a:t>分，比</a:t>
            </a:r>
            <a:r>
              <a:rPr lang="en-US" altLang="zh-TW" sz="2800" dirty="0">
                <a:ea typeface="DFKai-SB" panose="03000509000000000000" pitchFamily="65" charset="-120"/>
              </a:rPr>
              <a:t>2B</a:t>
            </a:r>
            <a:r>
              <a:rPr lang="zh-TW" altLang="en-US" sz="2800" dirty="0">
                <a:ea typeface="DFKai-SB" panose="03000509000000000000" pitchFamily="65" charset="-120"/>
              </a:rPr>
              <a:t>班少</a:t>
            </a:r>
            <a:r>
              <a:rPr lang="en-US" altLang="zh-TW" sz="2800" dirty="0">
                <a:ea typeface="DFKai-SB" panose="03000509000000000000" pitchFamily="65" charset="-120"/>
              </a:rPr>
              <a:t>186</a:t>
            </a:r>
            <a:r>
              <a:rPr lang="zh-TW" altLang="en-US" sz="2800" dirty="0">
                <a:ea typeface="DFKai-SB" panose="03000509000000000000" pitchFamily="65" charset="-120"/>
              </a:rPr>
              <a:t>分，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en-US" altLang="zh-TW" sz="2800" dirty="0">
                <a:ea typeface="DFKai-SB" panose="03000509000000000000" pitchFamily="65" charset="-120"/>
              </a:rPr>
              <a:t>        2C</a:t>
            </a:r>
            <a:r>
              <a:rPr lang="zh-TW" altLang="en-US" sz="2800" dirty="0">
                <a:ea typeface="DFKai-SB" panose="03000509000000000000" pitchFamily="65" charset="-120"/>
              </a:rPr>
              <a:t>班比</a:t>
            </a:r>
            <a:r>
              <a:rPr lang="en-US" altLang="zh-TW" sz="2800" dirty="0">
                <a:ea typeface="DFKai-SB" panose="03000509000000000000" pitchFamily="65" charset="-120"/>
              </a:rPr>
              <a:t>2B</a:t>
            </a:r>
            <a:r>
              <a:rPr lang="zh-TW" altLang="en-US" sz="2800" dirty="0">
                <a:ea typeface="DFKai-SB" panose="03000509000000000000" pitchFamily="65" charset="-120"/>
              </a:rPr>
              <a:t>班多</a:t>
            </a:r>
            <a:r>
              <a:rPr lang="en-US" altLang="zh-TW" sz="2800" dirty="0">
                <a:ea typeface="DFKai-SB" panose="03000509000000000000" pitchFamily="65" charset="-120"/>
              </a:rPr>
              <a:t>107</a:t>
            </a:r>
            <a:r>
              <a:rPr lang="zh-TW" altLang="en-US" sz="2800" dirty="0">
                <a:ea typeface="DFKai-SB" panose="03000509000000000000" pitchFamily="65" charset="-120"/>
              </a:rPr>
              <a:t>分。</a:t>
            </a:r>
            <a:r>
              <a:rPr lang="en-US" altLang="zh-TW" sz="2800" dirty="0">
                <a:ea typeface="DFKai-SB" panose="03000509000000000000" pitchFamily="65" charset="-120"/>
              </a:rPr>
              <a:t>2C</a:t>
            </a:r>
            <a:r>
              <a:rPr lang="zh-TW" altLang="en-US" sz="2800" dirty="0">
                <a:ea typeface="DFKai-SB" panose="03000509000000000000" pitchFamily="65" charset="-120"/>
              </a:rPr>
              <a:t>班的得分是多少分？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en-US" altLang="zh-TW" sz="2800" dirty="0">
                <a:ea typeface="DFKai-SB" panose="03000509000000000000" pitchFamily="65" charset="-120"/>
              </a:rPr>
              <a:t>        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0FFC1D-A503-4302-B099-80A1F15A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07" y="2764980"/>
            <a:ext cx="7217105" cy="2424371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6851296-9E62-412E-8DCA-2EF1DCFFB6E3}"/>
              </a:ext>
            </a:extLst>
          </p:cNvPr>
          <p:cNvSpPr txBox="1"/>
          <p:nvPr/>
        </p:nvSpPr>
        <p:spPr>
          <a:xfrm>
            <a:off x="1602028" y="3335696"/>
            <a:ext cx="19327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2A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班：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2B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班：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3000"/>
              </a:spcAft>
            </a:pP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2C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班：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02BFFF-8C44-4792-B080-590541EF516D}"/>
              </a:ext>
            </a:extLst>
          </p:cNvPr>
          <p:cNvSpPr txBox="1"/>
          <p:nvPr/>
        </p:nvSpPr>
        <p:spPr>
          <a:xfrm>
            <a:off x="1371243" y="3216184"/>
            <a:ext cx="386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2C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班的得分是：</a:t>
            </a:r>
            <a:endParaRPr lang="en-US" altLang="zh-TW" sz="28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415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186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107</a:t>
            </a: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708(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10C7ED-6140-DE4D-26A4-F14D735D8643}"/>
              </a:ext>
            </a:extLst>
          </p:cNvPr>
          <p:cNvSpPr/>
          <p:nvPr/>
        </p:nvSpPr>
        <p:spPr>
          <a:xfrm>
            <a:off x="2644775" y="3335696"/>
            <a:ext cx="2148158" cy="527124"/>
          </a:xfrm>
          <a:prstGeom prst="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415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分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45973A-6109-1F38-D30C-628ADDEA5DE1}"/>
              </a:ext>
            </a:extLst>
          </p:cNvPr>
          <p:cNvSpPr/>
          <p:nvPr/>
        </p:nvSpPr>
        <p:spPr>
          <a:xfrm>
            <a:off x="2644774" y="3998040"/>
            <a:ext cx="3114676" cy="527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右大括号 6">
            <a:extLst>
              <a:ext uri="{FF2B5EF4-FFF2-40B4-BE49-F238E27FC236}">
                <a16:creationId xmlns:a16="http://schemas.microsoft.com/office/drawing/2014/main" id="{A2CA4CD2-A983-9039-2761-21AEF02BBF45}"/>
              </a:ext>
            </a:extLst>
          </p:cNvPr>
          <p:cNvSpPr/>
          <p:nvPr/>
        </p:nvSpPr>
        <p:spPr>
          <a:xfrm rot="16200000">
            <a:off x="5174087" y="3409944"/>
            <a:ext cx="234915" cy="935811"/>
          </a:xfrm>
          <a:prstGeom prst="rightBrace">
            <a:avLst>
              <a:gd name="adj1" fmla="val 28846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673407-B12D-16A1-6DD7-EE8848D4CB76}"/>
              </a:ext>
            </a:extLst>
          </p:cNvPr>
          <p:cNvSpPr txBox="1"/>
          <p:nvPr/>
        </p:nvSpPr>
        <p:spPr>
          <a:xfrm>
            <a:off x="4914763" y="3378825"/>
            <a:ext cx="9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186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分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CC4552A-A43A-344B-A5EA-00951FF61EFE}"/>
              </a:ext>
            </a:extLst>
          </p:cNvPr>
          <p:cNvSpPr/>
          <p:nvPr/>
        </p:nvSpPr>
        <p:spPr>
          <a:xfrm>
            <a:off x="2635213" y="4677195"/>
            <a:ext cx="3867187" cy="527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D4B459FC-6038-1B6A-2E05-AECBF30B7DD4}"/>
              </a:ext>
            </a:extLst>
          </p:cNvPr>
          <p:cNvSpPr/>
          <p:nvPr/>
        </p:nvSpPr>
        <p:spPr>
          <a:xfrm rot="16200000">
            <a:off x="6031761" y="4189881"/>
            <a:ext cx="223736" cy="717548"/>
          </a:xfrm>
          <a:prstGeom prst="rightBrace">
            <a:avLst>
              <a:gd name="adj1" fmla="val 28846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F315D4-2E09-9C14-528F-267B861A37C0}"/>
              </a:ext>
            </a:extLst>
          </p:cNvPr>
          <p:cNvSpPr txBox="1"/>
          <p:nvPr/>
        </p:nvSpPr>
        <p:spPr>
          <a:xfrm>
            <a:off x="5768975" y="4046827"/>
            <a:ext cx="9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107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分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F3D6230-C57E-5C4A-D5A3-83148F2A2C20}"/>
              </a:ext>
            </a:extLst>
          </p:cNvPr>
          <p:cNvSpPr txBox="1"/>
          <p:nvPr/>
        </p:nvSpPr>
        <p:spPr>
          <a:xfrm>
            <a:off x="4062823" y="4709924"/>
            <a:ext cx="9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？分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701CE3D-40D9-D52C-025E-C6B7E35D197A}"/>
              </a:ext>
            </a:extLst>
          </p:cNvPr>
          <p:cNvSpPr txBox="1"/>
          <p:nvPr/>
        </p:nvSpPr>
        <p:spPr>
          <a:xfrm>
            <a:off x="1528547" y="2763920"/>
            <a:ext cx="349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可用圖解法輔助解題：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BFB8DB6-BD75-4B79-6C17-64872744800D}"/>
              </a:ext>
            </a:extLst>
          </p:cNvPr>
          <p:cNvSpPr txBox="1"/>
          <p:nvPr/>
        </p:nvSpPr>
        <p:spPr>
          <a:xfrm>
            <a:off x="4507534" y="3274438"/>
            <a:ext cx="4471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或     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415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186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107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708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2C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班的得分是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708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分。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120A833-5105-C438-8DB6-2D4A01E19CA5}"/>
              </a:ext>
            </a:extLst>
          </p:cNvPr>
          <p:cNvSpPr txBox="1"/>
          <p:nvPr/>
        </p:nvSpPr>
        <p:spPr>
          <a:xfrm>
            <a:off x="1602028" y="5334971"/>
            <a:ext cx="649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2C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班的得分是：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415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186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107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= 708(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11" grpId="0" animBg="1"/>
      <p:bldP spid="11" grpId="1" animBg="1"/>
      <p:bldP spid="31" grpId="0" uiExpand="1" build="allAtOnce"/>
      <p:bldP spid="18" grpId="0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/>
      <p:bldP spid="8" grpId="1"/>
      <p:bldP spid="8" grpId="2"/>
      <p:bldP spid="9" grpId="0" animBg="1"/>
      <p:bldP spid="9" grpId="1" animBg="1"/>
      <p:bldP spid="10" grpId="0" animBg="1"/>
      <p:bldP spid="10" grpId="1" animBg="1"/>
      <p:bldP spid="14" grpId="0"/>
      <p:bldP spid="14" grpId="1"/>
      <p:bldP spid="14" grpId="2"/>
      <p:bldP spid="16" grpId="0"/>
      <p:bldP spid="16" grpId="1"/>
      <p:bldP spid="16" grpId="2"/>
      <p:bldP spid="19" grpId="0"/>
      <p:bldP spid="19" grpId="1"/>
      <p:bldP spid="20" grpId="0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D0FFC1D-A503-4302-B099-80A1F15A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812" y="2377023"/>
            <a:ext cx="7217105" cy="242437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BFB8DB6-BD75-4B79-6C17-64872744800D}"/>
              </a:ext>
            </a:extLst>
          </p:cNvPr>
          <p:cNvSpPr txBox="1"/>
          <p:nvPr/>
        </p:nvSpPr>
        <p:spPr>
          <a:xfrm>
            <a:off x="4300011" y="2905982"/>
            <a:ext cx="4471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或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34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07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107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248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這包畫紙原有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248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張。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0BAB216-9F6E-41F0-9986-2A9E36A41168}"/>
              </a:ext>
            </a:extLst>
          </p:cNvPr>
          <p:cNvSpPr/>
          <p:nvPr/>
        </p:nvSpPr>
        <p:spPr>
          <a:xfrm>
            <a:off x="1186813" y="1762992"/>
            <a:ext cx="2102798" cy="40418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54099CE-0DE5-4EE9-A223-A90A361E03F4}"/>
              </a:ext>
            </a:extLst>
          </p:cNvPr>
          <p:cNvSpPr/>
          <p:nvPr/>
        </p:nvSpPr>
        <p:spPr>
          <a:xfrm>
            <a:off x="5173380" y="1309842"/>
            <a:ext cx="3230537" cy="3856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C7E9A4-51FF-49DD-A651-4DA86A377AA5}"/>
              </a:ext>
            </a:extLst>
          </p:cNvPr>
          <p:cNvSpPr/>
          <p:nvPr/>
        </p:nvSpPr>
        <p:spPr>
          <a:xfrm>
            <a:off x="3005394" y="1309842"/>
            <a:ext cx="1838596" cy="40418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456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26</a:t>
            </a:r>
            <a:r>
              <a:rPr lang="en-US" altLang="zh-CN" sz="2800" b="1" dirty="0">
                <a:ea typeface="DFKai-SB" panose="03000509000000000000" pitchFamily="65" charset="-120"/>
              </a:rPr>
              <a:t>.  </a:t>
            </a:r>
            <a:r>
              <a:rPr lang="zh-TW" altLang="en-US" sz="2800" dirty="0">
                <a:ea typeface="DFKai-SB" panose="03000509000000000000" pitchFamily="65" charset="-120"/>
              </a:rPr>
              <a:t>一包畫紙，用了</a:t>
            </a:r>
            <a:r>
              <a:rPr lang="en-US" altLang="zh-TW" sz="2800" dirty="0">
                <a:ea typeface="DFKai-SB" panose="03000509000000000000" pitchFamily="65" charset="-120"/>
              </a:rPr>
              <a:t>34</a:t>
            </a:r>
            <a:r>
              <a:rPr lang="zh-TW" altLang="en-US" sz="2800" dirty="0">
                <a:ea typeface="DFKai-SB" panose="03000509000000000000" pitchFamily="65" charset="-120"/>
              </a:rPr>
              <a:t>張後，把餘下的畫紙成兩疊，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      每疊有</a:t>
            </a:r>
            <a:r>
              <a:rPr lang="en-US" altLang="zh-TW" sz="2800" dirty="0">
                <a:ea typeface="DFKai-SB" panose="03000509000000000000" pitchFamily="65" charset="-120"/>
              </a:rPr>
              <a:t>107 </a:t>
            </a:r>
            <a:r>
              <a:rPr lang="zh-TW" altLang="en-US" sz="2800" dirty="0">
                <a:ea typeface="DFKai-SB" panose="03000509000000000000" pitchFamily="65" charset="-120"/>
              </a:rPr>
              <a:t>張。這包畫紙原有多少張？</a:t>
            </a:r>
            <a:r>
              <a:rPr lang="en-US" altLang="zh-TW" sz="2800" dirty="0">
                <a:ea typeface="DFKai-SB" panose="03000509000000000000" pitchFamily="65" charset="-120"/>
              </a:rPr>
              <a:t> 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02BFFF-8C44-4792-B080-590541EF516D}"/>
              </a:ext>
            </a:extLst>
          </p:cNvPr>
          <p:cNvSpPr txBox="1"/>
          <p:nvPr/>
        </p:nvSpPr>
        <p:spPr>
          <a:xfrm>
            <a:off x="1428037" y="2912622"/>
            <a:ext cx="386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這包畫紙原有：</a:t>
            </a:r>
            <a:endParaRPr lang="en-US" altLang="zh-TW" sz="28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34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07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107</a:t>
            </a: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248(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張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10C7ED-6140-DE4D-26A4-F14D735D8643}"/>
              </a:ext>
            </a:extLst>
          </p:cNvPr>
          <p:cNvSpPr/>
          <p:nvPr/>
        </p:nvSpPr>
        <p:spPr>
          <a:xfrm>
            <a:off x="1889971" y="3598480"/>
            <a:ext cx="1018329" cy="5271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34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張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45973A-6109-1F38-D30C-628ADDEA5DE1}"/>
              </a:ext>
            </a:extLst>
          </p:cNvPr>
          <p:cNvSpPr/>
          <p:nvPr/>
        </p:nvSpPr>
        <p:spPr>
          <a:xfrm>
            <a:off x="2908300" y="3598864"/>
            <a:ext cx="1940839" cy="5271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107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張</a:t>
            </a:r>
          </a:p>
        </p:txBody>
      </p:sp>
      <p:sp>
        <p:nvSpPr>
          <p:cNvPr id="7" name="右大括号 6">
            <a:extLst>
              <a:ext uri="{FF2B5EF4-FFF2-40B4-BE49-F238E27FC236}">
                <a16:creationId xmlns:a16="http://schemas.microsoft.com/office/drawing/2014/main" id="{A2CA4CD2-A983-9039-2761-21AEF02BBF45}"/>
              </a:ext>
            </a:extLst>
          </p:cNvPr>
          <p:cNvSpPr/>
          <p:nvPr/>
        </p:nvSpPr>
        <p:spPr>
          <a:xfrm rot="16200000">
            <a:off x="4230916" y="1036593"/>
            <a:ext cx="212968" cy="4894858"/>
          </a:xfrm>
          <a:prstGeom prst="rightBrace">
            <a:avLst>
              <a:gd name="adj1" fmla="val 28846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673407-B12D-16A1-6DD7-EE8848D4CB76}"/>
              </a:ext>
            </a:extLst>
          </p:cNvPr>
          <p:cNvSpPr txBox="1"/>
          <p:nvPr/>
        </p:nvSpPr>
        <p:spPr>
          <a:xfrm>
            <a:off x="3648261" y="2947520"/>
            <a:ext cx="205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？張畫紙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D4B459FC-6038-1B6A-2E05-AECBF30B7DD4}"/>
              </a:ext>
            </a:extLst>
          </p:cNvPr>
          <p:cNvSpPr/>
          <p:nvPr/>
        </p:nvSpPr>
        <p:spPr>
          <a:xfrm rot="5400000" flipV="1">
            <a:off x="2275173" y="3748374"/>
            <a:ext cx="247923" cy="1018328"/>
          </a:xfrm>
          <a:prstGeom prst="rightBrace">
            <a:avLst>
              <a:gd name="adj1" fmla="val 28846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F315D4-2E09-9C14-528F-267B861A37C0}"/>
              </a:ext>
            </a:extLst>
          </p:cNvPr>
          <p:cNvSpPr txBox="1"/>
          <p:nvPr/>
        </p:nvSpPr>
        <p:spPr>
          <a:xfrm>
            <a:off x="1998779" y="4344212"/>
            <a:ext cx="9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用了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701CE3D-40D9-D52C-025E-C6B7E35D197A}"/>
              </a:ext>
            </a:extLst>
          </p:cNvPr>
          <p:cNvSpPr txBox="1"/>
          <p:nvPr/>
        </p:nvSpPr>
        <p:spPr>
          <a:xfrm>
            <a:off x="1673833" y="2557068"/>
            <a:ext cx="349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可用圖解法輔助解題：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120A833-5105-C438-8DB6-2D4A01E19CA5}"/>
              </a:ext>
            </a:extLst>
          </p:cNvPr>
          <p:cNvSpPr txBox="1"/>
          <p:nvPr/>
        </p:nvSpPr>
        <p:spPr>
          <a:xfrm>
            <a:off x="1667652" y="4946618"/>
            <a:ext cx="649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這包畫紙原有：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34 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107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107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= 248(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張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36AEC32-08CA-CAD8-693D-862C8C845002}"/>
              </a:ext>
            </a:extLst>
          </p:cNvPr>
          <p:cNvSpPr/>
          <p:nvPr/>
        </p:nvSpPr>
        <p:spPr>
          <a:xfrm>
            <a:off x="4843990" y="3598864"/>
            <a:ext cx="1940839" cy="5271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107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張</a:t>
            </a:r>
          </a:p>
        </p:txBody>
      </p:sp>
      <p:sp>
        <p:nvSpPr>
          <p:cNvPr id="12" name="右大括号 11">
            <a:extLst>
              <a:ext uri="{FF2B5EF4-FFF2-40B4-BE49-F238E27FC236}">
                <a16:creationId xmlns:a16="http://schemas.microsoft.com/office/drawing/2014/main" id="{7AB94E80-2801-9689-EAD0-1C38BF5A80CC}"/>
              </a:ext>
            </a:extLst>
          </p:cNvPr>
          <p:cNvSpPr/>
          <p:nvPr/>
        </p:nvSpPr>
        <p:spPr>
          <a:xfrm rot="5400000" flipV="1">
            <a:off x="3752119" y="3292334"/>
            <a:ext cx="247923" cy="1935822"/>
          </a:xfrm>
          <a:prstGeom prst="rightBrace">
            <a:avLst>
              <a:gd name="adj1" fmla="val 28846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右大括号 12">
            <a:extLst>
              <a:ext uri="{FF2B5EF4-FFF2-40B4-BE49-F238E27FC236}">
                <a16:creationId xmlns:a16="http://schemas.microsoft.com/office/drawing/2014/main" id="{4F2F6967-FDEB-EA03-9A48-D71E447924B4}"/>
              </a:ext>
            </a:extLst>
          </p:cNvPr>
          <p:cNvSpPr/>
          <p:nvPr/>
        </p:nvSpPr>
        <p:spPr>
          <a:xfrm rot="5400000" flipV="1">
            <a:off x="5687940" y="3298124"/>
            <a:ext cx="247923" cy="1935822"/>
          </a:xfrm>
          <a:prstGeom prst="rightBrace">
            <a:avLst>
              <a:gd name="adj1" fmla="val 28846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D180392-707A-4684-8A89-196CCF928016}"/>
              </a:ext>
            </a:extLst>
          </p:cNvPr>
          <p:cNvSpPr txBox="1"/>
          <p:nvPr/>
        </p:nvSpPr>
        <p:spPr>
          <a:xfrm>
            <a:off x="3494737" y="4313118"/>
            <a:ext cx="9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一疊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7392F94-0AC9-7B08-7BD2-51490CA55E0B}"/>
              </a:ext>
            </a:extLst>
          </p:cNvPr>
          <p:cNvSpPr txBox="1"/>
          <p:nvPr/>
        </p:nvSpPr>
        <p:spPr>
          <a:xfrm>
            <a:off x="5284158" y="4325401"/>
            <a:ext cx="1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另一疊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3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11" grpId="0" animBg="1"/>
      <p:bldP spid="11" grpId="1" animBg="1"/>
      <p:bldP spid="18" grpId="0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/>
      <p:bldP spid="8" grpId="1"/>
      <p:bldP spid="8" grpId="2"/>
      <p:bldP spid="10" grpId="0" animBg="1"/>
      <p:bldP spid="10" grpId="1" animBg="1"/>
      <p:bldP spid="14" grpId="0"/>
      <p:bldP spid="14" grpId="1"/>
      <p:bldP spid="14" grpId="2"/>
      <p:bldP spid="19" grpId="0"/>
      <p:bldP spid="19" grpId="1"/>
      <p:bldP spid="23" grpId="0"/>
      <p:bldP spid="23" grpId="1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5" grpId="0"/>
      <p:bldP spid="15" grpId="1"/>
      <p:bldP spid="15" grpId="2"/>
      <p:bldP spid="17" grpId="0"/>
      <p:bldP spid="17" grpId="1"/>
      <p:bldP spid="17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2c"/>
  <p:tag name="ISPRING_LMS_API_VERSION" val="SCORM 2004 (4th edition)"/>
  <p:tag name="ISPRING_ULTRA_SCORM_COURCE_TITLE" val="長河小學數學科速效提分試卷"/>
  <p:tag name="ISPRING_ULTRA_SCORM_COURSE_ID" val="F8AB55F3-C17B-4E13-978D-4AF29817CF1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734278-0C57-47BF-93CD-22327B5E3E37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DD46FB-5F04-44DC-80AF-324E2531A0B2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72880B-2410-4546-AFF2-16B666964196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1060E9-AF0F-4A39-B242-E3A50AEF1474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708559-DE59-46E9-AA8C-7EA9008E051B}:2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D962E4-7B02-4A99-80AC-6A381281EC65}:287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586</Words>
  <Application>Microsoft Office PowerPoint</Application>
  <PresentationFormat>On-screen Show (4:3)</PresentationFormat>
  <Paragraphs>96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2023-07-03T09:50:40Z</dcterms:modified>
</cp:coreProperties>
</file>