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88" r:id="rId2"/>
    <p:sldId id="289" r:id="rId3"/>
    <p:sldId id="277" r:id="rId4"/>
    <p:sldId id="290" r:id="rId5"/>
    <p:sldId id="276" r:id="rId6"/>
  </p:sldIdLst>
  <p:sldSz cx="9144000" cy="6858000" type="screen4x3"/>
  <p:notesSz cx="6807200" cy="9939338"/>
  <p:custDataLst>
    <p:tags r:id="rId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CCFFCC"/>
    <a:srgbClr val="154E7D"/>
    <a:srgbClr val="C5E0B4"/>
    <a:srgbClr val="003CB4"/>
    <a:srgbClr val="17717B"/>
    <a:srgbClr val="1F9AA7"/>
    <a:srgbClr val="59AAF9"/>
    <a:srgbClr val="E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34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47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49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14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66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測驗二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354099CE-0DE5-4EE9-A223-A90A361E03F4}"/>
              </a:ext>
            </a:extLst>
          </p:cNvPr>
          <p:cNvSpPr/>
          <p:nvPr/>
        </p:nvSpPr>
        <p:spPr>
          <a:xfrm>
            <a:off x="4857460" y="1312068"/>
            <a:ext cx="3153063" cy="42148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C7E9A4-51FF-49DD-A651-4DA86A377AA5}"/>
              </a:ext>
            </a:extLst>
          </p:cNvPr>
          <p:cNvSpPr/>
          <p:nvPr/>
        </p:nvSpPr>
        <p:spPr>
          <a:xfrm>
            <a:off x="1133476" y="1312068"/>
            <a:ext cx="2368550" cy="42148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5"/>
            <a:ext cx="8011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14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r>
              <a:rPr lang="zh-TW" altLang="en-US" sz="2800" u="sng" dirty="0">
                <a:ea typeface="DFKai-SB" panose="03000509000000000000" pitchFamily="65" charset="-120"/>
              </a:rPr>
              <a:t>倩芬</a:t>
            </a:r>
            <a:r>
              <a:rPr lang="zh-TW" altLang="en-US" sz="2800" dirty="0">
                <a:ea typeface="DFKai-SB" panose="03000509000000000000" pitchFamily="65" charset="-120"/>
              </a:rPr>
              <a:t>和</a:t>
            </a:r>
            <a:r>
              <a:rPr lang="en-US" altLang="zh-TW" sz="2800" dirty="0"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ea typeface="DFKai-SB" panose="03000509000000000000" pitchFamily="65" charset="-120"/>
              </a:rPr>
              <a:t>位朋友去爬山，每人帶了</a:t>
            </a:r>
            <a:r>
              <a:rPr lang="en-US" altLang="zh-TW" sz="2800" dirty="0"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ea typeface="DFKai-SB" panose="03000509000000000000" pitchFamily="65" charset="-120"/>
              </a:rPr>
              <a:t>瓶礦泉水，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     他們共帶了礦泉水多少瓶？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0FFC1D-A503-4302-B099-80A1F15A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6" y="2388042"/>
            <a:ext cx="7217105" cy="242437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C02BFFF-8C44-4792-B080-590541EF516D}"/>
              </a:ext>
            </a:extLst>
          </p:cNvPr>
          <p:cNvSpPr txBox="1"/>
          <p:nvPr/>
        </p:nvSpPr>
        <p:spPr>
          <a:xfrm>
            <a:off x="1617955" y="2813846"/>
            <a:ext cx="3359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他們共帶了礦泉水：</a:t>
            </a:r>
            <a:endParaRPr lang="en-US" altLang="zh-TW" sz="28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3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×6</a:t>
            </a:r>
            <a:endParaRPr lang="zh-TW" altLang="en-US" sz="2800" dirty="0">
              <a:solidFill>
                <a:srgbClr val="FF0000"/>
              </a:solidFill>
              <a:ea typeface="DFKai-SB" panose="03000509000000000000" pitchFamily="65" charset="-120"/>
              <a:sym typeface="Symbol" panose="05050102010706020507" pitchFamily="18" charset="2"/>
            </a:endParaRP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18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瓶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701CE3D-40D9-D52C-025E-C6B7E35D197A}"/>
              </a:ext>
            </a:extLst>
          </p:cNvPr>
          <p:cNvSpPr txBox="1"/>
          <p:nvPr/>
        </p:nvSpPr>
        <p:spPr>
          <a:xfrm>
            <a:off x="1699636" y="793985"/>
            <a:ext cx="123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共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6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人。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BFB8DB6-BD75-4B79-6C17-64872744800D}"/>
              </a:ext>
            </a:extLst>
          </p:cNvPr>
          <p:cNvSpPr txBox="1"/>
          <p:nvPr/>
        </p:nvSpPr>
        <p:spPr>
          <a:xfrm>
            <a:off x="1061999" y="4798826"/>
            <a:ext cx="4471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或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3×6</a:t>
            </a: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    = 18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他們共帶了礦泉水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18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瓶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。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0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1" grpId="0" animBg="1"/>
      <p:bldP spid="11" grpId="1" animBg="1"/>
      <p:bldP spid="19" grpId="0"/>
      <p:bldP spid="19" grpId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0C7E9A4-51FF-49DD-A651-4DA86A377AA5}"/>
              </a:ext>
            </a:extLst>
          </p:cNvPr>
          <p:cNvSpPr/>
          <p:nvPr/>
        </p:nvSpPr>
        <p:spPr>
          <a:xfrm>
            <a:off x="1133476" y="2931268"/>
            <a:ext cx="4543424" cy="42148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5"/>
            <a:ext cx="8011886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23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u="sng" dirty="0">
              <a:ea typeface="DFKai-SB" panose="03000509000000000000" pitchFamily="65" charset="-12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en-US" altLang="zh-TW" sz="2800" b="1" u="sng" dirty="0">
              <a:ea typeface="DFKai-SB" panose="03000509000000000000" pitchFamily="65" charset="-120"/>
            </a:endParaRPr>
          </a:p>
          <a:p>
            <a:endParaRPr lang="en-US" altLang="zh-TW" sz="2800" b="1" u="sng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      每兩名女生之間加入</a:t>
            </a:r>
            <a:r>
              <a:rPr lang="en-US" altLang="zh-TW" sz="2800" dirty="0">
                <a:ea typeface="DFKai-SB" panose="03000509000000000000" pitchFamily="65" charset="-120"/>
              </a:rPr>
              <a:t>4</a:t>
            </a:r>
            <a:r>
              <a:rPr lang="zh-TW" altLang="en-US" sz="2800" dirty="0">
                <a:ea typeface="DFKai-SB" panose="03000509000000000000" pitchFamily="65" charset="-120"/>
              </a:rPr>
              <a:t>名男生，共加入男生多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少名？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0FFC1D-A503-4302-B099-80A1F15A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6" y="3840965"/>
            <a:ext cx="7217105" cy="242437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C02BFFF-8C44-4792-B080-590541EF516D}"/>
              </a:ext>
            </a:extLst>
          </p:cNvPr>
          <p:cNvSpPr txBox="1"/>
          <p:nvPr/>
        </p:nvSpPr>
        <p:spPr>
          <a:xfrm>
            <a:off x="1617955" y="4266769"/>
            <a:ext cx="3359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共加入男生：</a:t>
            </a:r>
            <a:endParaRPr lang="en-US" altLang="zh-TW" sz="28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4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×4</a:t>
            </a:r>
            <a:endParaRPr lang="zh-TW" altLang="en-US" sz="2800" dirty="0">
              <a:solidFill>
                <a:srgbClr val="FF0000"/>
              </a:solidFill>
              <a:ea typeface="DFKai-SB" panose="03000509000000000000" pitchFamily="65" charset="-120"/>
              <a:sym typeface="Symbol" panose="05050102010706020507" pitchFamily="18" charset="2"/>
            </a:endParaRP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16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名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BFB8DB6-BD75-4B79-6C17-64872744800D}"/>
              </a:ext>
            </a:extLst>
          </p:cNvPr>
          <p:cNvSpPr txBox="1"/>
          <p:nvPr/>
        </p:nvSpPr>
        <p:spPr>
          <a:xfrm>
            <a:off x="4434456" y="4332902"/>
            <a:ext cx="3735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或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4×4</a:t>
            </a: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    = 16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共加入男生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16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名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。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39EDF9-0026-D14B-87A8-BF4B143F6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430" y="1317205"/>
            <a:ext cx="6733095" cy="158960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8714FFA-0D9D-93D9-62B1-1023BAAA7E80}"/>
              </a:ext>
            </a:extLst>
          </p:cNvPr>
          <p:cNvGrpSpPr>
            <a:grpSpLocks noChangeAspect="1"/>
          </p:cNvGrpSpPr>
          <p:nvPr/>
        </p:nvGrpSpPr>
        <p:grpSpPr>
          <a:xfrm>
            <a:off x="1924050" y="2048902"/>
            <a:ext cx="989440" cy="242475"/>
            <a:chOff x="1905000" y="1969269"/>
            <a:chExt cx="1202400" cy="294666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86FD1C6-69FF-0876-9A36-8AE0AE30F45A}"/>
                </a:ext>
              </a:extLst>
            </p:cNvPr>
            <p:cNvSpPr/>
            <p:nvPr/>
          </p:nvSpPr>
          <p:spPr>
            <a:xfrm>
              <a:off x="1905000" y="1969269"/>
              <a:ext cx="288000" cy="287999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3FB4B29-A8BD-6015-3CD1-4B6190C9D290}"/>
                </a:ext>
              </a:extLst>
            </p:cNvPr>
            <p:cNvSpPr/>
            <p:nvPr/>
          </p:nvSpPr>
          <p:spPr>
            <a:xfrm>
              <a:off x="2209800" y="1970667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5F4A703-6063-22A7-E4D4-2F3EBD5421F8}"/>
                </a:ext>
              </a:extLst>
            </p:cNvPr>
            <p:cNvSpPr/>
            <p:nvPr/>
          </p:nvSpPr>
          <p:spPr>
            <a:xfrm>
              <a:off x="2514600" y="1975935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892E49C-0BC4-A819-5736-E8A8A7BA19F5}"/>
                </a:ext>
              </a:extLst>
            </p:cNvPr>
            <p:cNvSpPr/>
            <p:nvPr/>
          </p:nvSpPr>
          <p:spPr>
            <a:xfrm>
              <a:off x="2819400" y="1970667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A5E79B0-59A8-56E9-A99B-0DA0CB554E42}"/>
              </a:ext>
            </a:extLst>
          </p:cNvPr>
          <p:cNvGrpSpPr>
            <a:grpSpLocks noChangeAspect="1"/>
          </p:cNvGrpSpPr>
          <p:nvPr/>
        </p:nvGrpSpPr>
        <p:grpSpPr>
          <a:xfrm>
            <a:off x="3385407" y="2042550"/>
            <a:ext cx="989440" cy="241325"/>
            <a:chOff x="1905000" y="1970667"/>
            <a:chExt cx="1202400" cy="29326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8CCFD4C8-A59A-724E-679C-91BABB252696}"/>
                </a:ext>
              </a:extLst>
            </p:cNvPr>
            <p:cNvSpPr/>
            <p:nvPr/>
          </p:nvSpPr>
          <p:spPr>
            <a:xfrm>
              <a:off x="1905000" y="1973128"/>
              <a:ext cx="288000" cy="287999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922341F-40A3-2EED-21BD-21DF4F07F1BC}"/>
                </a:ext>
              </a:extLst>
            </p:cNvPr>
            <p:cNvSpPr/>
            <p:nvPr/>
          </p:nvSpPr>
          <p:spPr>
            <a:xfrm>
              <a:off x="2209800" y="1970667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4700F80-B8E1-AA13-EE62-6A0FDDBFA0C4}"/>
                </a:ext>
              </a:extLst>
            </p:cNvPr>
            <p:cNvSpPr/>
            <p:nvPr/>
          </p:nvSpPr>
          <p:spPr>
            <a:xfrm>
              <a:off x="2514600" y="1975935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336E205-AECA-F79A-5C1F-7D02806DD3DB}"/>
                </a:ext>
              </a:extLst>
            </p:cNvPr>
            <p:cNvSpPr/>
            <p:nvPr/>
          </p:nvSpPr>
          <p:spPr>
            <a:xfrm>
              <a:off x="2819400" y="1970667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B98F1DA-3757-39BB-1461-8F78BEE6DE99}"/>
              </a:ext>
            </a:extLst>
          </p:cNvPr>
          <p:cNvGrpSpPr>
            <a:grpSpLocks noChangeAspect="1"/>
          </p:cNvGrpSpPr>
          <p:nvPr/>
        </p:nvGrpSpPr>
        <p:grpSpPr>
          <a:xfrm>
            <a:off x="4963036" y="2046893"/>
            <a:ext cx="989440" cy="247665"/>
            <a:chOff x="1905000" y="1957696"/>
            <a:chExt cx="1202400" cy="300971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B9C7292-81DF-B1EB-1079-9A464D1EE6E4}"/>
                </a:ext>
              </a:extLst>
            </p:cNvPr>
            <p:cNvSpPr/>
            <p:nvPr/>
          </p:nvSpPr>
          <p:spPr>
            <a:xfrm>
              <a:off x="1905000" y="1957696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F6D1459D-57BC-A8FE-BA74-8BB1B68B9BE8}"/>
                </a:ext>
              </a:extLst>
            </p:cNvPr>
            <p:cNvSpPr/>
            <p:nvPr/>
          </p:nvSpPr>
          <p:spPr>
            <a:xfrm>
              <a:off x="2209800" y="1962951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A061B1C-AA0F-BFFF-E36B-E530EEACCC16}"/>
                </a:ext>
              </a:extLst>
            </p:cNvPr>
            <p:cNvSpPr/>
            <p:nvPr/>
          </p:nvSpPr>
          <p:spPr>
            <a:xfrm>
              <a:off x="2514600" y="1964360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A50CCFA-9A63-8059-EB13-0EC718F94754}"/>
                </a:ext>
              </a:extLst>
            </p:cNvPr>
            <p:cNvSpPr/>
            <p:nvPr/>
          </p:nvSpPr>
          <p:spPr>
            <a:xfrm>
              <a:off x="2819400" y="1970667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7E229DF-3BF8-76EE-2883-E05F48E072C6}"/>
              </a:ext>
            </a:extLst>
          </p:cNvPr>
          <p:cNvGrpSpPr>
            <a:grpSpLocks noChangeAspect="1"/>
          </p:cNvGrpSpPr>
          <p:nvPr/>
        </p:nvGrpSpPr>
        <p:grpSpPr>
          <a:xfrm>
            <a:off x="6403592" y="2042550"/>
            <a:ext cx="989440" cy="241325"/>
            <a:chOff x="1905000" y="1970667"/>
            <a:chExt cx="1202400" cy="29326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6F601F22-3476-CEE7-C036-9794AA6FD49C}"/>
                </a:ext>
              </a:extLst>
            </p:cNvPr>
            <p:cNvSpPr/>
            <p:nvPr/>
          </p:nvSpPr>
          <p:spPr>
            <a:xfrm>
              <a:off x="1905000" y="1973128"/>
              <a:ext cx="288000" cy="287999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FB36BE3-8838-0B9F-EECB-5B5AFA592BB0}"/>
                </a:ext>
              </a:extLst>
            </p:cNvPr>
            <p:cNvSpPr/>
            <p:nvPr/>
          </p:nvSpPr>
          <p:spPr>
            <a:xfrm>
              <a:off x="2209800" y="1970667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99908AF-007E-8754-1B02-07E8FEF01CAC}"/>
                </a:ext>
              </a:extLst>
            </p:cNvPr>
            <p:cNvSpPr/>
            <p:nvPr/>
          </p:nvSpPr>
          <p:spPr>
            <a:xfrm>
              <a:off x="2514600" y="1975935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56C07FB-3AB1-0FDC-9E70-0A2489C08420}"/>
                </a:ext>
              </a:extLst>
            </p:cNvPr>
            <p:cNvSpPr/>
            <p:nvPr/>
          </p:nvSpPr>
          <p:spPr>
            <a:xfrm>
              <a:off x="2819400" y="1970667"/>
              <a:ext cx="288000" cy="288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15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E506735-E53E-1D3A-E6C0-3922CA123BB6}"/>
              </a:ext>
            </a:extLst>
          </p:cNvPr>
          <p:cNvSpPr/>
          <p:nvPr/>
        </p:nvSpPr>
        <p:spPr>
          <a:xfrm>
            <a:off x="1670051" y="4718644"/>
            <a:ext cx="2239962" cy="4622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2889B5-843D-4033-A16E-89D0236069E7}"/>
              </a:ext>
            </a:extLst>
          </p:cNvPr>
          <p:cNvSpPr txBox="1"/>
          <p:nvPr/>
        </p:nvSpPr>
        <p:spPr>
          <a:xfrm>
            <a:off x="1053895" y="4657684"/>
            <a:ext cx="728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(</a:t>
            </a:r>
            <a:r>
              <a:rPr lang="en-US" altLang="zh-TW" sz="2800" dirty="0">
                <a:ea typeface="DFKai-SB" panose="03000509000000000000" pitchFamily="65" charset="-120"/>
              </a:rPr>
              <a:t>a</a:t>
            </a:r>
            <a:r>
              <a:rPr lang="en-US" altLang="zh-CN" sz="2800" dirty="0">
                <a:ea typeface="DFKai-SB" panose="03000509000000000000" pitchFamily="65" charset="-120"/>
              </a:rPr>
              <a:t>)</a:t>
            </a:r>
            <a:r>
              <a:rPr lang="zh-TW" altLang="en-US" sz="2800" dirty="0">
                <a:ea typeface="DFKai-SB" panose="03000509000000000000" pitchFamily="65" charset="-120"/>
              </a:rPr>
              <a:t> 下個月是月大，今個月是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月。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E8DA71-05F3-48C5-9CF7-992962D1F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95" y="1782431"/>
            <a:ext cx="7374566" cy="274504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5"/>
            <a:ext cx="54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27. </a:t>
            </a:r>
            <a:r>
              <a:rPr lang="zh-TW" altLang="en-US" sz="2800" dirty="0">
                <a:ea typeface="DFKai-SB" panose="03000509000000000000" pitchFamily="65" charset="-120"/>
              </a:rPr>
              <a:t>以下是今個月的月曆。      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AB82B90-EDD1-4861-8F25-FA88E4790473}"/>
              </a:ext>
            </a:extLst>
          </p:cNvPr>
          <p:cNvSpPr txBox="1"/>
          <p:nvPr/>
        </p:nvSpPr>
        <p:spPr>
          <a:xfrm>
            <a:off x="5635086" y="4628386"/>
            <a:ext cx="203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7/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七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或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12/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十二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375C418B-9CFB-9974-41F2-8E08263A8656}"/>
              </a:ext>
            </a:extLst>
          </p:cNvPr>
          <p:cNvSpPr/>
          <p:nvPr/>
        </p:nvSpPr>
        <p:spPr>
          <a:xfrm>
            <a:off x="1323975" y="4143375"/>
            <a:ext cx="564356" cy="34879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FFC3EA-D2A6-4E05-6B80-FF1166EAC11B}"/>
              </a:ext>
            </a:extLst>
          </p:cNvPr>
          <p:cNvSpPr txBox="1"/>
          <p:nvPr/>
        </p:nvSpPr>
        <p:spPr>
          <a:xfrm>
            <a:off x="2196729" y="4104882"/>
            <a:ext cx="228637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今個月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是月大。</a:t>
            </a:r>
            <a:endParaRPr lang="en-US" altLang="zh-CN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46FE21-3D77-D643-449B-E9A9C574B1BE}"/>
              </a:ext>
            </a:extLst>
          </p:cNvPr>
          <p:cNvSpPr txBox="1"/>
          <p:nvPr/>
        </p:nvSpPr>
        <p:spPr>
          <a:xfrm>
            <a:off x="1585272" y="5279261"/>
            <a:ext cx="67584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月大：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月，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3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月，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月，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月，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 8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月，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10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月， 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12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月</a:t>
            </a:r>
            <a:endParaRPr lang="en-US" altLang="zh-CN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895D949-26FE-8A1B-B858-D2D189D1985E}"/>
              </a:ext>
            </a:extLst>
          </p:cNvPr>
          <p:cNvSpPr/>
          <p:nvPr/>
        </p:nvSpPr>
        <p:spPr>
          <a:xfrm>
            <a:off x="7361897" y="5300395"/>
            <a:ext cx="611456" cy="34879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A68C21E-86A4-8842-7DB6-B5C085C40073}"/>
              </a:ext>
            </a:extLst>
          </p:cNvPr>
          <p:cNvSpPr/>
          <p:nvPr/>
        </p:nvSpPr>
        <p:spPr>
          <a:xfrm>
            <a:off x="4741178" y="5300395"/>
            <a:ext cx="1353556" cy="34879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3129ED-576D-A600-94A6-3C6AE2437EBC}"/>
              </a:ext>
            </a:extLst>
          </p:cNvPr>
          <p:cNvSpPr txBox="1"/>
          <p:nvPr/>
        </p:nvSpPr>
        <p:spPr>
          <a:xfrm>
            <a:off x="1561972" y="5816076"/>
            <a:ext cx="292113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u="sng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  <a:r>
              <a:rPr lang="zh-TW" altLang="en-US" sz="2400" u="sng" dirty="0">
                <a:solidFill>
                  <a:srgbClr val="FF00FF"/>
                </a:solidFill>
                <a:ea typeface="DFKai-SB" panose="03000509000000000000" pitchFamily="65" charset="-120"/>
              </a:rPr>
              <a:t>月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和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8 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月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都是月大 ；</a:t>
            </a:r>
            <a:endParaRPr lang="en-US" altLang="zh-CN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0CF5162-93FE-837D-17D2-821D3877375D}"/>
              </a:ext>
            </a:extLst>
          </p:cNvPr>
          <p:cNvSpPr/>
          <p:nvPr/>
        </p:nvSpPr>
        <p:spPr>
          <a:xfrm>
            <a:off x="2427307" y="5311116"/>
            <a:ext cx="536873" cy="34879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52BC974-237B-133A-0660-2953A4015400}"/>
              </a:ext>
            </a:extLst>
          </p:cNvPr>
          <p:cNvSpPr txBox="1"/>
          <p:nvPr/>
        </p:nvSpPr>
        <p:spPr>
          <a:xfrm>
            <a:off x="4483101" y="5816076"/>
            <a:ext cx="413973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400" u="sng" dirty="0">
                <a:solidFill>
                  <a:srgbClr val="FF00FF"/>
                </a:solidFill>
                <a:ea typeface="DFKai-SB" panose="03000509000000000000" pitchFamily="65" charset="-120"/>
              </a:rPr>
              <a:t>12</a:t>
            </a:r>
            <a:r>
              <a:rPr lang="zh-CN" altLang="en-US" sz="2400" u="sng" dirty="0">
                <a:solidFill>
                  <a:srgbClr val="FF00FF"/>
                </a:solidFill>
                <a:ea typeface="DFKai-SB" panose="03000509000000000000" pitchFamily="65" charset="-120"/>
              </a:rPr>
              <a:t>月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和下一年的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月都是月大。</a:t>
            </a:r>
            <a:endParaRPr lang="en-US" altLang="zh-CN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0" grpId="0"/>
      <p:bldP spid="19" grpId="0" animBg="1"/>
      <p:bldP spid="19" grpId="1" animBg="1"/>
      <p:bldP spid="23" grpId="0" build="allAtOnce"/>
      <p:bldP spid="8" grpId="0" build="allAtOnce"/>
      <p:bldP spid="9" grpId="0" animBg="1"/>
      <p:bldP spid="9" grpId="1" animBg="1"/>
      <p:bldP spid="11" grpId="0" animBg="1"/>
      <p:bldP spid="11" grpId="1" animBg="1"/>
      <p:bldP spid="13" grpId="0" build="allAtOnce"/>
      <p:bldP spid="14" grpId="0" animBg="1"/>
      <p:bldP spid="14" grpId="1" animBg="1"/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58F0DE5-E4AE-65BE-E555-4E0C3C94A596}"/>
              </a:ext>
            </a:extLst>
          </p:cNvPr>
          <p:cNvSpPr/>
          <p:nvPr/>
        </p:nvSpPr>
        <p:spPr>
          <a:xfrm>
            <a:off x="6010275" y="4730780"/>
            <a:ext cx="1485900" cy="4622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06735-E53E-1D3A-E6C0-3922CA123BB6}"/>
              </a:ext>
            </a:extLst>
          </p:cNvPr>
          <p:cNvSpPr/>
          <p:nvPr/>
        </p:nvSpPr>
        <p:spPr>
          <a:xfrm>
            <a:off x="3175580" y="4716492"/>
            <a:ext cx="2553708" cy="4622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2889B5-843D-4033-A16E-89D0236069E7}"/>
              </a:ext>
            </a:extLst>
          </p:cNvPr>
          <p:cNvSpPr txBox="1"/>
          <p:nvPr/>
        </p:nvSpPr>
        <p:spPr>
          <a:xfrm>
            <a:off x="1053895" y="4657684"/>
            <a:ext cx="7289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(</a:t>
            </a:r>
            <a:r>
              <a:rPr lang="en-US" altLang="zh-TW" sz="2800" dirty="0">
                <a:ea typeface="DFKai-SB" panose="03000509000000000000" pitchFamily="65" charset="-120"/>
              </a:rPr>
              <a:t>b</a:t>
            </a:r>
            <a:r>
              <a:rPr lang="en-US" altLang="zh-CN" sz="2800" dirty="0">
                <a:ea typeface="DFKai-SB" panose="03000509000000000000" pitchFamily="65" charset="-120"/>
              </a:rPr>
              <a:t>)</a:t>
            </a:r>
            <a:r>
              <a:rPr lang="zh-TW" altLang="en-US" sz="1800" b="0" i="0" u="none" strike="noStrike" baseline="0" dirty="0">
                <a:latin typeface="MKaiHK-Medium"/>
              </a:rPr>
              <a:t> </a:t>
            </a:r>
            <a:r>
              <a:rPr lang="zh-TW" altLang="en-US" sz="2800" b="0" i="0" u="none" strike="noStrike" baseline="0" dirty="0">
                <a:latin typeface="MKaiHK-Medium"/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美食展從今個月</a:t>
            </a:r>
            <a:r>
              <a:rPr lang="en-US" altLang="zh-TW" sz="2800" dirty="0">
                <a:ea typeface="DFKai-SB" panose="03000509000000000000" pitchFamily="65" charset="-120"/>
              </a:rPr>
              <a:t>26</a:t>
            </a:r>
            <a:r>
              <a:rPr lang="zh-TW" altLang="en-US" sz="2800" dirty="0">
                <a:ea typeface="DFKai-SB" panose="03000509000000000000" pitchFamily="65" charset="-120"/>
              </a:rPr>
              <a:t>日開始，為期</a:t>
            </a:r>
            <a:r>
              <a:rPr lang="en-US" altLang="zh-TW" sz="2800" dirty="0">
                <a:ea typeface="DFKai-SB" panose="03000509000000000000" pitchFamily="65" charset="-120"/>
              </a:rPr>
              <a:t>10</a:t>
            </a:r>
            <a:r>
              <a:rPr lang="zh-TW" altLang="en-US" sz="2800" dirty="0">
                <a:ea typeface="DFKai-SB" panose="03000509000000000000" pitchFamily="65" charset="-120"/>
              </a:rPr>
              <a:t>天，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 algn="l"/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zh-TW" altLang="en-US" sz="2800" dirty="0">
                <a:ea typeface="DFKai-SB" panose="03000509000000000000" pitchFamily="65" charset="-120"/>
              </a:rPr>
              <a:t>最後一天是星期 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E8DA71-05F3-48C5-9CF7-992962D1F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95" y="1782431"/>
            <a:ext cx="7374566" cy="274504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5"/>
            <a:ext cx="54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27. </a:t>
            </a:r>
            <a:r>
              <a:rPr lang="zh-TW" altLang="en-US" sz="2800" dirty="0">
                <a:ea typeface="DFKai-SB" panose="03000509000000000000" pitchFamily="65" charset="-120"/>
              </a:rPr>
              <a:t>以下是今個月的月曆。      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AB82B90-EDD1-4861-8F25-FA88E4790473}"/>
              </a:ext>
            </a:extLst>
          </p:cNvPr>
          <p:cNvSpPr txBox="1"/>
          <p:nvPr/>
        </p:nvSpPr>
        <p:spPr>
          <a:xfrm>
            <a:off x="4698788" y="1176703"/>
            <a:ext cx="325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假設今個月是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月。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6849D3-6DD6-7CC8-9905-2A7B385590D7}"/>
              </a:ext>
            </a:extLst>
          </p:cNvPr>
          <p:cNvSpPr txBox="1"/>
          <p:nvPr/>
        </p:nvSpPr>
        <p:spPr>
          <a:xfrm>
            <a:off x="3766185" y="3829893"/>
            <a:ext cx="346234" cy="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FF"/>
                </a:solidFill>
                <a:sym typeface="Wingdings" panose="05000000000000000000" pitchFamily="2" charset="2"/>
              </a:rPr>
              <a:t></a:t>
            </a:r>
            <a:endParaRPr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DFDD4A-F826-EF81-AA26-7B98727D6667}"/>
              </a:ext>
            </a:extLst>
          </p:cNvPr>
          <p:cNvSpPr txBox="1"/>
          <p:nvPr/>
        </p:nvSpPr>
        <p:spPr>
          <a:xfrm>
            <a:off x="4813935" y="3829893"/>
            <a:ext cx="346234" cy="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FF"/>
                </a:solidFill>
                <a:sym typeface="Wingdings" panose="05000000000000000000" pitchFamily="2" charset="2"/>
              </a:rPr>
              <a:t></a:t>
            </a:r>
            <a:endParaRPr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4DCB9C-ED59-4BF1-DABD-E48EEE11231D}"/>
              </a:ext>
            </a:extLst>
          </p:cNvPr>
          <p:cNvSpPr txBox="1"/>
          <p:nvPr/>
        </p:nvSpPr>
        <p:spPr>
          <a:xfrm>
            <a:off x="5837158" y="3811166"/>
            <a:ext cx="346234" cy="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FF"/>
                </a:solidFill>
                <a:sym typeface="Wingdings" panose="05000000000000000000" pitchFamily="2" charset="2"/>
              </a:rPr>
              <a:t></a:t>
            </a:r>
            <a:endParaRPr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358C40-D025-5C11-786B-B9558D32C441}"/>
              </a:ext>
            </a:extLst>
          </p:cNvPr>
          <p:cNvSpPr txBox="1"/>
          <p:nvPr/>
        </p:nvSpPr>
        <p:spPr>
          <a:xfrm>
            <a:off x="6884908" y="3815299"/>
            <a:ext cx="346234" cy="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FF"/>
                </a:solidFill>
                <a:sym typeface="Wingdings" panose="05000000000000000000" pitchFamily="2" charset="2"/>
              </a:rPr>
              <a:t></a:t>
            </a:r>
            <a:endParaRPr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AB8853-9256-4972-C69D-BE226E13EF54}"/>
              </a:ext>
            </a:extLst>
          </p:cNvPr>
          <p:cNvSpPr txBox="1"/>
          <p:nvPr/>
        </p:nvSpPr>
        <p:spPr>
          <a:xfrm>
            <a:off x="7932658" y="3811166"/>
            <a:ext cx="346234" cy="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FF"/>
                </a:solidFill>
                <a:sym typeface="Wingdings" panose="05000000000000000000" pitchFamily="2" charset="2"/>
              </a:rPr>
              <a:t></a:t>
            </a:r>
            <a:endParaRPr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2FEB62-E725-6E15-7B0C-70974FF4ADEA}"/>
              </a:ext>
            </a:extLst>
          </p:cNvPr>
          <p:cNvSpPr txBox="1"/>
          <p:nvPr/>
        </p:nvSpPr>
        <p:spPr>
          <a:xfrm>
            <a:off x="1679754" y="4138280"/>
            <a:ext cx="346234" cy="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FF"/>
                </a:solidFill>
                <a:sym typeface="Wingdings" panose="05000000000000000000" pitchFamily="2" charset="2"/>
              </a:rPr>
              <a:t></a:t>
            </a:r>
            <a:endParaRPr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760C8A7-5D2D-0D20-FC22-D578F627C283}"/>
              </a:ext>
            </a:extLst>
          </p:cNvPr>
          <p:cNvSpPr txBox="1"/>
          <p:nvPr/>
        </p:nvSpPr>
        <p:spPr>
          <a:xfrm>
            <a:off x="2742962" y="4141114"/>
            <a:ext cx="346234" cy="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FF"/>
                </a:solidFill>
                <a:sym typeface="Wingdings" panose="05000000000000000000" pitchFamily="2" charset="2"/>
              </a:rPr>
              <a:t></a:t>
            </a:r>
            <a:endParaRPr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123A8FF-4E59-316F-7948-2B3E8B724027}"/>
              </a:ext>
            </a:extLst>
          </p:cNvPr>
          <p:cNvSpPr txBox="1"/>
          <p:nvPr/>
        </p:nvSpPr>
        <p:spPr>
          <a:xfrm>
            <a:off x="3775254" y="4148856"/>
            <a:ext cx="346234" cy="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FF"/>
                </a:solidFill>
                <a:sym typeface="Wingdings" panose="05000000000000000000" pitchFamily="2" charset="2"/>
              </a:rPr>
              <a:t></a:t>
            </a:r>
            <a:endParaRPr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1DCB0C1-B751-0142-AFAB-765E6010EB63}"/>
              </a:ext>
            </a:extLst>
          </p:cNvPr>
          <p:cNvSpPr txBox="1"/>
          <p:nvPr/>
        </p:nvSpPr>
        <p:spPr>
          <a:xfrm>
            <a:off x="4813935" y="4133594"/>
            <a:ext cx="346234" cy="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FF"/>
                </a:solidFill>
                <a:sym typeface="Wingdings" panose="05000000000000000000" pitchFamily="2" charset="2"/>
              </a:rPr>
              <a:t></a:t>
            </a:r>
            <a:endParaRPr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49CCFF0-132F-E0DE-71EC-16FF83A0898D}"/>
              </a:ext>
            </a:extLst>
          </p:cNvPr>
          <p:cNvSpPr txBox="1"/>
          <p:nvPr/>
        </p:nvSpPr>
        <p:spPr>
          <a:xfrm>
            <a:off x="5834980" y="4127472"/>
            <a:ext cx="346234" cy="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FF"/>
                </a:solidFill>
                <a:sym typeface="Wingdings" panose="05000000000000000000" pitchFamily="2" charset="2"/>
              </a:rPr>
              <a:t></a:t>
            </a:r>
            <a:endParaRPr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FDA47C1-67B2-036C-4D8F-404C3A047C35}"/>
              </a:ext>
            </a:extLst>
          </p:cNvPr>
          <p:cNvSpPr txBox="1"/>
          <p:nvPr/>
        </p:nvSpPr>
        <p:spPr>
          <a:xfrm>
            <a:off x="2296780" y="4091277"/>
            <a:ext cx="543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FF"/>
                </a:solidFill>
                <a:ea typeface="DFKai-SB" panose="03000509000000000000" pitchFamily="65" charset="-120"/>
              </a:rPr>
              <a:t>1/8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1FDBE21-231C-B8E4-EC6D-35812B5B6998}"/>
              </a:ext>
            </a:extLst>
          </p:cNvPr>
          <p:cNvSpPr txBox="1"/>
          <p:nvPr/>
        </p:nvSpPr>
        <p:spPr>
          <a:xfrm>
            <a:off x="3517647" y="4099550"/>
            <a:ext cx="35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7362E8A-A7E5-EEDD-498E-922D7D6897F3}"/>
              </a:ext>
            </a:extLst>
          </p:cNvPr>
          <p:cNvSpPr txBox="1"/>
          <p:nvPr/>
        </p:nvSpPr>
        <p:spPr>
          <a:xfrm>
            <a:off x="4572000" y="4091277"/>
            <a:ext cx="346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FF"/>
                </a:solidFill>
                <a:ea typeface="DFKai-SB" panose="03000509000000000000" pitchFamily="65" charset="-120"/>
              </a:rPr>
              <a:t>3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C20AA3B-70DD-1502-9814-D3BA19187F09}"/>
              </a:ext>
            </a:extLst>
          </p:cNvPr>
          <p:cNvSpPr txBox="1"/>
          <p:nvPr/>
        </p:nvSpPr>
        <p:spPr>
          <a:xfrm>
            <a:off x="5573448" y="4099366"/>
            <a:ext cx="346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1CBC1FB-4C1E-1EB7-3032-16AA1A8F313C}"/>
              </a:ext>
            </a:extLst>
          </p:cNvPr>
          <p:cNvSpPr/>
          <p:nvPr/>
        </p:nvSpPr>
        <p:spPr>
          <a:xfrm>
            <a:off x="5276850" y="2171699"/>
            <a:ext cx="904364" cy="232410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6292266-07DE-CDB0-5C27-C8CB45A74FC3}"/>
              </a:ext>
            </a:extLst>
          </p:cNvPr>
          <p:cNvSpPr txBox="1"/>
          <p:nvPr/>
        </p:nvSpPr>
        <p:spPr>
          <a:xfrm>
            <a:off x="4870609" y="5220090"/>
            <a:ext cx="54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四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7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20" grpId="0"/>
      <p:bldP spid="20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3" grpId="0" animBg="1"/>
      <p:bldP spid="23" grpId="1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5951728-ECD3-39C0-F3B5-44B2B9281E02}"/>
              </a:ext>
            </a:extLst>
          </p:cNvPr>
          <p:cNvSpPr/>
          <p:nvPr/>
        </p:nvSpPr>
        <p:spPr>
          <a:xfrm>
            <a:off x="5590508" y="3514615"/>
            <a:ext cx="1781842" cy="34013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45B1CFA-8F93-C20C-BE4D-CC9554A54E35}"/>
              </a:ext>
            </a:extLst>
          </p:cNvPr>
          <p:cNvSpPr/>
          <p:nvPr/>
        </p:nvSpPr>
        <p:spPr>
          <a:xfrm>
            <a:off x="3340068" y="3145283"/>
            <a:ext cx="971595" cy="34013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6872670-8563-6051-E083-2626E1A154BB}"/>
              </a:ext>
            </a:extLst>
          </p:cNvPr>
          <p:cNvSpPr/>
          <p:nvPr/>
        </p:nvSpPr>
        <p:spPr>
          <a:xfrm>
            <a:off x="5279546" y="3145283"/>
            <a:ext cx="971595" cy="34013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3"/>
            <a:ext cx="850718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33.</a:t>
            </a: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上圖中，哪兩個立體圖形的面數量相同？</a:t>
            </a: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答案：立體圖形 *   </a:t>
            </a:r>
            <a:r>
              <a:rPr lang="en-US" altLang="zh-TW" sz="2800" dirty="0">
                <a:ea typeface="DFKai-SB" panose="03000509000000000000" pitchFamily="65" charset="-120"/>
              </a:rPr>
              <a:t>P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 /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Q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R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S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zh-CN" altLang="en-US" sz="2800" dirty="0">
                <a:ea typeface="DFKai-SB" panose="03000509000000000000" pitchFamily="65" charset="-120"/>
              </a:rPr>
              <a:t>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       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* 圈出所有答案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r>
              <a:rPr lang="en-US" altLang="zh-CN" sz="2800" dirty="0">
                <a:ea typeface="DFKai-SB" panose="03000509000000000000" pitchFamily="65" charset="-120"/>
              </a:rPr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C78F41-8998-D72B-9035-B3FF20302D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2757" y="1244764"/>
            <a:ext cx="6897438" cy="204453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B724FD0-E07C-6E4D-A196-E088471D4A12}"/>
              </a:ext>
            </a:extLst>
          </p:cNvPr>
          <p:cNvSpPr txBox="1"/>
          <p:nvPr/>
        </p:nvSpPr>
        <p:spPr>
          <a:xfrm>
            <a:off x="1556697" y="3113644"/>
            <a:ext cx="85312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個面</a:t>
            </a:r>
            <a:endParaRPr lang="en-US" altLang="zh-CN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2E9B14-C522-EF4E-8C1A-852C5C687B5C}"/>
              </a:ext>
            </a:extLst>
          </p:cNvPr>
          <p:cNvSpPr txBox="1"/>
          <p:nvPr/>
        </p:nvSpPr>
        <p:spPr>
          <a:xfrm>
            <a:off x="3472583" y="3104009"/>
            <a:ext cx="85312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6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個面</a:t>
            </a:r>
            <a:endParaRPr lang="en-US" altLang="zh-CN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C6623A-72EA-59A0-92BF-3585491F2657}"/>
              </a:ext>
            </a:extLst>
          </p:cNvPr>
          <p:cNvSpPr txBox="1"/>
          <p:nvPr/>
        </p:nvSpPr>
        <p:spPr>
          <a:xfrm>
            <a:off x="5398013" y="3104009"/>
            <a:ext cx="85312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6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個面</a:t>
            </a:r>
            <a:endParaRPr lang="en-US" altLang="zh-CN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C48DEA-B03C-1F64-2737-1A98057E31B4}"/>
              </a:ext>
            </a:extLst>
          </p:cNvPr>
          <p:cNvSpPr txBox="1"/>
          <p:nvPr/>
        </p:nvSpPr>
        <p:spPr>
          <a:xfrm>
            <a:off x="7497067" y="3104009"/>
            <a:ext cx="85312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個面</a:t>
            </a:r>
            <a:endParaRPr lang="en-US" altLang="zh-CN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87766724-84F4-D54A-5BF0-5E0E017BCA77}"/>
              </a:ext>
            </a:extLst>
          </p:cNvPr>
          <p:cNvSpPr/>
          <p:nvPr/>
        </p:nvSpPr>
        <p:spPr>
          <a:xfrm>
            <a:off x="4869376" y="4026693"/>
            <a:ext cx="478912" cy="491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FB8379F-7553-77B8-65D5-0BAF4E5A7DA7}"/>
              </a:ext>
            </a:extLst>
          </p:cNvPr>
          <p:cNvSpPr/>
          <p:nvPr/>
        </p:nvSpPr>
        <p:spPr>
          <a:xfrm>
            <a:off x="5537038" y="4025068"/>
            <a:ext cx="478912" cy="491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0" grpId="0" animBg="1"/>
      <p:bldP spid="10" grpId="1" animBg="1"/>
      <p:bldP spid="5" grpId="0" build="allAtOnce"/>
      <p:bldP spid="6" grpId="0" build="allAtOnce"/>
      <p:bldP spid="7" grpId="0" build="allAtOnce"/>
      <p:bldP spid="8" grpId="0" build="allAtOnce"/>
      <p:bldP spid="3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2d"/>
  <p:tag name="ISPRING_LMS_API_VERSION" val="SCORM 2004 (4th edition)"/>
  <p:tag name="ISPRING_ULTRA_SCORM_COURCE_TITLE" val="長河小學數學科速效提分試卷"/>
  <p:tag name="ISPRING_ULTRA_SCORM_COURSE_ID" val="E4861DF8-6DFC-44B3-9C82-A98DBAD2B6C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6E0D53-F8C7-45FF-A2FE-27BC16AA4363}: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5D2205-0251-41DB-8E0E-C314E49ED6B2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98FFAB-1D9C-4B05-ADB4-2C10204ACC65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FDC63C-912A-45A3-A1FC-ADB262288AD9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39FE94-775F-447E-BB6B-6CD913A44D9C}:276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361</Words>
  <Application>Microsoft Office PowerPoint</Application>
  <PresentationFormat>On-screen Show (4:3)</PresentationFormat>
  <Paragraphs>64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DFLiHeiHK-W5</vt:lpstr>
      <vt:lpstr>Lingoes Unicode</vt:lpstr>
      <vt:lpstr>Microsoft YaHei</vt:lpstr>
      <vt:lpstr>MKaiHK-Medium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2023-07-03T09:49:46Z</dcterms:modified>
</cp:coreProperties>
</file>