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76" r:id="rId2"/>
    <p:sldId id="288" r:id="rId3"/>
    <p:sldId id="277" r:id="rId4"/>
    <p:sldId id="289" r:id="rId5"/>
    <p:sldId id="290" r:id="rId6"/>
    <p:sldId id="286" r:id="rId7"/>
  </p:sldIdLst>
  <p:sldSz cx="9144000" cy="6858000" type="screen4x3"/>
  <p:notesSz cx="6807200" cy="9939338"/>
  <p:custDataLst>
    <p:tags r:id="rId10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B4"/>
    <a:srgbClr val="FF00FF"/>
    <a:srgbClr val="DFDFE1"/>
    <a:srgbClr val="FFCCFF"/>
    <a:srgbClr val="CCFFCC"/>
    <a:srgbClr val="154E7D"/>
    <a:srgbClr val="C5E0B4"/>
    <a:srgbClr val="17717B"/>
    <a:srgbClr val="1F9AA7"/>
    <a:srgbClr val="59A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5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134" y="66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01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14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4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2586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5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56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6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5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1C6DD6-BD6A-156F-9460-24237EEEC758}"/>
              </a:ext>
            </a:extLst>
          </p:cNvPr>
          <p:cNvSpPr txBox="1"/>
          <p:nvPr userDrawn="1"/>
        </p:nvSpPr>
        <p:spPr>
          <a:xfrm>
            <a:off x="3197714" y="68052"/>
            <a:ext cx="368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上學期 易錯卷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21F3A5B-DF86-0D3C-AF18-AACCD5F28205}"/>
              </a:ext>
            </a:extLst>
          </p:cNvPr>
          <p:cNvSpPr/>
          <p:nvPr/>
        </p:nvSpPr>
        <p:spPr>
          <a:xfrm>
            <a:off x="2457450" y="3644901"/>
            <a:ext cx="2311400" cy="3937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7253EA7-27DE-EA50-3A79-374A2EF39AC6}"/>
              </a:ext>
            </a:extLst>
          </p:cNvPr>
          <p:cNvSpPr/>
          <p:nvPr/>
        </p:nvSpPr>
        <p:spPr>
          <a:xfrm>
            <a:off x="5832553" y="3666731"/>
            <a:ext cx="1772579" cy="3937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4"/>
            <a:ext cx="847652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20. </a:t>
            </a: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        </a:t>
            </a:r>
            <a:r>
              <a:rPr lang="en-US" altLang="zh-CN" sz="2800" dirty="0">
                <a:ea typeface="DFKai-SB" panose="03000509000000000000" pitchFamily="65" charset="-120"/>
              </a:rPr>
              <a:t>(</a:t>
            </a:r>
            <a:r>
              <a:rPr lang="en-US" altLang="zh-TW" sz="2800" dirty="0">
                <a:ea typeface="DFKai-SB" panose="03000509000000000000" pitchFamily="65" charset="-120"/>
              </a:rPr>
              <a:t>a</a:t>
            </a:r>
            <a:r>
              <a:rPr lang="en-US" altLang="zh-CN" sz="2800" dirty="0">
                <a:ea typeface="DFKai-SB" panose="03000509000000000000" pitchFamily="65" charset="-120"/>
              </a:rPr>
              <a:t>) </a:t>
            </a:r>
            <a:r>
              <a:rPr lang="zh-TW" altLang="en-US" sz="2800" u="sng" dirty="0">
                <a:ea typeface="DFKai-SB" panose="03000509000000000000" pitchFamily="65" charset="-120"/>
              </a:rPr>
              <a:t>健華</a:t>
            </a:r>
            <a:r>
              <a:rPr lang="zh-TW" altLang="en-US" sz="2800" dirty="0">
                <a:ea typeface="DFKai-SB" panose="03000509000000000000" pitchFamily="65" charset="-120"/>
              </a:rPr>
              <a:t>購買了</a:t>
            </a:r>
            <a:r>
              <a:rPr lang="en-US" altLang="zh-TW" sz="2800" dirty="0">
                <a:ea typeface="DFKai-SB" panose="03000509000000000000" pitchFamily="65" charset="-120"/>
              </a:rPr>
              <a:t>2</a:t>
            </a:r>
            <a:r>
              <a:rPr lang="zh-TW" altLang="en-US" sz="2800" dirty="0">
                <a:ea typeface="DFKai-SB" panose="03000509000000000000" pitchFamily="65" charset="-120"/>
              </a:rPr>
              <a:t>頂帽子，店員找回他</a:t>
            </a:r>
            <a:r>
              <a:rPr lang="en-US" altLang="zh-TW" sz="2800" dirty="0">
                <a:ea typeface="DFKai-SB" panose="03000509000000000000" pitchFamily="65" charset="-120"/>
              </a:rPr>
              <a:t>22</a:t>
            </a:r>
            <a:r>
              <a:rPr lang="zh-TW" altLang="en-US" sz="2800" dirty="0">
                <a:ea typeface="DFKai-SB" panose="03000509000000000000" pitchFamily="65" charset="-120"/>
              </a:rPr>
              <a:t>元。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     </a:t>
            </a:r>
            <a:r>
              <a:rPr lang="zh-TW" altLang="en-US" sz="2800" u="sng" dirty="0">
                <a:ea typeface="DFKai-SB" panose="03000509000000000000" pitchFamily="65" charset="-120"/>
              </a:rPr>
              <a:t>健華</a:t>
            </a:r>
            <a:r>
              <a:rPr lang="zh-TW" altLang="en-US" sz="2800" dirty="0">
                <a:ea typeface="DFKai-SB" panose="03000509000000000000" pitchFamily="65" charset="-120"/>
              </a:rPr>
              <a:t>付了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元。</a:t>
            </a:r>
            <a:endParaRPr lang="en-US" altLang="zh-TW" sz="2800" dirty="0"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9F72ED6-6BBC-6D72-1DA7-DC3723401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414" y="1407399"/>
            <a:ext cx="6858000" cy="2021601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2A3BADA-CC5E-392C-0E8B-21647B60C758}"/>
              </a:ext>
            </a:extLst>
          </p:cNvPr>
          <p:cNvSpPr/>
          <p:nvPr/>
        </p:nvSpPr>
        <p:spPr>
          <a:xfrm>
            <a:off x="1428750" y="1395990"/>
            <a:ext cx="1685925" cy="1945729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EB3C9B9-F5D1-34B0-18AA-47899F159745}"/>
              </a:ext>
            </a:extLst>
          </p:cNvPr>
          <p:cNvSpPr txBox="1"/>
          <p:nvPr/>
        </p:nvSpPr>
        <p:spPr>
          <a:xfrm>
            <a:off x="1750894" y="4787362"/>
            <a:ext cx="2754816" cy="129266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TW" altLang="en-US" sz="2800" u="sng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健華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付了：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  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114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114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22</a:t>
            </a:r>
          </a:p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= 250 (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元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)</a:t>
            </a:r>
            <a:endParaRPr lang="zh-TW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A6988C-E60E-5762-4F3D-E8DBD0195835}"/>
              </a:ext>
            </a:extLst>
          </p:cNvPr>
          <p:cNvSpPr txBox="1"/>
          <p:nvPr/>
        </p:nvSpPr>
        <p:spPr>
          <a:xfrm>
            <a:off x="3470165" y="4134101"/>
            <a:ext cx="752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250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  <p:bldP spid="8" grpId="0" build="allAtOnce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BF6BD01-2D18-8DB2-F74D-439764FB91A4}"/>
              </a:ext>
            </a:extLst>
          </p:cNvPr>
          <p:cNvSpPr/>
          <p:nvPr/>
        </p:nvSpPr>
        <p:spPr>
          <a:xfrm>
            <a:off x="4321098" y="3593598"/>
            <a:ext cx="2536901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347A35D-7DCF-AD0D-7295-42F8A44B6307}"/>
              </a:ext>
            </a:extLst>
          </p:cNvPr>
          <p:cNvSpPr/>
          <p:nvPr/>
        </p:nvSpPr>
        <p:spPr>
          <a:xfrm>
            <a:off x="1720774" y="3593598"/>
            <a:ext cx="1917776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9CE1212-7FC5-5607-EF07-304618C62CBF}"/>
              </a:ext>
            </a:extLst>
          </p:cNvPr>
          <p:cNvSpPr/>
          <p:nvPr/>
        </p:nvSpPr>
        <p:spPr>
          <a:xfrm>
            <a:off x="7894640" y="4175026"/>
            <a:ext cx="468774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9CE582D-A595-6A00-30E2-BE6C512E02CE}"/>
              </a:ext>
            </a:extLst>
          </p:cNvPr>
          <p:cNvSpPr/>
          <p:nvPr/>
        </p:nvSpPr>
        <p:spPr>
          <a:xfrm>
            <a:off x="1659554" y="4754832"/>
            <a:ext cx="1102696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4"/>
            <a:ext cx="84765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20. </a:t>
            </a: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</a:t>
            </a:r>
            <a:r>
              <a:rPr lang="en-US" altLang="zh-CN" sz="2800" dirty="0">
                <a:ea typeface="DFKai-SB" panose="03000509000000000000" pitchFamily="65" charset="-120"/>
              </a:rPr>
              <a:t>(b) </a:t>
            </a:r>
            <a:r>
              <a:rPr lang="zh-TW" altLang="en-US" sz="2800" u="sng" dirty="0">
                <a:ea typeface="DFKai-SB" panose="03000509000000000000" pitchFamily="65" charset="-120"/>
              </a:rPr>
              <a:t>凱博</a:t>
            </a:r>
            <a:r>
              <a:rPr lang="zh-TW" altLang="en-US" sz="2800" dirty="0">
                <a:ea typeface="DFKai-SB" panose="03000509000000000000" pitchFamily="65" charset="-120"/>
              </a:rPr>
              <a:t>有</a:t>
            </a:r>
            <a:r>
              <a:rPr lang="en-US" altLang="zh-TW" sz="2800" dirty="0">
                <a:ea typeface="DFKai-SB" panose="03000509000000000000" pitchFamily="65" charset="-120"/>
              </a:rPr>
              <a:t>90 </a:t>
            </a:r>
            <a:r>
              <a:rPr lang="zh-TW" altLang="en-US" sz="2800" dirty="0">
                <a:ea typeface="DFKai-SB" panose="03000509000000000000" pitchFamily="65" charset="-120"/>
              </a:rPr>
              <a:t>元，他購買了一條跳繩後，餘下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    的款項 * 足夠 </a:t>
            </a:r>
            <a:r>
              <a:rPr lang="en-US" altLang="zh-TW" sz="2800" dirty="0">
                <a:ea typeface="DFKai-SB" panose="03000509000000000000" pitchFamily="65" charset="-120"/>
              </a:rPr>
              <a:t>/ </a:t>
            </a:r>
            <a:r>
              <a:rPr lang="zh-TW" altLang="en-US" sz="2800" dirty="0">
                <a:ea typeface="DFKai-SB" panose="03000509000000000000" pitchFamily="65" charset="-120"/>
              </a:rPr>
              <a:t>不足夠 </a:t>
            </a:r>
            <a:r>
              <a:rPr lang="en-US" altLang="zh-TW" sz="2800" dirty="0"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ea typeface="DFKai-SB" panose="03000509000000000000" pitchFamily="65" charset="-120"/>
              </a:rPr>
              <a:t>* 圈出答案</a:t>
            </a:r>
            <a:r>
              <a:rPr lang="en-US" altLang="zh-TW" sz="2800" dirty="0">
                <a:ea typeface="DFKai-SB" panose="03000509000000000000" pitchFamily="65" charset="-120"/>
              </a:rPr>
              <a:t>) </a:t>
            </a:r>
            <a:r>
              <a:rPr lang="zh-TW" altLang="en-US" sz="2800" dirty="0">
                <a:ea typeface="DFKai-SB" panose="03000509000000000000" pitchFamily="65" charset="-120"/>
              </a:rPr>
              <a:t>購買一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 </a:t>
            </a:r>
            <a:r>
              <a:rPr lang="zh-TW" altLang="en-US" sz="2800" dirty="0">
                <a:ea typeface="DFKai-SB" panose="03000509000000000000" pitchFamily="65" charset="-120"/>
              </a:rPr>
              <a:t>個足球。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9F72ED6-6BBC-6D72-1DA7-DC3723401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414" y="1407399"/>
            <a:ext cx="6858000" cy="2021601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4CECEE7B-2A14-E874-EDF6-264D40E33AAD}"/>
              </a:ext>
            </a:extLst>
          </p:cNvPr>
          <p:cNvSpPr/>
          <p:nvPr/>
        </p:nvSpPr>
        <p:spPr>
          <a:xfrm>
            <a:off x="6581775" y="1434225"/>
            <a:ext cx="1685925" cy="1945729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E3143CB-1D4B-81EB-0B21-31C961D838C3}"/>
              </a:ext>
            </a:extLst>
          </p:cNvPr>
          <p:cNvSpPr/>
          <p:nvPr/>
        </p:nvSpPr>
        <p:spPr>
          <a:xfrm>
            <a:off x="4171950" y="1407399"/>
            <a:ext cx="1685925" cy="1945729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3E1B39F-46E5-C69D-882F-B3FC4E8E47C1}"/>
              </a:ext>
            </a:extLst>
          </p:cNvPr>
          <p:cNvSpPr txBox="1"/>
          <p:nvPr/>
        </p:nvSpPr>
        <p:spPr>
          <a:xfrm>
            <a:off x="3265369" y="4792941"/>
            <a:ext cx="2754816" cy="129266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餘下的款項是：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  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90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－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38</a:t>
            </a:r>
          </a:p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= 52 (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元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)</a:t>
            </a:r>
            <a:endParaRPr lang="zh-TW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F85EA5C-94C9-8EC1-61C1-A166C3D2D6C9}"/>
              </a:ext>
            </a:extLst>
          </p:cNvPr>
          <p:cNvSpPr txBox="1"/>
          <p:nvPr/>
        </p:nvSpPr>
        <p:spPr>
          <a:xfrm>
            <a:off x="6314417" y="5664186"/>
            <a:ext cx="1280379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52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＜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56</a:t>
            </a:r>
            <a:endParaRPr lang="zh-TW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B344C08-6691-24B0-A6DF-5505D80A980F}"/>
              </a:ext>
            </a:extLst>
          </p:cNvPr>
          <p:cNvSpPr/>
          <p:nvPr/>
        </p:nvSpPr>
        <p:spPr>
          <a:xfrm>
            <a:off x="4048125" y="4110038"/>
            <a:ext cx="1152525" cy="607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animBg="1"/>
      <p:bldP spid="3" grpId="1" animBg="1"/>
      <p:bldP spid="11" grpId="0" animBg="1"/>
      <p:bldP spid="11" grpId="1" animBg="1"/>
      <p:bldP spid="12" grpId="0" animBg="1"/>
      <p:bldP spid="12" grpId="1" animBg="1"/>
      <p:bldP spid="5" grpId="0" animBg="1"/>
      <p:bldP spid="5" grpId="1" animBg="1"/>
      <p:bldP spid="7" grpId="0" animBg="1"/>
      <p:bldP spid="7" grpId="1" animBg="1"/>
      <p:bldP spid="8" grpId="0" uiExpand="1" build="allAtOnce"/>
      <p:bldP spid="9" grpId="0" build="allAtOnce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44764"/>
            <a:ext cx="77197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ea typeface="DFKai-SB" panose="03000509000000000000" pitchFamily="65" charset="-120"/>
              </a:rPr>
              <a:t>24</a:t>
            </a:r>
            <a:r>
              <a:rPr lang="en-US" altLang="zh-CN" sz="2800" b="1" dirty="0">
                <a:ea typeface="DFKai-SB" panose="03000509000000000000" pitchFamily="65" charset="-120"/>
              </a:rPr>
              <a:t>.</a:t>
            </a: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垃圾桶和長椅之間的距離約是多少米？</a:t>
            </a:r>
          </a:p>
          <a:p>
            <a:r>
              <a:rPr lang="zh-TW" altLang="en-US" sz="2800" dirty="0">
                <a:ea typeface="DFKai-SB" panose="03000509000000000000" pitchFamily="65" charset="-120"/>
              </a:rPr>
              <a:t>        答案：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米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95A7184-77BA-3E5F-8AB6-46D6F9621323}"/>
              </a:ext>
            </a:extLst>
          </p:cNvPr>
          <p:cNvSpPr txBox="1"/>
          <p:nvPr/>
        </p:nvSpPr>
        <p:spPr>
          <a:xfrm>
            <a:off x="3043847" y="3574433"/>
            <a:ext cx="84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3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C2BC6F8-5E9F-442B-1EE3-1BE3DB382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0" y="1244764"/>
            <a:ext cx="7194326" cy="1690711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D1B8E054-528E-77FA-1623-FF1671B57CEA}"/>
              </a:ext>
            </a:extLst>
          </p:cNvPr>
          <p:cNvSpPr/>
          <p:nvPr/>
        </p:nvSpPr>
        <p:spPr>
          <a:xfrm>
            <a:off x="3176722" y="1695451"/>
            <a:ext cx="595896" cy="114935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CFFC3EA-D2A6-4E05-6B80-FF1166EAC11B}"/>
              </a:ext>
            </a:extLst>
          </p:cNvPr>
          <p:cNvSpPr txBox="1"/>
          <p:nvPr/>
        </p:nvSpPr>
        <p:spPr>
          <a:xfrm>
            <a:off x="4420831" y="2774182"/>
            <a:ext cx="604194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3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米</a:t>
            </a:r>
            <a:endParaRPr lang="zh-TW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3760910E-2F7B-F454-1944-D1E67D557E5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51493" y="1748945"/>
            <a:ext cx="589546" cy="1044913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CF03F926-4349-E993-83BC-A4D23C021B9E}"/>
              </a:ext>
            </a:extLst>
          </p:cNvPr>
          <p:cNvSpPr/>
          <p:nvPr/>
        </p:nvSpPr>
        <p:spPr>
          <a:xfrm>
            <a:off x="4489916" y="2617236"/>
            <a:ext cx="434192" cy="206555"/>
          </a:xfrm>
          <a:prstGeom prst="rect">
            <a:avLst/>
          </a:prstGeom>
          <a:solidFill>
            <a:srgbClr val="DFD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8EC51AA3-1B40-6A0A-EA70-2761F264C7B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1280" y="1748945"/>
            <a:ext cx="589546" cy="104491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78A08B90-D656-D23E-044B-246A0E37736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95478" y="1748945"/>
            <a:ext cx="589546" cy="1044913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1E26D4C-CC0A-EE25-B700-900B1898F862}"/>
              </a:ext>
            </a:extLst>
          </p:cNvPr>
          <p:cNvSpPr/>
          <p:nvPr/>
        </p:nvSpPr>
        <p:spPr>
          <a:xfrm>
            <a:off x="3787429" y="1694794"/>
            <a:ext cx="1697595" cy="114935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0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 animBg="1"/>
      <p:bldP spid="13" grpId="1" animBg="1"/>
      <p:bldP spid="23" grpId="0" build="allAtOnce"/>
      <p:bldP spid="32" grpId="0" animBg="1"/>
      <p:bldP spid="32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FFB98D9-DD34-4584-43E5-22A90C9B25D9}"/>
              </a:ext>
            </a:extLst>
          </p:cNvPr>
          <p:cNvSpPr/>
          <p:nvPr/>
        </p:nvSpPr>
        <p:spPr>
          <a:xfrm>
            <a:off x="5533671" y="4145657"/>
            <a:ext cx="724190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44764"/>
            <a:ext cx="8454218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ea typeface="DFKai-SB" panose="03000509000000000000" pitchFamily="65" charset="-120"/>
              </a:rPr>
              <a:t>28</a:t>
            </a:r>
            <a:r>
              <a:rPr lang="en-US" altLang="zh-CN" sz="2800" b="1" dirty="0">
                <a:ea typeface="DFKai-SB" panose="03000509000000000000" pitchFamily="65" charset="-120"/>
              </a:rPr>
              <a:t>.</a:t>
            </a: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</a:t>
            </a:r>
            <a:r>
              <a:rPr lang="en-US" altLang="zh-CN" sz="2800" b="1" dirty="0">
                <a:ea typeface="DFKai-SB" panose="03000509000000000000" pitchFamily="65" charset="-120"/>
              </a:rPr>
              <a:t> </a:t>
            </a:r>
            <a:r>
              <a:rPr lang="en-US" altLang="zh-CN" sz="2800" dirty="0">
                <a:ea typeface="DFKai-SB" panose="03000509000000000000" pitchFamily="65" charset="-120"/>
              </a:rPr>
              <a:t>(</a:t>
            </a:r>
            <a:r>
              <a:rPr lang="en-US" altLang="zh-TW" sz="2800" dirty="0">
                <a:ea typeface="DFKai-SB" panose="03000509000000000000" pitchFamily="65" charset="-120"/>
              </a:rPr>
              <a:t>a</a:t>
            </a:r>
            <a:r>
              <a:rPr lang="en-US" altLang="zh-CN" sz="2800" dirty="0">
                <a:ea typeface="DFKai-SB" panose="03000509000000000000" pitchFamily="65" charset="-120"/>
              </a:rPr>
              <a:t>) </a:t>
            </a:r>
            <a:r>
              <a:rPr lang="zh-TW" altLang="en-US" sz="2800" dirty="0">
                <a:ea typeface="DFKai-SB" panose="03000509000000000000" pitchFamily="65" charset="-120"/>
              </a:rPr>
              <a:t>烟花匯演在 * 上午  </a:t>
            </a:r>
            <a:r>
              <a:rPr lang="en-US" altLang="zh-TW" sz="2800" dirty="0">
                <a:ea typeface="DFKai-SB" panose="03000509000000000000" pitchFamily="65" charset="-120"/>
              </a:rPr>
              <a:t>/  </a:t>
            </a:r>
            <a:r>
              <a:rPr lang="zh-TW" altLang="en-US" sz="2800" dirty="0">
                <a:ea typeface="DFKai-SB" panose="03000509000000000000" pitchFamily="65" charset="-120"/>
              </a:rPr>
              <a:t>下午  </a:t>
            </a:r>
            <a:r>
              <a:rPr lang="en-US" altLang="zh-TW" sz="2800" dirty="0"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ea typeface="DFKai-SB" panose="03000509000000000000" pitchFamily="65" charset="-120"/>
              </a:rPr>
              <a:t>* 圈出答案</a:t>
            </a:r>
            <a:r>
              <a:rPr lang="en-US" altLang="zh-TW" sz="2800" dirty="0">
                <a:ea typeface="DFKai-SB" panose="03000509000000000000" pitchFamily="65" charset="-120"/>
              </a:rPr>
              <a:t>) </a:t>
            </a:r>
          </a:p>
          <a:p>
            <a:pPr>
              <a:spcAft>
                <a:spcPts val="18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   </a:t>
            </a:r>
            <a:r>
              <a:rPr lang="en-US" altLang="zh-TW" sz="2800" u="sng" dirty="0">
                <a:ea typeface="DFKai-SB" panose="03000509000000000000" pitchFamily="65" charset="-120"/>
              </a:rPr>
              <a:t>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時 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 分開始。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95A7184-77BA-3E5F-8AB6-46D6F9621323}"/>
              </a:ext>
            </a:extLst>
          </p:cNvPr>
          <p:cNvSpPr txBox="1"/>
          <p:nvPr/>
        </p:nvSpPr>
        <p:spPr>
          <a:xfrm>
            <a:off x="2464379" y="4088311"/>
            <a:ext cx="84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8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024118-22F2-6D7B-0754-23A81AE41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220" y="1323448"/>
            <a:ext cx="6576669" cy="210555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8E693B7-31AC-DC8A-73FE-085679DDBBC6}"/>
              </a:ext>
            </a:extLst>
          </p:cNvPr>
          <p:cNvSpPr txBox="1"/>
          <p:nvPr/>
        </p:nvSpPr>
        <p:spPr>
          <a:xfrm>
            <a:off x="4147527" y="4088311"/>
            <a:ext cx="84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10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1E26D4C-CC0A-EE25-B700-900B1898F862}"/>
              </a:ext>
            </a:extLst>
          </p:cNvPr>
          <p:cNvSpPr/>
          <p:nvPr/>
        </p:nvSpPr>
        <p:spPr>
          <a:xfrm>
            <a:off x="3800475" y="2514599"/>
            <a:ext cx="1320165" cy="44196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F10E6D3-05CC-46CA-4593-29161C79124D}"/>
              </a:ext>
            </a:extLst>
          </p:cNvPr>
          <p:cNvSpPr/>
          <p:nvPr/>
        </p:nvSpPr>
        <p:spPr>
          <a:xfrm>
            <a:off x="5046821" y="3507684"/>
            <a:ext cx="848945" cy="580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03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4" grpId="0"/>
      <p:bldP spid="7" grpId="0"/>
      <p:bldP spid="14" grpId="0" animBg="1"/>
      <p:bldP spid="14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FFB98D9-DD34-4584-43E5-22A90C9B25D9}"/>
              </a:ext>
            </a:extLst>
          </p:cNvPr>
          <p:cNvSpPr/>
          <p:nvPr/>
        </p:nvSpPr>
        <p:spPr>
          <a:xfrm>
            <a:off x="1826485" y="3567988"/>
            <a:ext cx="2526439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44764"/>
            <a:ext cx="84542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ea typeface="DFKai-SB" panose="03000509000000000000" pitchFamily="65" charset="-120"/>
              </a:rPr>
              <a:t>28</a:t>
            </a:r>
            <a:r>
              <a:rPr lang="en-US" altLang="zh-CN" sz="2800" b="1" dirty="0">
                <a:ea typeface="DFKai-SB" panose="03000509000000000000" pitchFamily="65" charset="-120"/>
              </a:rPr>
              <a:t>.</a:t>
            </a: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</a:t>
            </a:r>
            <a:r>
              <a:rPr lang="en-US" altLang="zh-CN" sz="2800" b="1" dirty="0">
                <a:ea typeface="DFKai-SB" panose="03000509000000000000" pitchFamily="65" charset="-120"/>
              </a:rPr>
              <a:t> </a:t>
            </a:r>
            <a:r>
              <a:rPr lang="en-US" altLang="zh-CN" sz="2800" dirty="0">
                <a:ea typeface="DFKai-SB" panose="03000509000000000000" pitchFamily="65" charset="-120"/>
              </a:rPr>
              <a:t>(b)</a:t>
            </a:r>
            <a:r>
              <a:rPr lang="zh-TW" altLang="en-US" sz="2800" dirty="0">
                <a:ea typeface="DFKai-SB" panose="03000509000000000000" pitchFamily="65" charset="-120"/>
              </a:rPr>
              <a:t> 現在是</a:t>
            </a:r>
            <a:r>
              <a:rPr lang="en-US" altLang="zh-TW" sz="2800" dirty="0">
                <a:ea typeface="DFKai-SB" panose="03000509000000000000" pitchFamily="65" charset="-120"/>
              </a:rPr>
              <a:t>8:30 p.m.</a:t>
            </a:r>
            <a:r>
              <a:rPr lang="zh-TW" altLang="en-US" sz="2800" dirty="0">
                <a:ea typeface="DFKai-SB" panose="03000509000000000000" pitchFamily="65" charset="-120"/>
              </a:rPr>
              <a:t>，烟花匯演還有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</a:t>
            </a:r>
            <a:r>
              <a:rPr lang="zh-TW" altLang="en-US" sz="2800" dirty="0">
                <a:ea typeface="DFKai-SB" panose="03000509000000000000" pitchFamily="65" charset="-120"/>
              </a:rPr>
              <a:t>分鐘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      </a:t>
            </a:r>
            <a:r>
              <a:rPr lang="zh-TW" altLang="en-US" sz="2800" dirty="0">
                <a:ea typeface="DFKai-SB" panose="03000509000000000000" pitchFamily="65" charset="-120"/>
              </a:rPr>
              <a:t>結束。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95A7184-77BA-3E5F-8AB6-46D6F9621323}"/>
              </a:ext>
            </a:extLst>
          </p:cNvPr>
          <p:cNvSpPr txBox="1"/>
          <p:nvPr/>
        </p:nvSpPr>
        <p:spPr>
          <a:xfrm>
            <a:off x="7140431" y="3507684"/>
            <a:ext cx="84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40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024118-22F2-6D7B-0754-23A81AE41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220" y="1323448"/>
            <a:ext cx="6576669" cy="210555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8E693B7-31AC-DC8A-73FE-085679DDBBC6}"/>
              </a:ext>
            </a:extLst>
          </p:cNvPr>
          <p:cNvSpPr txBox="1"/>
          <p:nvPr/>
        </p:nvSpPr>
        <p:spPr>
          <a:xfrm>
            <a:off x="1746382" y="4661084"/>
            <a:ext cx="159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8:30 p.m.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1E26D4C-CC0A-EE25-B700-900B1898F862}"/>
              </a:ext>
            </a:extLst>
          </p:cNvPr>
          <p:cNvSpPr/>
          <p:nvPr/>
        </p:nvSpPr>
        <p:spPr>
          <a:xfrm>
            <a:off x="5428062" y="2510963"/>
            <a:ext cx="1320165" cy="44196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A7BFC7C-D6FA-998D-793A-01ADE3C22D3A}"/>
              </a:ext>
            </a:extLst>
          </p:cNvPr>
          <p:cNvSpPr txBox="1"/>
          <p:nvPr/>
        </p:nvSpPr>
        <p:spPr>
          <a:xfrm>
            <a:off x="4491251" y="4661084"/>
            <a:ext cx="159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9:00 p.m.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5BB8BA9-39CD-9DF4-B6E1-0B713803B89D}"/>
              </a:ext>
            </a:extLst>
          </p:cNvPr>
          <p:cNvSpPr txBox="1"/>
          <p:nvPr/>
        </p:nvSpPr>
        <p:spPr>
          <a:xfrm>
            <a:off x="7234451" y="4714564"/>
            <a:ext cx="159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9:10 p.m.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52F3066-937E-099E-B7CC-0439F748A441}"/>
              </a:ext>
            </a:extLst>
          </p:cNvPr>
          <p:cNvCxnSpPr>
            <a:cxnSpLocks/>
          </p:cNvCxnSpPr>
          <p:nvPr/>
        </p:nvCxnSpPr>
        <p:spPr>
          <a:xfrm>
            <a:off x="3267251" y="4922694"/>
            <a:ext cx="1224000" cy="0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78956466-105E-F2B4-678C-D88E5F8747E9}"/>
              </a:ext>
            </a:extLst>
          </p:cNvPr>
          <p:cNvSpPr txBox="1"/>
          <p:nvPr/>
        </p:nvSpPr>
        <p:spPr>
          <a:xfrm>
            <a:off x="3264771" y="4405321"/>
            <a:ext cx="1397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3CB4"/>
                </a:solidFill>
                <a:ea typeface="DFKai-SB" panose="03000509000000000000" pitchFamily="65" charset="-120"/>
              </a:rPr>
              <a:t>30</a:t>
            </a:r>
            <a:r>
              <a:rPr lang="zh-TW" altLang="en-US" sz="2800" dirty="0">
                <a:solidFill>
                  <a:srgbClr val="003CB4"/>
                </a:solidFill>
                <a:ea typeface="DFKai-SB" panose="03000509000000000000" pitchFamily="65" charset="-120"/>
              </a:rPr>
              <a:t>分鐘</a:t>
            </a:r>
            <a:endParaRPr lang="en-US" altLang="zh-CN" sz="2800" dirty="0">
              <a:solidFill>
                <a:srgbClr val="003CB4"/>
              </a:solidFill>
              <a:ea typeface="DFKai-SB" panose="03000509000000000000" pitchFamily="65" charset="-120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0FCEFC4-47A5-835F-737E-25BD5D3D453B}"/>
              </a:ext>
            </a:extLst>
          </p:cNvPr>
          <p:cNvCxnSpPr>
            <a:cxnSpLocks/>
          </p:cNvCxnSpPr>
          <p:nvPr/>
        </p:nvCxnSpPr>
        <p:spPr>
          <a:xfrm>
            <a:off x="6010451" y="4976488"/>
            <a:ext cx="1224000" cy="0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AA980848-6C3D-33A8-DE1B-FF9ECF49B8F6}"/>
              </a:ext>
            </a:extLst>
          </p:cNvPr>
          <p:cNvSpPr txBox="1"/>
          <p:nvPr/>
        </p:nvSpPr>
        <p:spPr>
          <a:xfrm>
            <a:off x="6021233" y="4438816"/>
            <a:ext cx="159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3CB4"/>
                </a:solidFill>
                <a:ea typeface="DFKai-SB" panose="03000509000000000000" pitchFamily="65" charset="-120"/>
              </a:rPr>
              <a:t>10</a:t>
            </a:r>
            <a:r>
              <a:rPr lang="zh-TW" altLang="en-US" sz="2800" dirty="0">
                <a:solidFill>
                  <a:srgbClr val="003CB4"/>
                </a:solidFill>
                <a:ea typeface="DFKai-SB" panose="03000509000000000000" pitchFamily="65" charset="-120"/>
              </a:rPr>
              <a:t>分鐘</a:t>
            </a:r>
            <a:endParaRPr lang="en-US" altLang="zh-CN" sz="2800" dirty="0">
              <a:solidFill>
                <a:srgbClr val="003CB4"/>
              </a:solidFill>
              <a:ea typeface="DFKai-SB" panose="03000509000000000000" pitchFamily="65" charset="-12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1A88EA0-A74D-1623-A8DB-6B1F0DAF0766}"/>
              </a:ext>
            </a:extLst>
          </p:cNvPr>
          <p:cNvSpPr txBox="1"/>
          <p:nvPr/>
        </p:nvSpPr>
        <p:spPr>
          <a:xfrm>
            <a:off x="1746381" y="5325379"/>
            <a:ext cx="420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還有：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30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10 = 40(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分鐘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  <a:endParaRPr lang="en-US" altLang="zh-CN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71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4" grpId="0"/>
      <p:bldP spid="7" grpId="0"/>
      <p:bldP spid="7" grpId="1"/>
      <p:bldP spid="14" grpId="0" animBg="1"/>
      <p:bldP spid="14" grpId="1" animBg="1"/>
      <p:bldP spid="5" grpId="0"/>
      <p:bldP spid="5" grpId="1"/>
      <p:bldP spid="6" grpId="0"/>
      <p:bldP spid="6" grpId="1"/>
      <p:bldP spid="16" grpId="0"/>
      <p:bldP spid="16" grpId="1"/>
      <p:bldP spid="18" grpId="0"/>
      <p:bldP spid="18" grpId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46383F-C696-7835-B889-6958F4292DC2}"/>
              </a:ext>
            </a:extLst>
          </p:cNvPr>
          <p:cNvSpPr/>
          <p:nvPr/>
        </p:nvSpPr>
        <p:spPr>
          <a:xfrm>
            <a:off x="8072401" y="5160968"/>
            <a:ext cx="341791" cy="40265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36D80D6-33B7-C6E8-54BB-AFA2172D5F75}"/>
              </a:ext>
            </a:extLst>
          </p:cNvPr>
          <p:cNvSpPr/>
          <p:nvPr/>
        </p:nvSpPr>
        <p:spPr>
          <a:xfrm>
            <a:off x="8071291" y="4562802"/>
            <a:ext cx="342901" cy="41103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02C0348-6F4F-7629-B17E-E6F6464BF239}"/>
              </a:ext>
            </a:extLst>
          </p:cNvPr>
          <p:cNvSpPr/>
          <p:nvPr/>
        </p:nvSpPr>
        <p:spPr>
          <a:xfrm>
            <a:off x="4833254" y="1282865"/>
            <a:ext cx="3853546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5"/>
            <a:ext cx="862148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ea typeface="DFKai-SB" panose="03000509000000000000" pitchFamily="65" charset="-120"/>
              </a:rPr>
              <a:t>37</a:t>
            </a:r>
            <a:r>
              <a:rPr lang="en-US" altLang="zh-CN" sz="2800" b="1" dirty="0">
                <a:ea typeface="DFKai-SB" panose="03000509000000000000" pitchFamily="65" charset="-120"/>
              </a:rPr>
              <a:t>.</a:t>
            </a:r>
            <a:r>
              <a:rPr lang="zh-TW" altLang="en-US" sz="2800" dirty="0">
                <a:ea typeface="DFKai-SB" panose="03000509000000000000" pitchFamily="65" charset="-120"/>
              </a:rPr>
              <a:t>下列哪個</a:t>
            </a:r>
            <a:r>
              <a:rPr lang="en-US" altLang="zh-TW" sz="2800" dirty="0">
                <a:ea typeface="DFKai-SB" panose="03000509000000000000" pitchFamily="65" charset="-120"/>
              </a:rPr>
              <a:t>/ </a:t>
            </a:r>
            <a:r>
              <a:rPr lang="zh-TW" altLang="en-US" sz="2800" dirty="0">
                <a:ea typeface="DFKai-SB" panose="03000509000000000000" pitchFamily="65" charset="-120"/>
              </a:rPr>
              <a:t>些立體圖形的側面和底的數量相差</a:t>
            </a:r>
            <a:r>
              <a:rPr lang="en-US" altLang="zh-TW" sz="2800" dirty="0">
                <a:ea typeface="DFKai-SB" panose="03000509000000000000" pitchFamily="65" charset="-120"/>
              </a:rPr>
              <a:t>3 </a:t>
            </a:r>
            <a:r>
              <a:rPr lang="zh-TW" altLang="en-US" sz="2800" dirty="0">
                <a:ea typeface="DFKai-SB" panose="03000509000000000000" pitchFamily="65" charset="-120"/>
              </a:rPr>
              <a:t>個？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</a:t>
            </a:r>
            <a:r>
              <a:rPr lang="zh-TW" altLang="en-US" sz="2800" dirty="0">
                <a:ea typeface="DFKai-SB" panose="03000509000000000000" pitchFamily="65" charset="-120"/>
                <a:sym typeface="Wingdings 2" panose="05020102010507070707" pitchFamily="18" charset="2"/>
              </a:rPr>
              <a:t> </a:t>
            </a:r>
            <a:r>
              <a:rPr lang="en-US" altLang="zh-CN" sz="2800" dirty="0">
                <a:ea typeface="DFKai-SB" panose="03000509000000000000" pitchFamily="65" charset="-120"/>
              </a:rPr>
              <a:t>A. </a:t>
            </a:r>
            <a:r>
              <a:rPr lang="zh-TW" altLang="en-US" sz="2800" dirty="0">
                <a:ea typeface="DFKai-SB" panose="03000509000000000000" pitchFamily="65" charset="-120"/>
              </a:rPr>
              <a:t>只有①</a:t>
            </a: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</a:t>
            </a:r>
            <a:r>
              <a:rPr lang="zh-TW" altLang="en-US" sz="2800" dirty="0">
                <a:ea typeface="DFKai-SB" panose="03000509000000000000" pitchFamily="65" charset="-120"/>
                <a:sym typeface="Wingdings 2" panose="05020102010507070707" pitchFamily="18" charset="2"/>
              </a:rPr>
              <a:t> </a:t>
            </a:r>
            <a:r>
              <a:rPr lang="en-US" altLang="zh-CN" sz="2800" dirty="0">
                <a:ea typeface="DFKai-SB" panose="03000509000000000000" pitchFamily="65" charset="-120"/>
              </a:rPr>
              <a:t>B. </a:t>
            </a:r>
            <a:r>
              <a:rPr lang="zh-TW" altLang="en-US" sz="2800" dirty="0">
                <a:ea typeface="DFKai-SB" panose="03000509000000000000" pitchFamily="65" charset="-120"/>
              </a:rPr>
              <a:t>只有②</a:t>
            </a: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</a:t>
            </a:r>
            <a:r>
              <a:rPr lang="zh-TW" altLang="en-US" sz="2800" dirty="0">
                <a:ea typeface="DFKai-SB" panose="03000509000000000000" pitchFamily="65" charset="-120"/>
                <a:sym typeface="Wingdings 2" panose="05020102010507070707" pitchFamily="18" charset="2"/>
              </a:rPr>
              <a:t> </a:t>
            </a:r>
            <a:r>
              <a:rPr lang="en-US" altLang="zh-CN" sz="2800" dirty="0">
                <a:ea typeface="DFKai-SB" panose="03000509000000000000" pitchFamily="65" charset="-120"/>
              </a:rPr>
              <a:t>C. </a:t>
            </a:r>
            <a:r>
              <a:rPr lang="zh-TW" altLang="en-US" sz="2800" dirty="0">
                <a:ea typeface="DFKai-SB" panose="03000509000000000000" pitchFamily="65" charset="-120"/>
              </a:rPr>
              <a:t>只有②及③</a:t>
            </a:r>
          </a:p>
          <a:p>
            <a:r>
              <a:rPr lang="zh-TW" altLang="en-US" sz="2800" dirty="0">
                <a:ea typeface="DFKai-SB" panose="03000509000000000000" pitchFamily="65" charset="-120"/>
              </a:rPr>
              <a:t>         </a:t>
            </a:r>
            <a:r>
              <a:rPr lang="zh-TW" altLang="en-US" sz="2800" dirty="0">
                <a:ea typeface="DFKai-SB" panose="03000509000000000000" pitchFamily="65" charset="-120"/>
                <a:sym typeface="Wingdings 2" panose="05020102010507070707" pitchFamily="18" charset="2"/>
              </a:rPr>
              <a:t>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en-US" altLang="zh-CN" sz="2800" dirty="0">
                <a:ea typeface="DFKai-SB" panose="03000509000000000000" pitchFamily="65" charset="-120"/>
              </a:rPr>
              <a:t>D. ①</a:t>
            </a:r>
            <a:r>
              <a:rPr lang="zh-CN" altLang="en-US" sz="2800" dirty="0">
                <a:ea typeface="DFKai-SB" panose="03000509000000000000" pitchFamily="65" charset="-120"/>
              </a:rPr>
              <a:t>、②</a:t>
            </a:r>
            <a:r>
              <a:rPr lang="zh-TW" altLang="en-US" sz="2800" dirty="0">
                <a:ea typeface="DFKai-SB" panose="03000509000000000000" pitchFamily="65" charset="-120"/>
              </a:rPr>
              <a:t>及</a:t>
            </a:r>
            <a:r>
              <a:rPr lang="zh-TW" altLang="en-US" sz="2800" dirty="0">
                <a:latin typeface="Abadi" panose="020B0604020104020204" pitchFamily="34" charset="0"/>
                <a:ea typeface="DFKai-SB" panose="03000509000000000000" pitchFamily="65" charset="-120"/>
              </a:rPr>
              <a:t>③</a:t>
            </a:r>
            <a:endParaRPr lang="en-US" altLang="zh-CN" sz="2800" dirty="0">
              <a:latin typeface="Abadi" panose="020B0604020104020204" pitchFamily="34" charset="0"/>
              <a:ea typeface="DFKai-SB" panose="03000509000000000000" pitchFamily="65" charset="-12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06E5655-B3C0-0514-28C1-39B36265AC0E}"/>
              </a:ext>
            </a:extLst>
          </p:cNvPr>
          <p:cNvSpPr txBox="1"/>
          <p:nvPr/>
        </p:nvSpPr>
        <p:spPr>
          <a:xfrm>
            <a:off x="4355282" y="3466866"/>
            <a:ext cx="4396831" cy="2108269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      </a:t>
            </a:r>
            <a:r>
              <a:rPr lang="zh-TW" altLang="en-US" sz="2800" u="sng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側面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     </a:t>
            </a:r>
            <a:r>
              <a:rPr lang="zh-TW" altLang="en-US" sz="2800" u="sng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底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       </a:t>
            </a:r>
            <a:r>
              <a:rPr lang="zh-CN" altLang="en-US" sz="2800" u="sng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相差</a:t>
            </a:r>
            <a:endParaRPr lang="en-US" altLang="zh-TW" sz="2800" u="sng" dirty="0">
              <a:solidFill>
                <a:srgbClr val="FF00FF"/>
              </a:solidFill>
              <a:ea typeface="DFKai-SB" panose="03000509000000000000" pitchFamily="65" charset="-120"/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①     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4          2         4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－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2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= 2</a:t>
            </a:r>
          </a:p>
          <a:p>
            <a:pPr>
              <a:spcAft>
                <a:spcPts val="1200"/>
              </a:spcAft>
            </a:pP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②     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4          1         4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－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1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= 3</a:t>
            </a:r>
          </a:p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③     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5          2         5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－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2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= 3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A40D8BB-BC7F-D10A-90E1-4E39377AF4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50"/>
          <a:stretch/>
        </p:blipFill>
        <p:spPr>
          <a:xfrm>
            <a:off x="1306283" y="1952774"/>
            <a:ext cx="7053943" cy="1476226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B1BDED40-5550-0890-4750-8741AFCAE51D}"/>
              </a:ext>
            </a:extLst>
          </p:cNvPr>
          <p:cNvSpPr/>
          <p:nvPr/>
        </p:nvSpPr>
        <p:spPr>
          <a:xfrm>
            <a:off x="1365814" y="4661939"/>
            <a:ext cx="270000" cy="27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1" grpId="0" animBg="1"/>
      <p:bldP spid="11" grpId="1" animBg="1"/>
      <p:bldP spid="5" grpId="0" build="allAtOnce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移到投影片的開始處&quot;,&quot;PB_ACCESSIBLE_ARIA_LABEL_BOTTOM_PANEL&quot;:&quot;底部欄&quot;,&quot;PB_ACCESSIBLE_ARIA_LABEL_NAVIGATION_BUTTONS&quot;:&quot;導覽按鈕&quot;,&quot;PB_ACCESSIBLE_ARIA_LABEL_SETTINGS&quot;:&quot;無障礙設定&quot;,&quot;PB_ACCESSIBLE_ARIA_LABEL_SLIDE&quot;:&quot;投影片&quot;,&quot;PB_ACCESSIBLE_ARIA_LABEL_TOP_PANEL&quot;:&quot;頂部欄&quot;,&quot;PB_ACCESSIBLE_AUDIO_NARRATION_LABEL&quot;:&quot;聲音講解&quot;,&quot;PB_ACCESSIBLE_NAVIGATION_NEXT_BUTTON&quot;:&quot;下一頁&quot;,&quot;PB_ACCESSIBLE_NAVIGATION_PREV_BUTTON&quot;:&quot;上一頁&quot;,&quot;PB_ACCESSIBLE_SKIN_ENABLE_ACCESSIBILITY_MODE&quot;:&quot;啟用無障礙模式&quot;,&quot;PB_ACCESSIBLE_SKIN_ENABLE_NORMAL_MODE&quot;:&quot;不啟用無障礙模式&quot;,&quot;PB_ACCESSIBLE_SKIN_PRESENTER_PHOTO&quot;:&quot;簡報者照片&quot;,&quot;PB_ACCESSIBLE_SLIDE_N_OF_COUNT&quot;:&quot;投影片 %TOTAL_SLIDES% 的 %SLIDE_NUMBER%&quot;,&quot;PB_ACCESSIBLE_VIDEO_NARRATION_LABEL&quot;:&quot;影片講解&quot;,&quot;PB_ACCESSIBLE_WATERMARK_SKIN_CREATED_WITH&quot;:&quot;使用 iSpring 評估版建立&quot;,&quot;PB_ATTACHMENT_DOCUMENT_SUBTITLE&quot;:&quot;文件&quot;,&quot;PB_ATTACHMENT_FILE_SUBTITLE&quot;:&quot;檔案&quot;,&quot;PB_ATTACHMENT_IMAGE_SUBTITLE&quot;:&quot;圖片&quot;,&quot;PB_ATTACHMENT_LINK_SUBTITLE&quot;:&quot;連結&quot;,&quot;PB_ATTACHMENT_VIDEO_SUBTITLE&quot;:&quot;影片&quot;,&quot;PB_BACK_TO_APP_BUTTON_LABEL&quot;:&quot;返回&quot;,&quot;PB_CC_MENU_OFF&quot;:&quot;關閉&quot;,&quot;PB_CC_MENU_ON&quot;:&quot;啟用&quot;,&quot;PB_CC_MENU_TITLE&quot;:&quot;備註&quot;,&quot;PB_CONTROL_PANEL_EXIT_FULL_SCREEN&quot;:&quot;退出全螢幕模式&quot;,&quot;PB_CONTROL_PANEL_FULL_SCREEN&quot;:&quot;全螢幕&quot;,&quot;PB_CONTROL_PANEL_NEXT&quot;:&quot;下一頁&quot;,&quot;PB_CONTROL_PANEL_OUTLINE&quot;:&quot;大綱&quot;,&quot;PB_CONTROL_PANEL_PREV&quot;:&quot;&quot;,&quot;PB_CONTROL_PANEL_REPLAY&quot;:&quot;重播&quot;,&quot;PB_CONTROL_PANEL_SLIDE_COUNTER&quot;:&quot;%TOTAL_SLIDES% 的 %SLIDE_NUMBER%&quot;,&quot;PB_CONTROL_PANEL_VOLUME_CONTROL&quot;:&quot;音量&quot;,&quot;PB_CURRENT_SLIDE_IS_NOT_COMPLETED&quot;:&quot;您必須觀看完投影片才能繼續&quot;,&quot;PB_DOMAIN_RESTRICTION&quot;:&quot;很抱歉，簡報建立者已經禁止在此網域共享簡報內容。&quot;,&quot;PB_DRAWING_TOOLS_END_DRAWING&quot;:&quot;結束繪圖&quot;,&quot;PB_DRAWING_TOOLS_ERASER&quot;:&quot;橡皮擦&quot;,&quot;PB_DRAWING_TOOLS_ERASE_ALL&quot;:&quot;全部刪除&quot;,&quot;PB_DRAWING_TOOLS_HIGHLIGHTER&quot;:&quot;螢光筆&quot;,&quot;PB_DRAWING_TOOLS_PEN&quot;:&quot;筆&quot;,&quot;PB_ENTER_PASSWORD&quot;:&quot;輸入密碼才能檢視簡報。&quot;,&quot;PB_INCORRECT_PASSWORD&quot;:&quot;密碼錯誤&quot;,&quot;PB_INTERACTION_SLIDE_WINDOW_TEXT&quot;:&quot;您必須完成此次交互才能觀看下一張投影片。&quot;,&quot;PB_MESSAGE_BOX_NO&quot;:&quot;否&quot;,&quot;PB_MESSAGE_BOX_OK&quot;:&quot;確定&quot;,&quot;PB_MESSAGE_BOX_YES&quot;:&quot;是&quot;,&quot;PB_NAVIGATION_IS_RESTRICTED&quot;:&quot;您只能依照順序瀏覽投影片&quot;,&quot;PB_NAVIGATION_IS_SEQUENTIAL&quot;:&quot;您只能依照順序瀏覽投影片&quot;,&quot;PB_PLAYBACK_RATE_MENU_CAPTION&quot;:&quot;速度&quot;,&quot;PB_PRECEDING_QUIZ_FAILED_WINDOW_TEXT&quot;:&quot;您未通過第 %SLIDE_INDEX% 張投影片上的測驗，無法繼續觀看下一張投影片。&quot;,&quot;PB_PRECEDING_QUIZ_NOT_COMPLETED_WINDOW_TEXT&quot;:&quot;您必須先完成第 %SLIDE_INDEX% 張投影片上的測驗，才能觀看這張投影片。&quot;,&quot;PB_PRECEDING_QUIZ_NOT_PASSED_WINDOW_TEXT&quot;:&quot;您必須先完成第 %SLIDE_INDEX% 張投影片上的測驗，才能觀看這張投影片。&quot;,&quot;PB_PRECEDING_SCENARIO_FAILED_WINDOW_TEXT&quot;:&quot;您無法繼續觀看下一張投影片，因為您未完成第 %SLIDE_INDEX% 張投影片上的模擬情境對話&quot;,&quot;PB_PRECEDING_SCENARIO_NOT_COMPLETED_WINDOW_TEXT&quot;:&quot;您必須先完成第 %SLIDE_INDEX% 張投影片上的模擬情境對話後才能觀看這張投影片。&quot;,&quot;PB_PRECEDING_SCENARIO_NOT_PASSED_WINDOW_TEXT&quot;:&quot;您必須先完成第 %SLIDE_INDEX% 張投影片上的模擬情境對話，才能觀看這張投影片。&quot;,&quot;PB_PRESENTER_COLLAPSE_BIO&quot;:&quot;顯示較少內容&quot;,&quot;PB_PRESENTER_EMAIL&quot;:&quot;電子郵件&quot;,&quot;PB_PRESENTER_EXPAND_BIO&quot;:&quot;顯示更多資訊&quot;,&quot;PB_PRESENTER_NO_INFO&quot;:&quot;無簡報者資訊&quot;,&quot;PB_PRESENTER_WEBSITE&quot;:&quot;網站&quot;,&quot;PB_QUIZ_SLIDE_WINDOW_TEXT&quot;:&quot;您必須完成此測驗才能觀看下一張投影片。&quot;,&quot;PB_RATE_MENU_CAPTION&quot;:&quot;速度&quot;,&quot;PB_RATE_MENU_DEFAULT_RATE&quot;:&quot;正常&quot;,&quot;PB_RESUME_PRESENTATION_WINDOW_TEXT&quot;:&quot;您要從上次看過的投影片位置繼續嗎?&quot;,&quot;PB_SCENARIO_SLIDE_WINDOW_TEXT&quot;:&quot;您必須完成模擬情境對話才能觀看下一張投影片。&quot;,&quot;PB_SEARCH_CANCEL&quot;:&quot;取消&quot;,&quot;PB_SEARCH_NO_RESULTS_LABEL&quot;:&quot;找不到匹配項目&quot;,&quot;PB_SEARCH_PANEL_DEFAULT_TEXT&quot;:&quot;搜尋…&quot;,&quot;PB_SEARCH_RESULTS_LABEL&quot;:&quot;搜尋結果&quot;,&quot;PB_SEARCH_RESULT_IN_NOTES&quot;:&quot;在備註中&quot;,&quot;PB_SEARCH_RESULT_IN_TEXT_LABEL&quot;:&quot;在投影片中&quot;,&quot;PB_SUBTITLES_MENU_CAPTION&quot;:&quot;字幕&quot;,&quot;PB_SUBTITLES_OFF&quot;:&quot;關閉&quot;,&quot;PB_TAB_NOTES_LABEL&quot;:&quot;備註&quot;,&quot;PB_TAB_OUTLINE_LABEL&quot;:&quot;投影片&quot;,&quot;PB_TIME_RESTRICTION&quot;:&quot;對不起，簡報建立者已經禁止觀看簡報內容。&quot;,&quot;PB_TITLE_PANEL_ATTACHMENTS&quot;:&quot;資源&quot;,&quot;PB_TITLE_PANEL_MARKER_TOOLS&quot;:&quot;繪圖&quot;,&quot;PB_TITLE_PANEL_NOTES&quot;:&quot;備註&quot;,&quot;PB_TITLE_PANEL_OUTLINE&quot;:&quot;大綱&quot;,&quot;PB_TITLE_PANEL_PRESENTER_INFO&quot;:&quot;簡報者資訊&quot;,&quot;PB_TREE_CONTROL_LOADING&quot;:&quot;載入中…&quot;,&quot;PB_VIDEO_WINDOW_NO_VIDEO_LABEL&quot;:&quot;沒有影片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zhtw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2e"/>
  <p:tag name="ISPRING_LMS_API_VERSION" val="SCORM 2004 (4th edition)"/>
  <p:tag name="ISPRING_ULTRA_SCORM_COURCE_TITLE" val="長河小學數學科速效提分試卷"/>
  <p:tag name="ISPRING_ULTRA_SCORM_COURSE_ID" val="FBFD7392-FF21-4F0A-AA30-E856FD39C3D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19AFD0-BB7C-4E8D-8083-2F8C2BF1C207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996855-0FDF-46FB-8B84-95F7D046A361}:2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3BF1E8-5189-4A63-874B-0C8B3878FAEC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D9D824-759C-463F-98FB-DF3A7D39D3A6}:2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35EECA-41AC-456E-9BF3-8493CE0083BB}:2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0848EE-FAA6-425E-9C4C-AC160106B102}:286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337</Words>
  <Application>Microsoft Office PowerPoint</Application>
  <PresentationFormat>On-screen Show (4:3)</PresentationFormat>
  <Paragraphs>73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DFLiHeiHK-W5</vt:lpstr>
      <vt:lpstr>Lingoes Unicode</vt:lpstr>
      <vt:lpstr>Microsoft YaHei</vt:lpstr>
      <vt:lpstr>Abadi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2023-07-03T09:48:48Z</dcterms:modified>
</cp:coreProperties>
</file>