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76" r:id="rId2"/>
    <p:sldId id="291" r:id="rId3"/>
    <p:sldId id="288" r:id="rId4"/>
    <p:sldId id="277" r:id="rId5"/>
    <p:sldId id="289" r:id="rId6"/>
  </p:sldIdLst>
  <p:sldSz cx="9144000" cy="6858000" type="screen4x3"/>
  <p:notesSz cx="6807200" cy="9939338"/>
  <p:custDataLst>
    <p:tags r:id="rId9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4422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orient="horz" pos="3120" userDrawn="1">
          <p15:clr>
            <a:srgbClr val="A4A3A4"/>
          </p15:clr>
        </p15:guide>
        <p15:guide id="5" orient="horz" pos="2832" userDrawn="1">
          <p15:clr>
            <a:srgbClr val="A4A3A4"/>
          </p15:clr>
        </p15:guide>
        <p15:guide id="6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3CB4"/>
    <a:srgbClr val="DFDFE1"/>
    <a:srgbClr val="FFCCFF"/>
    <a:srgbClr val="CCFFCC"/>
    <a:srgbClr val="154E7D"/>
    <a:srgbClr val="C5E0B4"/>
    <a:srgbClr val="17717B"/>
    <a:srgbClr val="1F9AA7"/>
    <a:srgbClr val="59A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58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134" y="66"/>
      </p:cViewPr>
      <p:guideLst>
        <p:guide orient="horz" pos="1272"/>
        <p:guide pos="4422"/>
        <p:guide pos="576"/>
        <p:guide orient="horz" pos="3120"/>
        <p:guide orient="horz" pos="2832"/>
        <p:guide pos="39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-3322" y="-96"/>
      </p:cViewPr>
      <p:guideLst>
        <p:guide orient="horz" pos="3130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7C3A7-42DC-4355-8ADE-38BCFF69A5DD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AC66F-8B82-49D1-B274-8EDC638322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564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1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5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2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499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3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011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4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1148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71350CE-1920-4FAA-9BB4-0FB5348600FB}" type="slidenum">
              <a:rPr lang="zh-TW" altLang="en-US" sz="1200"/>
              <a:pPr/>
              <a:t>5</a:t>
            </a:fld>
            <a:endParaRPr lang="zh-TW" altLang="en-US" sz="1200"/>
          </a:p>
        </p:txBody>
      </p:sp>
      <p:sp>
        <p:nvSpPr>
          <p:cNvPr id="61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2586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9AF73CF1-433F-442B-AE66-A18322C2A77D}"/>
              </a:ext>
            </a:extLst>
          </p:cNvPr>
          <p:cNvSpPr/>
          <p:nvPr userDrawn="1"/>
        </p:nvSpPr>
        <p:spPr>
          <a:xfrm>
            <a:off x="-1" y="0"/>
            <a:ext cx="9144001" cy="6802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-1" y="6331907"/>
            <a:ext cx="9135207" cy="5287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 userDrawn="1"/>
        </p:nvSpPr>
        <p:spPr>
          <a:xfrm>
            <a:off x="-51760" y="6366411"/>
            <a:ext cx="5378487" cy="46166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154E7D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長河</a:t>
            </a:r>
            <a:r>
              <a:rPr lang="zh-TW" altLang="en-US" sz="2400" b="1" dirty="0">
                <a:solidFill>
                  <a:srgbClr val="154E7D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小學</a:t>
            </a:r>
            <a:r>
              <a:rPr lang="zh-TW" altLang="en-US" sz="2400" b="1" dirty="0">
                <a:latin typeface="Lingoes Unicode" panose="020B0604020202020204" pitchFamily="34" charset="-120"/>
                <a:ea typeface="Lingoes Unicode" panose="020B0604020202020204" pitchFamily="34" charset="-120"/>
              </a:rPr>
              <a:t>數學科</a:t>
            </a:r>
            <a:r>
              <a:rPr lang="zh-TW" altLang="en-US" sz="2400" b="1" dirty="0">
                <a:solidFill>
                  <a:srgbClr val="C00000"/>
                </a:solidFill>
                <a:latin typeface="Lingoes Unicode" panose="020B0604020202020204" pitchFamily="34" charset="-120"/>
                <a:ea typeface="Lingoes Unicode" panose="020B0604020202020204" pitchFamily="34" charset="-120"/>
              </a:rPr>
              <a:t>速效提分試卷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小</a:t>
            </a:r>
            <a:r>
              <a:rPr lang="en-US" altLang="zh-TW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srgbClr val="003C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9E5898D-494A-467F-983F-969362EBF1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6326" y="6430066"/>
            <a:ext cx="2468880" cy="40467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E9A7A74C-A639-48E2-B0C1-696FE5B0CC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5614699"/>
            <a:ext cx="910537" cy="622751"/>
          </a:xfrm>
          <a:prstGeom prst="rect">
            <a:avLst/>
          </a:prstGeom>
        </p:spPr>
      </p:pic>
      <p:sp>
        <p:nvSpPr>
          <p:cNvPr id="3" name="星形: 五角 2">
            <a:extLst>
              <a:ext uri="{FF2B5EF4-FFF2-40B4-BE49-F238E27FC236}">
                <a16:creationId xmlns:a16="http://schemas.microsoft.com/office/drawing/2014/main" id="{0D6A3134-B8CB-40F3-86F5-8B55B44BEB6E}"/>
              </a:ext>
            </a:extLst>
          </p:cNvPr>
          <p:cNvSpPr/>
          <p:nvPr userDrawn="1"/>
        </p:nvSpPr>
        <p:spPr>
          <a:xfrm rot="2747677">
            <a:off x="75727" y="58474"/>
            <a:ext cx="365760" cy="36576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星形: 五角 8">
            <a:extLst>
              <a:ext uri="{FF2B5EF4-FFF2-40B4-BE49-F238E27FC236}">
                <a16:creationId xmlns:a16="http://schemas.microsoft.com/office/drawing/2014/main" id="{B7302B30-1F69-40D7-8186-00DF6D079670}"/>
              </a:ext>
            </a:extLst>
          </p:cNvPr>
          <p:cNvSpPr/>
          <p:nvPr userDrawn="1"/>
        </p:nvSpPr>
        <p:spPr>
          <a:xfrm rot="2747677">
            <a:off x="290234" y="399041"/>
            <a:ext cx="274320" cy="27432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星形: 五角 9">
            <a:extLst>
              <a:ext uri="{FF2B5EF4-FFF2-40B4-BE49-F238E27FC236}">
                <a16:creationId xmlns:a16="http://schemas.microsoft.com/office/drawing/2014/main" id="{AF26575F-5DB1-4089-B549-591CF1F552C7}"/>
              </a:ext>
            </a:extLst>
          </p:cNvPr>
          <p:cNvSpPr/>
          <p:nvPr userDrawn="1"/>
        </p:nvSpPr>
        <p:spPr>
          <a:xfrm rot="2747677">
            <a:off x="458874" y="718086"/>
            <a:ext cx="182880" cy="182880"/>
          </a:xfrm>
          <a:prstGeom prst="star5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1C6DD6-BD6A-156F-9460-24237EEEC758}"/>
              </a:ext>
            </a:extLst>
          </p:cNvPr>
          <p:cNvSpPr txBox="1"/>
          <p:nvPr userDrawn="1"/>
        </p:nvSpPr>
        <p:spPr>
          <a:xfrm>
            <a:off x="3197714" y="68052"/>
            <a:ext cx="368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DFLiHeiHK-W5" panose="020B0500000000000000" pitchFamily="34" charset="-120"/>
                <a:ea typeface="DFLiHeiHK-W5" panose="020B0500000000000000" pitchFamily="34" charset="-120"/>
              </a:rPr>
              <a:t>上學期 期末考</a:t>
            </a:r>
            <a:endParaRPr lang="en-US" sz="3200" dirty="0">
              <a:latin typeface="DFLiHeiHK-W5" panose="020B0500000000000000" pitchFamily="34" charset="-120"/>
              <a:ea typeface="DFLiHeiHK-W5" panose="020B05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363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 userDrawn="1"/>
        </p:nvSpPr>
        <p:spPr>
          <a:xfrm>
            <a:off x="-1" y="6250529"/>
            <a:ext cx="9135207" cy="615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7253EA7-27DE-EA50-3A79-374A2EF39AC6}"/>
              </a:ext>
            </a:extLst>
          </p:cNvPr>
          <p:cNvSpPr/>
          <p:nvPr/>
        </p:nvSpPr>
        <p:spPr>
          <a:xfrm>
            <a:off x="5301908" y="3347223"/>
            <a:ext cx="2462918" cy="3937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21F3A5B-DF86-0D3C-AF18-AACCD5F28205}"/>
              </a:ext>
            </a:extLst>
          </p:cNvPr>
          <p:cNvSpPr/>
          <p:nvPr/>
        </p:nvSpPr>
        <p:spPr>
          <a:xfrm>
            <a:off x="1379174" y="3347223"/>
            <a:ext cx="3538513" cy="39370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244764"/>
            <a:ext cx="84765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b="1" dirty="0">
                <a:ea typeface="DFKai-SB" panose="03000509000000000000" pitchFamily="65" charset="-120"/>
              </a:rPr>
              <a:t>2</a:t>
            </a:r>
            <a:r>
              <a:rPr lang="en-US" altLang="zh-TW" sz="2800" b="1" dirty="0">
                <a:ea typeface="DFKai-SB" panose="03000509000000000000" pitchFamily="65" charset="-120"/>
              </a:rPr>
              <a:t>1</a:t>
            </a:r>
            <a:r>
              <a:rPr lang="en-US" altLang="zh-CN" sz="2800" b="1" dirty="0">
                <a:ea typeface="DFKai-SB" panose="03000509000000000000" pitchFamily="65" charset="-120"/>
              </a:rPr>
              <a:t>. </a:t>
            </a:r>
          </a:p>
          <a:p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 粟米腸比雞肉腸少</a:t>
            </a:r>
            <a:r>
              <a:rPr lang="en-US" altLang="zh-TW" sz="2800" dirty="0">
                <a:ea typeface="DFKai-SB" panose="03000509000000000000" pitchFamily="65" charset="-120"/>
              </a:rPr>
              <a:t>13</a:t>
            </a:r>
            <a:r>
              <a:rPr lang="zh-TW" altLang="en-US" sz="2800" dirty="0">
                <a:ea typeface="DFKai-SB" panose="03000509000000000000" pitchFamily="65" charset="-120"/>
              </a:rPr>
              <a:t>條，售出</a:t>
            </a:r>
            <a:r>
              <a:rPr lang="en-US" altLang="zh-TW" sz="2800" dirty="0">
                <a:ea typeface="DFKai-SB" panose="03000509000000000000" pitchFamily="65" charset="-120"/>
              </a:rPr>
              <a:t>27</a:t>
            </a:r>
            <a:r>
              <a:rPr lang="zh-TW" altLang="en-US" sz="2800" dirty="0">
                <a:ea typeface="DFKai-SB" panose="03000509000000000000" pitchFamily="65" charset="-120"/>
              </a:rPr>
              <a:t>條粟米腸後，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800" dirty="0">
                <a:ea typeface="DFKai-SB" panose="03000509000000000000" pitchFamily="65" charset="-120"/>
              </a:rPr>
              <a:t>         </a:t>
            </a:r>
            <a:r>
              <a:rPr lang="zh-TW" altLang="en-US" sz="2800" dirty="0">
                <a:ea typeface="DFKai-SB" panose="03000509000000000000" pitchFamily="65" charset="-120"/>
              </a:rPr>
              <a:t>還有粟米腸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  </a:t>
            </a:r>
            <a:r>
              <a:rPr lang="zh-TW" altLang="en-US" sz="2800" dirty="0">
                <a:ea typeface="DFKai-SB" panose="03000509000000000000" pitchFamily="65" charset="-120"/>
              </a:rPr>
              <a:t>條。</a:t>
            </a:r>
            <a:endParaRPr lang="en-US" altLang="zh-TW" sz="2800" dirty="0">
              <a:ea typeface="DFKai-SB" panose="03000509000000000000" pitchFamily="65" charset="-12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EB3C9B9-F5D1-34B0-18AA-47899F159745}"/>
              </a:ext>
            </a:extLst>
          </p:cNvPr>
          <p:cNvSpPr txBox="1"/>
          <p:nvPr/>
        </p:nvSpPr>
        <p:spPr>
          <a:xfrm>
            <a:off x="6389184" y="4536227"/>
            <a:ext cx="2609848" cy="129266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還有粟米腸 ：</a:t>
            </a:r>
            <a:endParaRPr lang="en-US" altLang="zh-TW" sz="2800" dirty="0">
              <a:solidFill>
                <a:srgbClr val="FF00FF"/>
              </a:solidFill>
              <a:ea typeface="DFKai-SB" panose="03000509000000000000" pitchFamily="65" charset="-120"/>
              <a:sym typeface="Wingdings" panose="05000000000000000000" pitchFamily="2" charset="2"/>
            </a:endParaRPr>
          </a:p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   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85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－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13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－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27</a:t>
            </a:r>
          </a:p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= 45 (</a:t>
            </a:r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條</a:t>
            </a:r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)</a:t>
            </a:r>
            <a:endParaRPr lang="zh-TW" altLang="en-US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8A6988C-E60E-5762-4F3D-E8DBD0195835}"/>
              </a:ext>
            </a:extLst>
          </p:cNvPr>
          <p:cNvSpPr txBox="1"/>
          <p:nvPr/>
        </p:nvSpPr>
        <p:spPr>
          <a:xfrm>
            <a:off x="3657600" y="3832388"/>
            <a:ext cx="752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45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A7D4AD5-58E5-77A9-76F4-CE162DB43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075" y="1244764"/>
            <a:ext cx="6081850" cy="1946505"/>
          </a:xfrm>
          <a:prstGeom prst="rect">
            <a:avLst/>
          </a:prstGeom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A2A3BADA-CC5E-392C-0E8B-21647B60C758}"/>
              </a:ext>
            </a:extLst>
          </p:cNvPr>
          <p:cNvSpPr/>
          <p:nvPr/>
        </p:nvSpPr>
        <p:spPr>
          <a:xfrm>
            <a:off x="2899317" y="2609384"/>
            <a:ext cx="758283" cy="423747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08F8B01-5F8F-A64F-2989-E40591975D9F}"/>
              </a:ext>
            </a:extLst>
          </p:cNvPr>
          <p:cNvSpPr txBox="1"/>
          <p:nvPr/>
        </p:nvSpPr>
        <p:spPr>
          <a:xfrm>
            <a:off x="1379174" y="4516625"/>
            <a:ext cx="1520143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雞肉腸：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0AD24E1-4A58-B6F4-5C1C-E5EC82CD0609}"/>
              </a:ext>
            </a:extLst>
          </p:cNvPr>
          <p:cNvSpPr/>
          <p:nvPr/>
        </p:nvSpPr>
        <p:spPr>
          <a:xfrm>
            <a:off x="2899317" y="4583322"/>
            <a:ext cx="2787107" cy="37387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85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條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E11077D-1A89-F955-3EE3-BFF7BF4C795D}"/>
              </a:ext>
            </a:extLst>
          </p:cNvPr>
          <p:cNvSpPr txBox="1"/>
          <p:nvPr/>
        </p:nvSpPr>
        <p:spPr>
          <a:xfrm>
            <a:off x="1379174" y="5099912"/>
            <a:ext cx="1520143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TW" altLang="en-US" sz="2800" dirty="0">
                <a:solidFill>
                  <a:srgbClr val="FF00FF"/>
                </a:solidFill>
                <a:ea typeface="DFKai-SB" panose="03000509000000000000" pitchFamily="65" charset="-120"/>
              </a:rPr>
              <a:t>粟米腸：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66D5B6E-A0F4-C41C-280F-A72152F71C0F}"/>
              </a:ext>
            </a:extLst>
          </p:cNvPr>
          <p:cNvSpPr/>
          <p:nvPr/>
        </p:nvSpPr>
        <p:spPr>
          <a:xfrm>
            <a:off x="2899318" y="5163271"/>
            <a:ext cx="2234658" cy="367528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8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15" name="右大括号 14">
            <a:extLst>
              <a:ext uri="{FF2B5EF4-FFF2-40B4-BE49-F238E27FC236}">
                <a16:creationId xmlns:a16="http://schemas.microsoft.com/office/drawing/2014/main" id="{EAD2AB32-1D77-FE63-09AE-C2B33E8D991A}"/>
              </a:ext>
            </a:extLst>
          </p:cNvPr>
          <p:cNvSpPr/>
          <p:nvPr/>
        </p:nvSpPr>
        <p:spPr>
          <a:xfrm rot="5400000">
            <a:off x="5355172" y="4768661"/>
            <a:ext cx="130458" cy="532047"/>
          </a:xfrm>
          <a:prstGeom prst="rightBrace">
            <a:avLst>
              <a:gd name="adj1" fmla="val 35547"/>
              <a:gd name="adj2" fmla="val 50000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6C47703C-B9A3-6205-FC2F-03BBC837574D}"/>
              </a:ext>
            </a:extLst>
          </p:cNvPr>
          <p:cNvCxnSpPr>
            <a:cxnSpLocks/>
          </p:cNvCxnSpPr>
          <p:nvPr/>
        </p:nvCxnSpPr>
        <p:spPr>
          <a:xfrm flipV="1">
            <a:off x="5144175" y="4969455"/>
            <a:ext cx="0" cy="173490"/>
          </a:xfrm>
          <a:prstGeom prst="line">
            <a:avLst/>
          </a:prstGeom>
          <a:ln w="1905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93F8A227-BABB-5689-FDB7-2F593A7CB000}"/>
              </a:ext>
            </a:extLst>
          </p:cNvPr>
          <p:cNvSpPr txBox="1"/>
          <p:nvPr/>
        </p:nvSpPr>
        <p:spPr>
          <a:xfrm>
            <a:off x="5154376" y="5142945"/>
            <a:ext cx="85620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13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條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4DB645A-B865-FD15-AB94-C9B7369BD96B}"/>
              </a:ext>
            </a:extLst>
          </p:cNvPr>
          <p:cNvSpPr/>
          <p:nvPr/>
        </p:nvSpPr>
        <p:spPr>
          <a:xfrm>
            <a:off x="4346574" y="5155200"/>
            <a:ext cx="797601" cy="381728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27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條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84A775B-2E9D-B4D8-9BCB-D729B3872492}"/>
              </a:ext>
            </a:extLst>
          </p:cNvPr>
          <p:cNvSpPr txBox="1"/>
          <p:nvPr/>
        </p:nvSpPr>
        <p:spPr>
          <a:xfrm>
            <a:off x="3350654" y="5167595"/>
            <a:ext cx="856204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？條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1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6" grpId="1" animBg="1"/>
      <p:bldP spid="8" grpId="0" build="allAtOnce"/>
      <p:bldP spid="9" grpId="0"/>
      <p:bldP spid="5" grpId="0" animBg="1"/>
      <p:bldP spid="5" grpId="1" animBg="1"/>
      <p:bldP spid="11" grpId="0" build="allAtOnce"/>
      <p:bldP spid="12" grpId="0" animBg="1"/>
      <p:bldP spid="12" grpId="1" animBg="1"/>
      <p:bldP spid="13" grpId="0" build="allAtOnce"/>
      <p:bldP spid="14" grpId="0" animBg="1"/>
      <p:bldP spid="14" grpId="1" animBg="1"/>
      <p:bldP spid="15" grpId="0" animBg="1"/>
      <p:bldP spid="15" grpId="1" animBg="1"/>
      <p:bldP spid="18" grpId="0" build="allAtOnce"/>
      <p:bldP spid="19" grpId="0" animBg="1"/>
      <p:bldP spid="19" grpId="1" animBg="1"/>
      <p:bldP spid="21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>
            <a:extLst>
              <a:ext uri="{FF2B5EF4-FFF2-40B4-BE49-F238E27FC236}">
                <a16:creationId xmlns:a16="http://schemas.microsoft.com/office/drawing/2014/main" id="{064E3488-2F8F-803F-AA6B-AB657163237C}"/>
              </a:ext>
            </a:extLst>
          </p:cNvPr>
          <p:cNvSpPr/>
          <p:nvPr/>
        </p:nvSpPr>
        <p:spPr>
          <a:xfrm>
            <a:off x="7192964" y="1310652"/>
            <a:ext cx="1157617" cy="4214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F39849D9-11C0-0B37-086E-D0B247F32200}"/>
              </a:ext>
            </a:extLst>
          </p:cNvPr>
          <p:cNvSpPr/>
          <p:nvPr/>
        </p:nvSpPr>
        <p:spPr>
          <a:xfrm>
            <a:off x="4187166" y="1298130"/>
            <a:ext cx="2315234" cy="4214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6D8460C2-5E70-5F2B-8866-C4BEA573ACE8}"/>
              </a:ext>
            </a:extLst>
          </p:cNvPr>
          <p:cNvSpPr/>
          <p:nvPr/>
        </p:nvSpPr>
        <p:spPr>
          <a:xfrm>
            <a:off x="1133476" y="1751220"/>
            <a:ext cx="1962149" cy="4214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0C7E9A4-51FF-49DD-A651-4DA86A377AA5}"/>
              </a:ext>
            </a:extLst>
          </p:cNvPr>
          <p:cNvSpPr/>
          <p:nvPr/>
        </p:nvSpPr>
        <p:spPr>
          <a:xfrm>
            <a:off x="1133476" y="1310652"/>
            <a:ext cx="2714624" cy="42148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D0FFC1D-A503-4302-B099-80A1F15AD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476" y="2324732"/>
            <a:ext cx="7217105" cy="2424371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C02BFFF-8C44-4792-B080-590541EF516D}"/>
              </a:ext>
            </a:extLst>
          </p:cNvPr>
          <p:cNvSpPr txBox="1"/>
          <p:nvPr/>
        </p:nvSpPr>
        <p:spPr>
          <a:xfrm>
            <a:off x="1376131" y="2737662"/>
            <a:ext cx="33595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花店有菊花：</a:t>
            </a:r>
            <a:endParaRPr lang="en-US" altLang="zh-TW" sz="2800" dirty="0">
              <a:solidFill>
                <a:srgbClr val="FF0000"/>
              </a:solidFill>
              <a:ea typeface="DFKai-SB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 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205 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＋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117 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＋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164</a:t>
            </a:r>
            <a:endParaRPr lang="zh-TW" altLang="en-US" sz="2800" dirty="0">
              <a:solidFill>
                <a:srgbClr val="FF0000"/>
              </a:solidFill>
              <a:ea typeface="DFKai-SB" panose="03000509000000000000" pitchFamily="65" charset="-120"/>
              <a:sym typeface="Symbol" panose="05050102010706020507" pitchFamily="18" charset="2"/>
            </a:endParaRPr>
          </a:p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=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486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枝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)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BFB8DB6-BD75-4B79-6C17-64872744800D}"/>
              </a:ext>
            </a:extLst>
          </p:cNvPr>
          <p:cNvSpPr txBox="1"/>
          <p:nvPr/>
        </p:nvSpPr>
        <p:spPr>
          <a:xfrm>
            <a:off x="4426593" y="2836984"/>
            <a:ext cx="37351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或     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205 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＋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117 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＋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164</a:t>
            </a:r>
          </a:p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       = 486</a:t>
            </a:r>
          </a:p>
          <a:p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       花店有菊花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486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  <a:sym typeface="Symbol" panose="05050102010706020507" pitchFamily="18" charset="2"/>
              </a:rPr>
              <a:t>枝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。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E6696E5-2F90-D5A7-4BFC-8053E6612C95}"/>
              </a:ext>
            </a:extLst>
          </p:cNvPr>
          <p:cNvSpPr txBox="1"/>
          <p:nvPr/>
        </p:nvSpPr>
        <p:spPr>
          <a:xfrm>
            <a:off x="1602028" y="3335696"/>
            <a:ext cx="19327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百合：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pPr>
              <a:spcAft>
                <a:spcPts val="2400"/>
              </a:spcAft>
            </a:pP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玫瑰：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pPr>
              <a:spcAft>
                <a:spcPts val="3000"/>
              </a:spcAft>
            </a:pP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菊花：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D23612F-30F2-30E5-93DC-002B68A79255}"/>
              </a:ext>
            </a:extLst>
          </p:cNvPr>
          <p:cNvSpPr/>
          <p:nvPr/>
        </p:nvSpPr>
        <p:spPr>
          <a:xfrm>
            <a:off x="2644775" y="3335696"/>
            <a:ext cx="1924031" cy="527124"/>
          </a:xfrm>
          <a:prstGeom prst="rect">
            <a:avLst/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205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枝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16E01FD-3C01-3393-B15C-A200437EB9B6}"/>
              </a:ext>
            </a:extLst>
          </p:cNvPr>
          <p:cNvSpPr/>
          <p:nvPr/>
        </p:nvSpPr>
        <p:spPr>
          <a:xfrm>
            <a:off x="2644774" y="3998040"/>
            <a:ext cx="3114676" cy="5271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32" name="右大括号 31">
            <a:extLst>
              <a:ext uri="{FF2B5EF4-FFF2-40B4-BE49-F238E27FC236}">
                <a16:creationId xmlns:a16="http://schemas.microsoft.com/office/drawing/2014/main" id="{C5E983A0-51EF-68E8-8665-6DA3AF31365B}"/>
              </a:ext>
            </a:extLst>
          </p:cNvPr>
          <p:cNvSpPr/>
          <p:nvPr/>
        </p:nvSpPr>
        <p:spPr>
          <a:xfrm rot="16200000">
            <a:off x="5049866" y="3285722"/>
            <a:ext cx="234915" cy="1184254"/>
          </a:xfrm>
          <a:prstGeom prst="rightBrace">
            <a:avLst>
              <a:gd name="adj1" fmla="val 28846"/>
              <a:gd name="adj2" fmla="val 50000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13B10C6-527A-147F-97B7-60FD361B589A}"/>
              </a:ext>
            </a:extLst>
          </p:cNvPr>
          <p:cNvSpPr txBox="1"/>
          <p:nvPr/>
        </p:nvSpPr>
        <p:spPr>
          <a:xfrm>
            <a:off x="4742028" y="3354153"/>
            <a:ext cx="96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117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枝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B7F9DF1D-AB53-B38A-D044-A475B048872F}"/>
              </a:ext>
            </a:extLst>
          </p:cNvPr>
          <p:cNvSpPr/>
          <p:nvPr/>
        </p:nvSpPr>
        <p:spPr>
          <a:xfrm>
            <a:off x="2635213" y="4677195"/>
            <a:ext cx="4832387" cy="527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35" name="右大括号 34">
            <a:extLst>
              <a:ext uri="{FF2B5EF4-FFF2-40B4-BE49-F238E27FC236}">
                <a16:creationId xmlns:a16="http://schemas.microsoft.com/office/drawing/2014/main" id="{20E53F35-9350-E5D0-7DA2-32E817C02805}"/>
              </a:ext>
            </a:extLst>
          </p:cNvPr>
          <p:cNvSpPr/>
          <p:nvPr/>
        </p:nvSpPr>
        <p:spPr>
          <a:xfrm rot="16200000">
            <a:off x="6531626" y="3724549"/>
            <a:ext cx="189202" cy="1682745"/>
          </a:xfrm>
          <a:prstGeom prst="rightBrace">
            <a:avLst>
              <a:gd name="adj1" fmla="val 28846"/>
              <a:gd name="adj2" fmla="val 50000"/>
            </a:avLst>
          </a:prstGeom>
          <a:ln w="1905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76AA632-E6BD-B70E-58AE-53B54F6253EF}"/>
              </a:ext>
            </a:extLst>
          </p:cNvPr>
          <p:cNvSpPr txBox="1"/>
          <p:nvPr/>
        </p:nvSpPr>
        <p:spPr>
          <a:xfrm>
            <a:off x="6183423" y="4009655"/>
            <a:ext cx="96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164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枝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C5A4A04-4CEF-6828-A550-75B84B8184B2}"/>
              </a:ext>
            </a:extLst>
          </p:cNvPr>
          <p:cNvSpPr txBox="1"/>
          <p:nvPr/>
        </p:nvSpPr>
        <p:spPr>
          <a:xfrm>
            <a:off x="4766581" y="4739148"/>
            <a:ext cx="96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？枝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4D5C36D-D3F7-9BDB-8CB9-192C38AF660A}"/>
              </a:ext>
            </a:extLst>
          </p:cNvPr>
          <p:cNvSpPr txBox="1"/>
          <p:nvPr/>
        </p:nvSpPr>
        <p:spPr>
          <a:xfrm>
            <a:off x="1528547" y="2763920"/>
            <a:ext cx="3499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可用圖解法輔助解題：</a:t>
            </a:r>
            <a:endParaRPr lang="en-US" altLang="zh-TW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244765"/>
            <a:ext cx="8488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ea typeface="DFKai-SB" panose="03000509000000000000" pitchFamily="65" charset="-120"/>
              </a:rPr>
              <a:t>25</a:t>
            </a:r>
            <a:r>
              <a:rPr lang="en-US" altLang="zh-CN" sz="2800" b="1" dirty="0">
                <a:ea typeface="DFKai-SB" panose="03000509000000000000" pitchFamily="65" charset="-120"/>
              </a:rPr>
              <a:t>.</a:t>
            </a:r>
            <a:r>
              <a:rPr lang="zh-TW" altLang="en-US" sz="2800" b="1" dirty="0">
                <a:ea typeface="DFKai-SB" panose="03000509000000000000" pitchFamily="65" charset="-120"/>
              </a:rPr>
              <a:t> </a:t>
            </a:r>
            <a:r>
              <a:rPr lang="zh-TW" altLang="en-US" sz="2800" dirty="0">
                <a:ea typeface="DFKai-SB" panose="03000509000000000000" pitchFamily="65" charset="-120"/>
              </a:rPr>
              <a:t>花店有</a:t>
            </a:r>
            <a:r>
              <a:rPr lang="en-US" altLang="zh-TW" sz="2800" dirty="0">
                <a:ea typeface="DFKai-SB" panose="03000509000000000000" pitchFamily="65" charset="-120"/>
              </a:rPr>
              <a:t>205</a:t>
            </a:r>
            <a:r>
              <a:rPr lang="zh-TW" altLang="en-US" sz="2800" dirty="0">
                <a:ea typeface="DFKai-SB" panose="03000509000000000000" pitchFamily="65" charset="-120"/>
              </a:rPr>
              <a:t>枝百合，比玫瑰少</a:t>
            </a:r>
            <a:r>
              <a:rPr lang="en-US" altLang="zh-TW" sz="2800" dirty="0">
                <a:ea typeface="DFKai-SB" panose="03000509000000000000" pitchFamily="65" charset="-120"/>
              </a:rPr>
              <a:t>117</a:t>
            </a:r>
            <a:r>
              <a:rPr lang="zh-TW" altLang="en-US" sz="2800" dirty="0">
                <a:ea typeface="DFKai-SB" panose="03000509000000000000" pitchFamily="65" charset="-120"/>
              </a:rPr>
              <a:t>枝，而菊花比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r>
              <a:rPr lang="zh-TW" altLang="en-US" sz="2800" dirty="0">
                <a:ea typeface="DFKai-SB" panose="03000509000000000000" pitchFamily="65" charset="-120"/>
              </a:rPr>
              <a:t>      玫瑰多</a:t>
            </a:r>
            <a:r>
              <a:rPr lang="en-US" altLang="zh-TW" sz="2800" dirty="0">
                <a:ea typeface="DFKai-SB" panose="03000509000000000000" pitchFamily="65" charset="-120"/>
              </a:rPr>
              <a:t>164</a:t>
            </a:r>
            <a:r>
              <a:rPr lang="zh-TW" altLang="en-US" sz="2800" dirty="0">
                <a:ea typeface="DFKai-SB" panose="03000509000000000000" pitchFamily="65" charset="-120"/>
              </a:rPr>
              <a:t>枝。花店有菊花多少枝？ </a:t>
            </a:r>
            <a:r>
              <a:rPr lang="en-US" altLang="zh-TW" sz="2800" dirty="0">
                <a:ea typeface="DFKai-SB" panose="03000509000000000000" pitchFamily="65" charset="-120"/>
              </a:rPr>
              <a:t>(</a:t>
            </a:r>
            <a:r>
              <a:rPr lang="zh-TW" altLang="en-US" sz="2800" dirty="0">
                <a:ea typeface="DFKai-SB" panose="03000509000000000000" pitchFamily="65" charset="-120"/>
              </a:rPr>
              <a:t>列式計算</a:t>
            </a:r>
            <a:r>
              <a:rPr lang="en-US" altLang="zh-TW" sz="2800" dirty="0">
                <a:ea typeface="DFKai-SB" panose="03000509000000000000" pitchFamily="65" charset="-120"/>
              </a:rPr>
              <a:t>)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76ADDA64-80DE-1FA1-DB2D-C25D55099425}"/>
              </a:ext>
            </a:extLst>
          </p:cNvPr>
          <p:cNvSpPr txBox="1"/>
          <p:nvPr/>
        </p:nvSpPr>
        <p:spPr>
          <a:xfrm>
            <a:off x="1602028" y="5334971"/>
            <a:ext cx="6494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花店有菊花：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205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117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＋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164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= 486(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</a:rPr>
              <a:t>枝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50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39" grpId="0" animBg="1"/>
      <p:bldP spid="39" grpId="1" animBg="1"/>
      <p:bldP spid="41" grpId="0" animBg="1"/>
      <p:bldP spid="41" grpId="1" animBg="1"/>
      <p:bldP spid="11" grpId="0" animBg="1"/>
      <p:bldP spid="11" grpId="1" animBg="1"/>
      <p:bldP spid="19" grpId="0" uiExpand="1" build="allAtOnce"/>
      <p:bldP spid="22" grpId="0" animBg="1"/>
      <p:bldP spid="22" grpId="1" animBg="1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 animBg="1"/>
      <p:bldP spid="34" grpId="1" animBg="1"/>
      <p:bldP spid="35" grpId="0" animBg="1"/>
      <p:bldP spid="35" grpId="1" animBg="1"/>
      <p:bldP spid="36" grpId="0"/>
      <p:bldP spid="36" grpId="1"/>
      <p:bldP spid="36" grpId="2"/>
      <p:bldP spid="37" grpId="0"/>
      <p:bldP spid="37" grpId="1"/>
      <p:bldP spid="37" grpId="2"/>
      <p:bldP spid="38" grpId="0"/>
      <p:bldP spid="38" grpId="1"/>
      <p:bldP spid="42" grpId="0"/>
      <p:bldP spid="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347A35D-7DCF-AD0D-7295-42F8A44B6307}"/>
              </a:ext>
            </a:extLst>
          </p:cNvPr>
          <p:cNvSpPr/>
          <p:nvPr/>
        </p:nvSpPr>
        <p:spPr>
          <a:xfrm>
            <a:off x="1578397" y="4363153"/>
            <a:ext cx="886023" cy="4770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9CE582D-A595-6A00-30E2-BE6C512E02CE}"/>
              </a:ext>
            </a:extLst>
          </p:cNvPr>
          <p:cNvSpPr/>
          <p:nvPr/>
        </p:nvSpPr>
        <p:spPr>
          <a:xfrm>
            <a:off x="1578397" y="3589169"/>
            <a:ext cx="3640373" cy="4770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9CE1212-7FC5-5607-EF07-304618C62CBF}"/>
              </a:ext>
            </a:extLst>
          </p:cNvPr>
          <p:cNvSpPr/>
          <p:nvPr/>
        </p:nvSpPr>
        <p:spPr>
          <a:xfrm>
            <a:off x="7972425" y="2114550"/>
            <a:ext cx="338138" cy="20351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06DF05C-A45D-7D87-CA6D-831904768F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03"/>
          <a:stretch/>
        </p:blipFill>
        <p:spPr>
          <a:xfrm>
            <a:off x="1290057" y="1810696"/>
            <a:ext cx="7331430" cy="167237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3" y="1244763"/>
            <a:ext cx="85322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b="1" dirty="0">
                <a:ea typeface="DFKai-SB" panose="03000509000000000000" pitchFamily="65" charset="-120"/>
              </a:rPr>
              <a:t>2</a:t>
            </a:r>
            <a:r>
              <a:rPr lang="en-US" altLang="zh-TW" sz="2800" b="1" dirty="0">
                <a:ea typeface="DFKai-SB" panose="03000509000000000000" pitchFamily="65" charset="-120"/>
              </a:rPr>
              <a:t>7</a:t>
            </a:r>
            <a:r>
              <a:rPr lang="en-US" altLang="zh-CN" sz="2800" b="1" dirty="0">
                <a:ea typeface="DFKai-SB" panose="03000509000000000000" pitchFamily="65" charset="-120"/>
              </a:rPr>
              <a:t>. </a:t>
            </a:r>
            <a:r>
              <a:rPr lang="zh-TW" altLang="en-US" sz="2800" dirty="0">
                <a:ea typeface="DFKai-SB" panose="03000509000000000000" pitchFamily="65" charset="-120"/>
              </a:rPr>
              <a:t>觀察下圖，回答下列各題。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endParaRPr lang="en-US" altLang="zh-CN" sz="2800" b="1" dirty="0">
              <a:ea typeface="DFKai-SB" panose="03000509000000000000" pitchFamily="65" charset="-120"/>
            </a:endParaRPr>
          </a:p>
          <a:p>
            <a:pPr>
              <a:spcAft>
                <a:spcPts val="24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</a:t>
            </a:r>
            <a:r>
              <a:rPr lang="en-US" altLang="zh-CN" sz="2800" dirty="0">
                <a:ea typeface="DFKai-SB" panose="03000509000000000000" pitchFamily="65" charset="-120"/>
              </a:rPr>
              <a:t>(</a:t>
            </a:r>
            <a:r>
              <a:rPr lang="en-US" altLang="zh-TW" sz="2800" dirty="0">
                <a:ea typeface="DFKai-SB" panose="03000509000000000000" pitchFamily="65" charset="-120"/>
              </a:rPr>
              <a:t>a</a:t>
            </a:r>
            <a:r>
              <a:rPr lang="en-US" altLang="zh-CN" sz="2800" dirty="0">
                <a:ea typeface="DFKai-SB" panose="03000509000000000000" pitchFamily="65" charset="-120"/>
              </a:rPr>
              <a:t>) </a:t>
            </a:r>
            <a:r>
              <a:rPr lang="zh-TW" altLang="en-US" sz="2800" dirty="0">
                <a:ea typeface="DFKai-SB" panose="03000509000000000000" pitchFamily="65" charset="-120"/>
              </a:rPr>
              <a:t>沙發和櫃子之間的距離約是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 </a:t>
            </a:r>
            <a:r>
              <a:rPr lang="en-US" altLang="zh-TW" sz="2800" dirty="0">
                <a:ea typeface="DFKai-SB" panose="03000509000000000000" pitchFamily="65" charset="-120"/>
              </a:rPr>
              <a:t>m</a:t>
            </a:r>
            <a:r>
              <a:rPr lang="zh-TW" altLang="en-US" sz="2800" dirty="0">
                <a:ea typeface="DFKai-SB" panose="03000509000000000000" pitchFamily="65" charset="-120"/>
              </a:rPr>
              <a:t>。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2400"/>
              </a:spcAft>
            </a:pPr>
            <a:r>
              <a:rPr lang="en-US" altLang="zh-CN" sz="2800" dirty="0">
                <a:ea typeface="DFKai-SB" panose="03000509000000000000" pitchFamily="65" charset="-120"/>
              </a:rPr>
              <a:t>       (b) </a:t>
            </a:r>
            <a:r>
              <a:rPr lang="zh-TW" altLang="en-US" sz="2800" dirty="0">
                <a:ea typeface="DFKai-SB" panose="03000509000000000000" pitchFamily="65" charset="-120"/>
              </a:rPr>
              <a:t>沙發長約</a:t>
            </a:r>
            <a:r>
              <a:rPr lang="zh-TW" altLang="en-US" sz="2800" u="sng" dirty="0">
                <a:ea typeface="DFKai-SB" panose="03000509000000000000" pitchFamily="65" charset="-120"/>
              </a:rPr>
              <a:t>                  </a:t>
            </a:r>
            <a:r>
              <a:rPr lang="en-US" altLang="zh-TW" sz="2800" dirty="0">
                <a:ea typeface="DFKai-SB" panose="03000509000000000000" pitchFamily="65" charset="-120"/>
              </a:rPr>
              <a:t>m</a:t>
            </a:r>
            <a:r>
              <a:rPr lang="zh-TW" altLang="en-US" sz="2800" dirty="0">
                <a:ea typeface="DFKai-SB" panose="03000509000000000000" pitchFamily="65" charset="-120"/>
              </a:rPr>
              <a:t>。</a:t>
            </a:r>
            <a:endParaRPr lang="en-US" altLang="zh-CN" sz="2800" dirty="0">
              <a:ea typeface="DFKai-SB" panose="03000509000000000000" pitchFamily="65" charset="-120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4CECEE7B-2A14-E874-EDF6-264D40E33AAD}"/>
              </a:ext>
            </a:extLst>
          </p:cNvPr>
          <p:cNvSpPr/>
          <p:nvPr/>
        </p:nvSpPr>
        <p:spPr>
          <a:xfrm>
            <a:off x="3590925" y="2223867"/>
            <a:ext cx="2976564" cy="1311066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EE3143CB-1D4B-81EB-0B21-31C961D838C3}"/>
              </a:ext>
            </a:extLst>
          </p:cNvPr>
          <p:cNvSpPr/>
          <p:nvPr/>
        </p:nvSpPr>
        <p:spPr>
          <a:xfrm>
            <a:off x="7691825" y="2057399"/>
            <a:ext cx="861625" cy="1260553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E326427-56FC-1FA2-D99A-BE85A6FB05EA}"/>
              </a:ext>
            </a:extLst>
          </p:cNvPr>
          <p:cNvSpPr txBox="1"/>
          <p:nvPr/>
        </p:nvSpPr>
        <p:spPr>
          <a:xfrm>
            <a:off x="4955772" y="1764436"/>
            <a:ext cx="695325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4m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2F61BE1-9637-3F20-9AB2-31F797A3629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48050" y="2366649"/>
            <a:ext cx="758204" cy="921170"/>
          </a:xfrm>
          <a:prstGeom prst="rect">
            <a:avLst/>
          </a:prstGeom>
        </p:spPr>
      </p:pic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B30126EB-A30B-9540-3E73-F4FA8CAD5588}"/>
              </a:ext>
            </a:extLst>
          </p:cNvPr>
          <p:cNvSpPr/>
          <p:nvPr/>
        </p:nvSpPr>
        <p:spPr>
          <a:xfrm>
            <a:off x="1360308" y="2221016"/>
            <a:ext cx="2230617" cy="1311066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DBBAF4E-738B-203F-319B-DDA6A9CBD4AC}"/>
              </a:ext>
            </a:extLst>
          </p:cNvPr>
          <p:cNvSpPr txBox="1"/>
          <p:nvPr/>
        </p:nvSpPr>
        <p:spPr>
          <a:xfrm>
            <a:off x="2333432" y="1807845"/>
            <a:ext cx="695325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8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3m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91F325E-6A7D-0951-D482-5E0A006F7C94}"/>
              </a:ext>
            </a:extLst>
          </p:cNvPr>
          <p:cNvSpPr txBox="1"/>
          <p:nvPr/>
        </p:nvSpPr>
        <p:spPr>
          <a:xfrm>
            <a:off x="6567489" y="3543002"/>
            <a:ext cx="56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4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7B1843BE-9846-5EC3-0BD7-46998605D2B5}"/>
              </a:ext>
            </a:extLst>
          </p:cNvPr>
          <p:cNvSpPr txBox="1"/>
          <p:nvPr/>
        </p:nvSpPr>
        <p:spPr>
          <a:xfrm>
            <a:off x="3672043" y="4248179"/>
            <a:ext cx="569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3</a:t>
            </a:r>
            <a:endParaRPr lang="en-US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31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2" grpId="1" animBg="1"/>
      <p:bldP spid="11" grpId="0" animBg="1"/>
      <p:bldP spid="11" grpId="1" animBg="1"/>
      <p:bldP spid="11" grpId="2" animBg="1"/>
      <p:bldP spid="11" grpId="3" animBg="1"/>
      <p:bldP spid="5" grpId="0" animBg="1"/>
      <p:bldP spid="5" grpId="1" animBg="1"/>
      <p:bldP spid="7" grpId="0" animBg="1"/>
      <p:bldP spid="7" grpId="1" animBg="1"/>
      <p:bldP spid="7" grpId="2" animBg="1"/>
      <p:bldP spid="7" grpId="3" animBg="1"/>
      <p:bldP spid="15" grpId="0" build="allAtOnce"/>
      <p:bldP spid="19" grpId="0" animBg="1"/>
      <p:bldP spid="19" grpId="1" animBg="1"/>
      <p:bldP spid="20" grpId="0" build="allAtOnce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BCEA85A-4B1B-0CA3-C912-0DE6B0EDE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712" y="1661665"/>
            <a:ext cx="5940808" cy="256836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9FE7AF7-E429-92C4-4B27-AC62D8579973}"/>
              </a:ext>
            </a:extLst>
          </p:cNvPr>
          <p:cNvSpPr/>
          <p:nvPr/>
        </p:nvSpPr>
        <p:spPr>
          <a:xfrm>
            <a:off x="2495558" y="1273203"/>
            <a:ext cx="2600317" cy="4770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4FB0B56-BA98-5693-AA06-EF06C52DB216}"/>
              </a:ext>
            </a:extLst>
          </p:cNvPr>
          <p:cNvSpPr/>
          <p:nvPr/>
        </p:nvSpPr>
        <p:spPr>
          <a:xfrm>
            <a:off x="4592881" y="4330398"/>
            <a:ext cx="2309100" cy="446841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8CBAA25-4423-64C4-30BE-56344B6D37D9}"/>
              </a:ext>
            </a:extLst>
          </p:cNvPr>
          <p:cNvSpPr/>
          <p:nvPr/>
        </p:nvSpPr>
        <p:spPr>
          <a:xfrm>
            <a:off x="4783076" y="5606209"/>
            <a:ext cx="1065274" cy="40308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422153" y="1247091"/>
            <a:ext cx="8721847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ea typeface="DFKai-SB" panose="03000509000000000000" pitchFamily="65" charset="-120"/>
              </a:rPr>
              <a:t>28</a:t>
            </a:r>
            <a:r>
              <a:rPr lang="en-US" altLang="zh-CN" sz="2800" b="1" dirty="0">
                <a:ea typeface="DFKai-SB" panose="03000509000000000000" pitchFamily="65" charset="-120"/>
              </a:rPr>
              <a:t>. </a:t>
            </a:r>
            <a:r>
              <a:rPr lang="zh-TW" altLang="en-US" sz="2800" dirty="0">
                <a:ea typeface="DFKai-SB" panose="03000509000000000000" pitchFamily="65" charset="-120"/>
              </a:rPr>
              <a:t>下圖中的每塊木板厚</a:t>
            </a:r>
            <a:r>
              <a:rPr lang="en-US" altLang="zh-TW" sz="2800" dirty="0">
                <a:ea typeface="DFKai-SB" panose="03000509000000000000" pitchFamily="65" charset="-120"/>
              </a:rPr>
              <a:t>20cm</a:t>
            </a:r>
            <a:r>
              <a:rPr lang="zh-TW" altLang="en-US" sz="2800" dirty="0">
                <a:ea typeface="DFKai-SB" panose="03000509000000000000" pitchFamily="65" charset="-120"/>
              </a:rPr>
              <a:t>。</a:t>
            </a:r>
            <a:endParaRPr lang="en-US" altLang="zh-CN" sz="2800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endParaRPr lang="en-US" altLang="zh-TW" sz="2800" b="1" dirty="0">
              <a:ea typeface="DFKai-SB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 * </a:t>
            </a:r>
            <a:r>
              <a:rPr lang="zh-TW" altLang="en-US" sz="2800" u="sng" dirty="0">
                <a:ea typeface="DFKai-SB" panose="03000509000000000000" pitchFamily="65" charset="-120"/>
              </a:rPr>
              <a:t>淑娟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/ </a:t>
            </a:r>
            <a:r>
              <a:rPr lang="zh-TW" altLang="en-US" sz="2800" u="sng" dirty="0">
                <a:ea typeface="DFKai-SB" panose="03000509000000000000" pitchFamily="65" charset="-120"/>
              </a:rPr>
              <a:t>美玲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/ </a:t>
            </a:r>
            <a:r>
              <a:rPr lang="zh-TW" altLang="en-US" sz="2800" u="sng" dirty="0">
                <a:ea typeface="DFKai-SB" panose="03000509000000000000" pitchFamily="65" charset="-120"/>
              </a:rPr>
              <a:t>婉婷</a:t>
            </a:r>
            <a:r>
              <a:rPr lang="zh-TW" altLang="en-US" sz="2800" dirty="0">
                <a:ea typeface="DFKai-SB" panose="03000509000000000000" pitchFamily="65" charset="-120"/>
              </a:rPr>
              <a:t> 的身高是</a:t>
            </a:r>
            <a:r>
              <a:rPr lang="en-US" altLang="zh-TW" sz="2800" dirty="0">
                <a:ea typeface="DFKai-SB" panose="03000509000000000000" pitchFamily="65" charset="-120"/>
              </a:rPr>
              <a:t>1m20cm</a:t>
            </a:r>
            <a:r>
              <a:rPr lang="zh-TW" altLang="en-US" sz="2800" dirty="0">
                <a:ea typeface="DFKai-SB" panose="03000509000000000000" pitchFamily="65" charset="-120"/>
              </a:rPr>
              <a:t>。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en-US" altLang="zh-TW" sz="2800" kern="800" spc="-250" dirty="0">
                <a:ea typeface="DFKai-SB" panose="03000509000000000000" pitchFamily="65" charset="-120"/>
              </a:rPr>
              <a:t>             </a:t>
            </a:r>
            <a:r>
              <a:rPr lang="en-US" altLang="zh-TW" sz="2800" dirty="0">
                <a:ea typeface="DFKai-SB" panose="03000509000000000000" pitchFamily="65" charset="-120"/>
              </a:rPr>
              <a:t>(</a:t>
            </a:r>
            <a:r>
              <a:rPr lang="zh-TW" altLang="en-US" sz="2800" dirty="0">
                <a:ea typeface="DFKai-SB" panose="03000509000000000000" pitchFamily="65" charset="-120"/>
              </a:rPr>
              <a:t>* 圈出答案</a:t>
            </a:r>
            <a:r>
              <a:rPr lang="en-US" altLang="zh-TW" sz="2800" dirty="0">
                <a:ea typeface="DFKai-SB" panose="03000509000000000000" pitchFamily="65" charset="-120"/>
              </a:rPr>
              <a:t>)</a:t>
            </a:r>
            <a:endParaRPr lang="zh-TW" altLang="en-US" sz="2800" kern="800" spc="-250" dirty="0">
              <a:ea typeface="DFKai-SB" panose="03000509000000000000" pitchFamily="65" charset="-120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D1B8E054-528E-77FA-1623-FF1671B57CEA}"/>
              </a:ext>
            </a:extLst>
          </p:cNvPr>
          <p:cNvSpPr/>
          <p:nvPr/>
        </p:nvSpPr>
        <p:spPr>
          <a:xfrm>
            <a:off x="5548134" y="1824126"/>
            <a:ext cx="1453356" cy="999331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CFFC3EA-D2A6-4E05-6B80-FF1166EAC11B}"/>
              </a:ext>
            </a:extLst>
          </p:cNvPr>
          <p:cNvSpPr txBox="1"/>
          <p:nvPr/>
        </p:nvSpPr>
        <p:spPr>
          <a:xfrm>
            <a:off x="1139116" y="5255733"/>
            <a:ext cx="6418869" cy="1107996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zh-TW" altLang="en-US" sz="2400" u="sng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婉婷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的身高 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= 80cm</a:t>
            </a:r>
          </a:p>
          <a:p>
            <a:r>
              <a:rPr lang="zh-TW" altLang="en-US" sz="2400" u="sng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美玲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的身高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= 80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20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20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=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120(cm)</a:t>
            </a:r>
          </a:p>
          <a:p>
            <a:r>
              <a:rPr lang="zh-TW" altLang="en-US" sz="2400" u="sng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淑娟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的身高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= 80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20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20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20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20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=</a:t>
            </a:r>
            <a:r>
              <a:rPr lang="zh-TW" altLang="en-US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160(cm)</a:t>
            </a:r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01E26D4C-CC0A-EE25-B700-900B1898F862}"/>
              </a:ext>
            </a:extLst>
          </p:cNvPr>
          <p:cNvSpPr/>
          <p:nvPr/>
        </p:nvSpPr>
        <p:spPr>
          <a:xfrm>
            <a:off x="3815378" y="1824126"/>
            <a:ext cx="3186112" cy="1400970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9BF9174E-F967-3892-D0E2-2149EC870F86}"/>
              </a:ext>
            </a:extLst>
          </p:cNvPr>
          <p:cNvSpPr/>
          <p:nvPr/>
        </p:nvSpPr>
        <p:spPr>
          <a:xfrm>
            <a:off x="2362022" y="1824126"/>
            <a:ext cx="4639468" cy="1811274"/>
          </a:xfrm>
          <a:prstGeom prst="round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D0BA811-9932-C064-D8DB-792EB1B18B22}"/>
              </a:ext>
            </a:extLst>
          </p:cNvPr>
          <p:cNvSpPr txBox="1"/>
          <p:nvPr/>
        </p:nvSpPr>
        <p:spPr>
          <a:xfrm>
            <a:off x="4738489" y="3989838"/>
            <a:ext cx="230910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altLang="zh-TW" sz="2400" dirty="0">
                <a:solidFill>
                  <a:srgbClr val="FF00FF"/>
                </a:solidFill>
                <a:ea typeface="DFKai-SB" panose="03000509000000000000" pitchFamily="65" charset="-120"/>
                <a:sym typeface="Wingdings" panose="05000000000000000000" pitchFamily="2" charset="2"/>
              </a:rPr>
              <a:t>1m20cm = 120cm</a:t>
            </a:r>
            <a:endParaRPr lang="zh-TW" altLang="en-US" sz="24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5D694C9A-BE5B-1328-7DE7-3690439E2C1E}"/>
              </a:ext>
            </a:extLst>
          </p:cNvPr>
          <p:cNvSpPr/>
          <p:nvPr/>
        </p:nvSpPr>
        <p:spPr>
          <a:xfrm>
            <a:off x="2362022" y="4258265"/>
            <a:ext cx="840013" cy="5626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405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16" grpId="0" animBg="1"/>
      <p:bldP spid="16" grpId="1" animBg="1"/>
      <p:bldP spid="13" grpId="0" animBg="1"/>
      <p:bldP spid="13" grpId="1" animBg="1"/>
      <p:bldP spid="23" grpId="0" uiExpand="1" build="allAtOnce"/>
      <p:bldP spid="14" grpId="0" animBg="1"/>
      <p:bldP spid="14" grpId="1" animBg="1"/>
      <p:bldP spid="8" grpId="0" animBg="1"/>
      <p:bldP spid="8" grpId="1" animBg="1"/>
      <p:bldP spid="12" grpId="0" build="allAtOnce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>
            <a:extLst>
              <a:ext uri="{FF2B5EF4-FFF2-40B4-BE49-F238E27FC236}">
                <a16:creationId xmlns:a16="http://schemas.microsoft.com/office/drawing/2014/main" id="{1EEC3B06-F012-A78A-BA99-6EDE32C1AE0E}"/>
              </a:ext>
            </a:extLst>
          </p:cNvPr>
          <p:cNvSpPr/>
          <p:nvPr/>
        </p:nvSpPr>
        <p:spPr>
          <a:xfrm>
            <a:off x="7537933" y="3377496"/>
            <a:ext cx="1030884" cy="383692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5146D952-DBBF-7C35-D34C-A4651DA6BD9B}"/>
              </a:ext>
            </a:extLst>
          </p:cNvPr>
          <p:cNvSpPr/>
          <p:nvPr/>
        </p:nvSpPr>
        <p:spPr>
          <a:xfrm>
            <a:off x="7537933" y="3824271"/>
            <a:ext cx="1030884" cy="323867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FFB98D9-DD34-4584-43E5-22A90C9B25D9}"/>
              </a:ext>
            </a:extLst>
          </p:cNvPr>
          <p:cNvSpPr/>
          <p:nvPr/>
        </p:nvSpPr>
        <p:spPr>
          <a:xfrm>
            <a:off x="3623266" y="1291796"/>
            <a:ext cx="3596266" cy="47705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308E3ED-072F-47AC-B283-8EB98AAB71BC}"/>
              </a:ext>
            </a:extLst>
          </p:cNvPr>
          <p:cNvSpPr txBox="1"/>
          <p:nvPr/>
        </p:nvSpPr>
        <p:spPr>
          <a:xfrm>
            <a:off x="522514" y="1244764"/>
            <a:ext cx="84542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TW" sz="2800" b="1" dirty="0">
                <a:ea typeface="DFKai-SB" panose="03000509000000000000" pitchFamily="65" charset="-120"/>
              </a:rPr>
              <a:t>37</a:t>
            </a:r>
            <a:r>
              <a:rPr lang="en-US" altLang="zh-CN" sz="2800" b="1" dirty="0">
                <a:ea typeface="DFKai-SB" panose="03000509000000000000" pitchFamily="65" charset="-120"/>
              </a:rPr>
              <a:t>.</a:t>
            </a:r>
            <a:r>
              <a:rPr lang="zh-TW" altLang="en-US" sz="2800" b="1" dirty="0">
                <a:ea typeface="DFKai-SB" panose="03000509000000000000" pitchFamily="65" charset="-120"/>
              </a:rPr>
              <a:t> </a:t>
            </a:r>
            <a:r>
              <a:rPr lang="zh-TW" altLang="en-US" sz="2800" dirty="0">
                <a:ea typeface="DFKai-SB" panose="03000509000000000000" pitchFamily="65" charset="-120"/>
              </a:rPr>
              <a:t>哪種立體圖形的側面和底面都是三角形？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  <a:sym typeface="Wingdings 2" panose="05020102010507070707" pitchFamily="18" charset="2"/>
              </a:rPr>
              <a:t>        </a:t>
            </a:r>
            <a:r>
              <a:rPr lang="en-US" altLang="zh-CN" sz="2800" dirty="0">
                <a:ea typeface="DFKai-SB" panose="03000509000000000000" pitchFamily="65" charset="-120"/>
              </a:rPr>
              <a:t>A. </a:t>
            </a:r>
            <a:r>
              <a:rPr lang="zh-TW" altLang="en-US" sz="2800" dirty="0">
                <a:ea typeface="DFKai-SB" panose="03000509000000000000" pitchFamily="65" charset="-120"/>
              </a:rPr>
              <a:t>圓錐                        </a:t>
            </a:r>
            <a:r>
              <a:rPr lang="zh-TW" altLang="en-US" sz="2800" dirty="0">
                <a:ea typeface="DFKai-SB" panose="03000509000000000000" pitchFamily="65" charset="-120"/>
                <a:sym typeface="Wingdings 2" panose="05020102010507070707" pitchFamily="18" charset="2"/>
              </a:rPr>
              <a:t> </a:t>
            </a:r>
            <a:r>
              <a:rPr lang="en-US" altLang="zh-CN" sz="2800" dirty="0">
                <a:ea typeface="DFKai-SB" panose="03000509000000000000" pitchFamily="65" charset="-120"/>
              </a:rPr>
              <a:t>B. </a:t>
            </a:r>
            <a:r>
              <a:rPr lang="zh-TW" altLang="en-US" sz="2800" dirty="0">
                <a:ea typeface="DFKai-SB" panose="03000509000000000000" pitchFamily="65" charset="-120"/>
              </a:rPr>
              <a:t>三角錐</a:t>
            </a:r>
          </a:p>
          <a:p>
            <a:pPr>
              <a:spcAft>
                <a:spcPts val="1200"/>
              </a:spcAft>
            </a:pPr>
            <a:r>
              <a:rPr lang="zh-TW" altLang="en-US" sz="2800" dirty="0">
                <a:ea typeface="DFKai-SB" panose="03000509000000000000" pitchFamily="65" charset="-120"/>
              </a:rPr>
              <a:t>       </a:t>
            </a:r>
            <a:r>
              <a:rPr lang="zh-TW" altLang="en-US" sz="2800" dirty="0">
                <a:ea typeface="DFKai-SB" panose="03000509000000000000" pitchFamily="65" charset="-120"/>
                <a:sym typeface="Wingdings 2" panose="05020102010507070707" pitchFamily="18" charset="2"/>
              </a:rPr>
              <a:t> </a:t>
            </a:r>
            <a:r>
              <a:rPr lang="en-US" altLang="zh-CN" sz="2800" dirty="0">
                <a:ea typeface="DFKai-SB" panose="03000509000000000000" pitchFamily="65" charset="-120"/>
              </a:rPr>
              <a:t>C. </a:t>
            </a:r>
            <a:r>
              <a:rPr lang="zh-TW" altLang="en-US" sz="2800" dirty="0">
                <a:ea typeface="DFKai-SB" panose="03000509000000000000" pitchFamily="65" charset="-120"/>
              </a:rPr>
              <a:t>三角柱              </a:t>
            </a:r>
            <a:r>
              <a:rPr lang="zh-TW" altLang="en-US" sz="3200" dirty="0">
                <a:ea typeface="DFKai-SB" panose="03000509000000000000" pitchFamily="65" charset="-120"/>
              </a:rPr>
              <a:t>    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r>
              <a:rPr lang="zh-TW" altLang="en-US" sz="2800" dirty="0">
                <a:ea typeface="DFKai-SB" panose="03000509000000000000" pitchFamily="65" charset="-120"/>
                <a:sym typeface="Wingdings 2" panose="05020102010507070707" pitchFamily="18" charset="2"/>
              </a:rPr>
              <a:t>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r>
              <a:rPr lang="en-US" altLang="zh-CN" sz="2800" dirty="0">
                <a:ea typeface="DFKai-SB" panose="03000509000000000000" pitchFamily="65" charset="-120"/>
              </a:rPr>
              <a:t>D. </a:t>
            </a:r>
            <a:r>
              <a:rPr lang="zh-TW" altLang="en-US" sz="2800" dirty="0">
                <a:ea typeface="DFKai-SB" panose="03000509000000000000" pitchFamily="65" charset="-120"/>
              </a:rPr>
              <a:t>四角錐</a:t>
            </a:r>
            <a:endParaRPr lang="en-US" altLang="zh-CN" sz="2800" dirty="0">
              <a:latin typeface="Abadi" panose="020B0604020104020204" pitchFamily="34" charset="0"/>
              <a:ea typeface="DFKai-SB" panose="03000509000000000000" pitchFamily="65" charset="-12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8E693B7-31AC-DC8A-73FE-085679DDBBC6}"/>
              </a:ext>
            </a:extLst>
          </p:cNvPr>
          <p:cNvSpPr txBox="1"/>
          <p:nvPr/>
        </p:nvSpPr>
        <p:spPr>
          <a:xfrm>
            <a:off x="522514" y="3046122"/>
            <a:ext cx="64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A.</a:t>
            </a: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156B5AB8-C242-D190-3469-D4468EF0778F}"/>
              </a:ext>
            </a:extLst>
          </p:cNvPr>
          <p:cNvSpPr/>
          <p:nvPr/>
        </p:nvSpPr>
        <p:spPr>
          <a:xfrm>
            <a:off x="4657415" y="1936202"/>
            <a:ext cx="270000" cy="27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517">
            <a:extLst>
              <a:ext uri="{FF2B5EF4-FFF2-40B4-BE49-F238E27FC236}">
                <a16:creationId xmlns:a16="http://schemas.microsoft.com/office/drawing/2014/main" id="{68B07C3D-2A3A-BFFA-12C9-FB649CB1A4B6}"/>
              </a:ext>
            </a:extLst>
          </p:cNvPr>
          <p:cNvGrpSpPr/>
          <p:nvPr/>
        </p:nvGrpSpPr>
        <p:grpSpPr>
          <a:xfrm>
            <a:off x="1090625" y="3128991"/>
            <a:ext cx="1020445" cy="1107282"/>
            <a:chOff x="0" y="0"/>
            <a:chExt cx="575945" cy="719455"/>
          </a:xfrm>
        </p:grpSpPr>
        <p:grpSp>
          <p:nvGrpSpPr>
            <p:cNvPr id="6" name="群組 112">
              <a:extLst>
                <a:ext uri="{FF2B5EF4-FFF2-40B4-BE49-F238E27FC236}">
                  <a16:creationId xmlns:a16="http://schemas.microsoft.com/office/drawing/2014/main" id="{A6D61BD7-1613-C196-EC2D-927A329BE827}"/>
                </a:ext>
              </a:extLst>
            </p:cNvPr>
            <p:cNvGrpSpPr/>
            <p:nvPr/>
          </p:nvGrpSpPr>
          <p:grpSpPr>
            <a:xfrm>
              <a:off x="0" y="0"/>
              <a:ext cx="575945" cy="719455"/>
              <a:chOff x="0" y="0"/>
              <a:chExt cx="542925" cy="615322"/>
            </a:xfrm>
            <a:noFill/>
          </p:grpSpPr>
          <p:sp>
            <p:nvSpPr>
              <p:cNvPr id="10" name="手繪多邊形: 圖案 371">
                <a:extLst>
                  <a:ext uri="{FF2B5EF4-FFF2-40B4-BE49-F238E27FC236}">
                    <a16:creationId xmlns:a16="http://schemas.microsoft.com/office/drawing/2014/main" id="{41C2E1B1-4E3F-F9BE-0747-43C150DE4862}"/>
                  </a:ext>
                </a:extLst>
              </p:cNvPr>
              <p:cNvSpPr/>
              <p:nvPr/>
            </p:nvSpPr>
            <p:spPr>
              <a:xfrm flipV="1">
                <a:off x="0" y="0"/>
                <a:ext cx="542925" cy="531019"/>
              </a:xfrm>
              <a:custGeom>
                <a:avLst/>
                <a:gdLst>
                  <a:gd name="connsiteX0" fmla="*/ 0 w 542925"/>
                  <a:gd name="connsiteY0" fmla="*/ 0 h 531019"/>
                  <a:gd name="connsiteX1" fmla="*/ 271462 w 542925"/>
                  <a:gd name="connsiteY1" fmla="*/ 531019 h 531019"/>
                  <a:gd name="connsiteX2" fmla="*/ 542925 w 542925"/>
                  <a:gd name="connsiteY2" fmla="*/ 0 h 531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2925" h="531019">
                    <a:moveTo>
                      <a:pt x="0" y="0"/>
                    </a:moveTo>
                    <a:lnTo>
                      <a:pt x="271462" y="531019"/>
                    </a:lnTo>
                    <a:lnTo>
                      <a:pt x="542925" y="0"/>
                    </a:lnTo>
                  </a:path>
                </a:pathLst>
              </a:custGeom>
              <a:grpFill/>
              <a:ln w="28575"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TW" altLang="en-US"/>
              </a:p>
            </p:txBody>
          </p:sp>
          <p:sp>
            <p:nvSpPr>
              <p:cNvPr id="12" name="弧形 11">
                <a:extLst>
                  <a:ext uri="{FF2B5EF4-FFF2-40B4-BE49-F238E27FC236}">
                    <a16:creationId xmlns:a16="http://schemas.microsoft.com/office/drawing/2014/main" id="{501CCE36-6051-4D99-B29F-385D0805572A}"/>
                  </a:ext>
                </a:extLst>
              </p:cNvPr>
              <p:cNvSpPr/>
              <p:nvPr/>
            </p:nvSpPr>
            <p:spPr>
              <a:xfrm>
                <a:off x="1460" y="471322"/>
                <a:ext cx="540000" cy="144000"/>
              </a:xfrm>
              <a:prstGeom prst="arc">
                <a:avLst>
                  <a:gd name="adj1" fmla="val 10864382"/>
                  <a:gd name="adj2" fmla="val 0"/>
                </a:avLst>
              </a:prstGeom>
              <a:noFill/>
              <a:ln w="28575">
                <a:solidFill>
                  <a:srgbClr val="FF00FF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zh-TW" altLang="en-US"/>
              </a:p>
            </p:txBody>
          </p:sp>
        </p:grpSp>
        <p:sp>
          <p:nvSpPr>
            <p:cNvPr id="8" name="弧形 7">
              <a:extLst>
                <a:ext uri="{FF2B5EF4-FFF2-40B4-BE49-F238E27FC236}">
                  <a16:creationId xmlns:a16="http://schemas.microsoft.com/office/drawing/2014/main" id="{F287DFC5-AF80-6886-E179-F5D7E7365ECA}"/>
                </a:ext>
              </a:extLst>
            </p:cNvPr>
            <p:cNvSpPr/>
            <p:nvPr/>
          </p:nvSpPr>
          <p:spPr>
            <a:xfrm flipV="1">
              <a:off x="2884" y="534783"/>
              <a:ext cx="572842" cy="168370"/>
            </a:xfrm>
            <a:prstGeom prst="arc">
              <a:avLst>
                <a:gd name="adj1" fmla="val 10864382"/>
                <a:gd name="adj2" fmla="val 0"/>
              </a:avLst>
            </a:prstGeom>
            <a:noFill/>
            <a:ln w="28575">
              <a:solidFill>
                <a:srgbClr val="FF00F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29828D7F-0359-CDF9-4D05-ED2995C9B81D}"/>
              </a:ext>
            </a:extLst>
          </p:cNvPr>
          <p:cNvSpPr txBox="1"/>
          <p:nvPr/>
        </p:nvSpPr>
        <p:spPr>
          <a:xfrm>
            <a:off x="2205298" y="3315411"/>
            <a:ext cx="25161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側面是曲面，</a:t>
            </a:r>
            <a:endParaRPr lang="en-US" altLang="zh-TW" sz="26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底面是圓形。</a:t>
            </a:r>
            <a:endParaRPr lang="en-US" altLang="zh-CN" sz="26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759BAB7-7B4D-7B5C-452A-A585D93BB37F}"/>
              </a:ext>
            </a:extLst>
          </p:cNvPr>
          <p:cNvSpPr txBox="1"/>
          <p:nvPr/>
        </p:nvSpPr>
        <p:spPr>
          <a:xfrm>
            <a:off x="4777786" y="3046122"/>
            <a:ext cx="64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B.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8CCD943-E573-CCEB-0E9D-C1144307C406}"/>
              </a:ext>
            </a:extLst>
          </p:cNvPr>
          <p:cNvSpPr txBox="1"/>
          <p:nvPr/>
        </p:nvSpPr>
        <p:spPr>
          <a:xfrm>
            <a:off x="6460570" y="3315411"/>
            <a:ext cx="25161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側面是三角形，</a:t>
            </a:r>
            <a:endParaRPr lang="en-US" altLang="zh-TW" sz="26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底面是三角形。</a:t>
            </a:r>
            <a:endParaRPr lang="en-US" altLang="zh-CN" sz="26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315D8D2-0C46-4CC2-C9FD-DB935AB8E3C7}"/>
              </a:ext>
            </a:extLst>
          </p:cNvPr>
          <p:cNvSpPr txBox="1"/>
          <p:nvPr/>
        </p:nvSpPr>
        <p:spPr>
          <a:xfrm>
            <a:off x="4721460" y="4675947"/>
            <a:ext cx="64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D.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130218CD-78F3-2C5D-10E0-7C1D6B7D37A4}"/>
              </a:ext>
            </a:extLst>
          </p:cNvPr>
          <p:cNvSpPr txBox="1"/>
          <p:nvPr/>
        </p:nvSpPr>
        <p:spPr>
          <a:xfrm>
            <a:off x="6404244" y="4945236"/>
            <a:ext cx="25161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側面是三角形，</a:t>
            </a:r>
            <a:endParaRPr lang="en-US" altLang="zh-TW" sz="26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底面是四邊形。</a:t>
            </a:r>
            <a:endParaRPr lang="en-US" altLang="zh-CN" sz="26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E05EB088-E742-9791-141A-7767CFBC55D4}"/>
              </a:ext>
            </a:extLst>
          </p:cNvPr>
          <p:cNvSpPr txBox="1"/>
          <p:nvPr/>
        </p:nvSpPr>
        <p:spPr>
          <a:xfrm>
            <a:off x="458469" y="4616240"/>
            <a:ext cx="642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FF"/>
                </a:solidFill>
                <a:ea typeface="DFKai-SB" panose="03000509000000000000" pitchFamily="65" charset="-120"/>
              </a:rPr>
              <a:t>C.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0E52E44-9BAF-E276-4F21-C521D1B05BE6}"/>
              </a:ext>
            </a:extLst>
          </p:cNvPr>
          <p:cNvSpPr txBox="1"/>
          <p:nvPr/>
        </p:nvSpPr>
        <p:spPr>
          <a:xfrm>
            <a:off x="2141253" y="4885529"/>
            <a:ext cx="25161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側面是四邊形，</a:t>
            </a:r>
            <a:endParaRPr lang="en-US" altLang="zh-TW" sz="2600" dirty="0">
              <a:solidFill>
                <a:srgbClr val="FF00FF"/>
              </a:solidFill>
              <a:ea typeface="DFKai-SB" panose="03000509000000000000" pitchFamily="65" charset="-120"/>
            </a:endParaRPr>
          </a:p>
          <a:p>
            <a:r>
              <a:rPr lang="zh-TW" altLang="en-US" sz="2600" dirty="0">
                <a:solidFill>
                  <a:srgbClr val="FF00FF"/>
                </a:solidFill>
                <a:ea typeface="DFKai-SB" panose="03000509000000000000" pitchFamily="65" charset="-120"/>
              </a:rPr>
              <a:t>底面是三角形。</a:t>
            </a:r>
            <a:endParaRPr lang="en-US" altLang="zh-CN" sz="2600" dirty="0">
              <a:solidFill>
                <a:srgbClr val="FF00FF"/>
              </a:solidFill>
              <a:ea typeface="DFKai-SB" panose="03000509000000000000" pitchFamily="65" charset="-120"/>
            </a:endParaRPr>
          </a:p>
        </p:txBody>
      </p:sp>
      <p:grpSp>
        <p:nvGrpSpPr>
          <p:cNvPr id="37" name="群組 254">
            <a:extLst>
              <a:ext uri="{FF2B5EF4-FFF2-40B4-BE49-F238E27FC236}">
                <a16:creationId xmlns:a16="http://schemas.microsoft.com/office/drawing/2014/main" id="{37EACE4D-1241-6B01-B534-6A527CDDE167}"/>
              </a:ext>
            </a:extLst>
          </p:cNvPr>
          <p:cNvGrpSpPr/>
          <p:nvPr/>
        </p:nvGrpSpPr>
        <p:grpSpPr>
          <a:xfrm>
            <a:off x="5190447" y="4803369"/>
            <a:ext cx="1124627" cy="1254531"/>
            <a:chOff x="0" y="0"/>
            <a:chExt cx="542925" cy="593725"/>
          </a:xfrm>
          <a:noFill/>
        </p:grpSpPr>
        <p:sp>
          <p:nvSpPr>
            <p:cNvPr id="38" name="手繪多邊形: 圖案 425">
              <a:extLst>
                <a:ext uri="{FF2B5EF4-FFF2-40B4-BE49-F238E27FC236}">
                  <a16:creationId xmlns:a16="http://schemas.microsoft.com/office/drawing/2014/main" id="{D08CD255-C0FA-BEC5-2924-027B4CBAE926}"/>
                </a:ext>
              </a:extLst>
            </p:cNvPr>
            <p:cNvSpPr/>
            <p:nvPr/>
          </p:nvSpPr>
          <p:spPr>
            <a:xfrm>
              <a:off x="0" y="0"/>
              <a:ext cx="542925" cy="593725"/>
            </a:xfrm>
            <a:custGeom>
              <a:avLst/>
              <a:gdLst>
                <a:gd name="connsiteX0" fmla="*/ 0 w 542925"/>
                <a:gd name="connsiteY0" fmla="*/ 593725 h 593725"/>
                <a:gd name="connsiteX1" fmla="*/ 279400 w 542925"/>
                <a:gd name="connsiteY1" fmla="*/ 0 h 593725"/>
                <a:gd name="connsiteX2" fmla="*/ 542925 w 542925"/>
                <a:gd name="connsiteY2" fmla="*/ 425450 h 593725"/>
                <a:gd name="connsiteX3" fmla="*/ 406400 w 542925"/>
                <a:gd name="connsiteY3" fmla="*/ 593725 h 593725"/>
                <a:gd name="connsiteX4" fmla="*/ 0 w 542925"/>
                <a:gd name="connsiteY4" fmla="*/ 593725 h 59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593725">
                  <a:moveTo>
                    <a:pt x="0" y="593725"/>
                  </a:moveTo>
                  <a:lnTo>
                    <a:pt x="279400" y="0"/>
                  </a:lnTo>
                  <a:lnTo>
                    <a:pt x="542925" y="425450"/>
                  </a:lnTo>
                  <a:lnTo>
                    <a:pt x="406400" y="593725"/>
                  </a:lnTo>
                  <a:lnTo>
                    <a:pt x="0" y="593725"/>
                  </a:lnTo>
                  <a:close/>
                </a:path>
              </a:pathLst>
            </a:custGeom>
            <a:grpFill/>
            <a:ln w="285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39" name="手繪多邊形: 圖案 429">
              <a:extLst>
                <a:ext uri="{FF2B5EF4-FFF2-40B4-BE49-F238E27FC236}">
                  <a16:creationId xmlns:a16="http://schemas.microsoft.com/office/drawing/2014/main" id="{CC3CD635-FA0C-5F1D-6FFC-49085C815D25}"/>
                </a:ext>
              </a:extLst>
            </p:cNvPr>
            <p:cNvSpPr/>
            <p:nvPr/>
          </p:nvSpPr>
          <p:spPr>
            <a:xfrm>
              <a:off x="2381" y="410369"/>
              <a:ext cx="540544" cy="183356"/>
            </a:xfrm>
            <a:custGeom>
              <a:avLst/>
              <a:gdLst>
                <a:gd name="connsiteX0" fmla="*/ 0 w 540544"/>
                <a:gd name="connsiteY0" fmla="*/ 183356 h 183356"/>
                <a:gd name="connsiteX1" fmla="*/ 216694 w 540544"/>
                <a:gd name="connsiteY1" fmla="*/ 0 h 183356"/>
                <a:gd name="connsiteX2" fmla="*/ 540544 w 540544"/>
                <a:gd name="connsiteY2" fmla="*/ 14287 h 183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0544" h="183356">
                  <a:moveTo>
                    <a:pt x="0" y="183356"/>
                  </a:moveTo>
                  <a:lnTo>
                    <a:pt x="216694" y="0"/>
                  </a:lnTo>
                  <a:lnTo>
                    <a:pt x="540544" y="14287"/>
                  </a:lnTo>
                </a:path>
              </a:pathLst>
            </a:custGeom>
            <a:grpFill/>
            <a:ln w="28575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cxnSp>
          <p:nvCxnSpPr>
            <p:cNvPr id="40" name="直線接點 430">
              <a:extLst>
                <a:ext uri="{FF2B5EF4-FFF2-40B4-BE49-F238E27FC236}">
                  <a16:creationId xmlns:a16="http://schemas.microsoft.com/office/drawing/2014/main" id="{5AAEC478-E473-AFBD-5F6B-E6A6ADE214C5}"/>
                </a:ext>
              </a:extLst>
            </p:cNvPr>
            <p:cNvCxnSpPr/>
            <p:nvPr/>
          </p:nvCxnSpPr>
          <p:spPr>
            <a:xfrm flipV="1">
              <a:off x="219075" y="0"/>
              <a:ext cx="60325" cy="410369"/>
            </a:xfrm>
            <a:prstGeom prst="line">
              <a:avLst/>
            </a:prstGeom>
            <a:grpFill/>
            <a:ln w="28575">
              <a:solidFill>
                <a:srgbClr val="FF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接點 431">
              <a:extLst>
                <a:ext uri="{FF2B5EF4-FFF2-40B4-BE49-F238E27FC236}">
                  <a16:creationId xmlns:a16="http://schemas.microsoft.com/office/drawing/2014/main" id="{66897CCD-8E5B-1E42-91CD-59FE4C82ED34}"/>
                </a:ext>
              </a:extLst>
            </p:cNvPr>
            <p:cNvCxnSpPr/>
            <p:nvPr/>
          </p:nvCxnSpPr>
          <p:spPr>
            <a:xfrm flipH="1" flipV="1">
              <a:off x="279400" y="0"/>
              <a:ext cx="127000" cy="593725"/>
            </a:xfrm>
            <a:prstGeom prst="line">
              <a:avLst/>
            </a:prstGeom>
            <a:grpFill/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群組 254">
            <a:extLst>
              <a:ext uri="{FF2B5EF4-FFF2-40B4-BE49-F238E27FC236}">
                <a16:creationId xmlns:a16="http://schemas.microsoft.com/office/drawing/2014/main" id="{6881622B-9DF4-9395-B6C1-11F91C1EDAE8}"/>
              </a:ext>
            </a:extLst>
          </p:cNvPr>
          <p:cNvGrpSpPr/>
          <p:nvPr/>
        </p:nvGrpSpPr>
        <p:grpSpPr>
          <a:xfrm>
            <a:off x="5363739" y="3200726"/>
            <a:ext cx="951336" cy="1215215"/>
            <a:chOff x="0" y="47332"/>
            <a:chExt cx="473951" cy="602742"/>
          </a:xfrm>
          <a:noFill/>
        </p:grpSpPr>
        <p:sp>
          <p:nvSpPr>
            <p:cNvPr id="43" name="手繪多邊形: 圖案 425">
              <a:extLst>
                <a:ext uri="{FF2B5EF4-FFF2-40B4-BE49-F238E27FC236}">
                  <a16:creationId xmlns:a16="http://schemas.microsoft.com/office/drawing/2014/main" id="{BC58FC47-87D0-EEBC-3794-BD7691DF9E52}"/>
                </a:ext>
              </a:extLst>
            </p:cNvPr>
            <p:cNvSpPr/>
            <p:nvPr/>
          </p:nvSpPr>
          <p:spPr>
            <a:xfrm>
              <a:off x="0" y="47332"/>
              <a:ext cx="473951" cy="602742"/>
            </a:xfrm>
            <a:custGeom>
              <a:avLst/>
              <a:gdLst>
                <a:gd name="connsiteX0" fmla="*/ 0 w 542925"/>
                <a:gd name="connsiteY0" fmla="*/ 593725 h 593725"/>
                <a:gd name="connsiteX1" fmla="*/ 279400 w 542925"/>
                <a:gd name="connsiteY1" fmla="*/ 0 h 593725"/>
                <a:gd name="connsiteX2" fmla="*/ 542925 w 542925"/>
                <a:gd name="connsiteY2" fmla="*/ 425450 h 593725"/>
                <a:gd name="connsiteX3" fmla="*/ 406400 w 542925"/>
                <a:gd name="connsiteY3" fmla="*/ 593725 h 593725"/>
                <a:gd name="connsiteX4" fmla="*/ 0 w 542925"/>
                <a:gd name="connsiteY4" fmla="*/ 593725 h 593725"/>
                <a:gd name="connsiteX0" fmla="*/ 0 w 473951"/>
                <a:gd name="connsiteY0" fmla="*/ 593725 h 593725"/>
                <a:gd name="connsiteX1" fmla="*/ 279400 w 473951"/>
                <a:gd name="connsiteY1" fmla="*/ 0 h 593725"/>
                <a:gd name="connsiteX2" fmla="*/ 473951 w 473951"/>
                <a:gd name="connsiteY2" fmla="*/ 362340 h 593725"/>
                <a:gd name="connsiteX3" fmla="*/ 406400 w 473951"/>
                <a:gd name="connsiteY3" fmla="*/ 593725 h 593725"/>
                <a:gd name="connsiteX4" fmla="*/ 0 w 473951"/>
                <a:gd name="connsiteY4" fmla="*/ 593725 h 593725"/>
                <a:gd name="connsiteX0" fmla="*/ 0 w 473951"/>
                <a:gd name="connsiteY0" fmla="*/ 593725 h 602741"/>
                <a:gd name="connsiteX1" fmla="*/ 279400 w 473951"/>
                <a:gd name="connsiteY1" fmla="*/ 0 h 602741"/>
                <a:gd name="connsiteX2" fmla="*/ 473951 w 473951"/>
                <a:gd name="connsiteY2" fmla="*/ 362340 h 602741"/>
                <a:gd name="connsiteX3" fmla="*/ 330528 w 473951"/>
                <a:gd name="connsiteY3" fmla="*/ 602741 h 602741"/>
                <a:gd name="connsiteX4" fmla="*/ 0 w 473951"/>
                <a:gd name="connsiteY4" fmla="*/ 593725 h 602741"/>
                <a:gd name="connsiteX0" fmla="*/ 0 w 473951"/>
                <a:gd name="connsiteY0" fmla="*/ 593725 h 629788"/>
                <a:gd name="connsiteX1" fmla="*/ 279400 w 473951"/>
                <a:gd name="connsiteY1" fmla="*/ 0 h 629788"/>
                <a:gd name="connsiteX2" fmla="*/ 473951 w 473951"/>
                <a:gd name="connsiteY2" fmla="*/ 362340 h 629788"/>
                <a:gd name="connsiteX3" fmla="*/ 445485 w 473951"/>
                <a:gd name="connsiteY3" fmla="*/ 629788 h 629788"/>
                <a:gd name="connsiteX4" fmla="*/ 0 w 473951"/>
                <a:gd name="connsiteY4" fmla="*/ 593725 h 629788"/>
                <a:gd name="connsiteX0" fmla="*/ 0 w 473951"/>
                <a:gd name="connsiteY0" fmla="*/ 593725 h 650074"/>
                <a:gd name="connsiteX1" fmla="*/ 279400 w 473951"/>
                <a:gd name="connsiteY1" fmla="*/ 0 h 650074"/>
                <a:gd name="connsiteX2" fmla="*/ 473951 w 473951"/>
                <a:gd name="connsiteY2" fmla="*/ 362340 h 650074"/>
                <a:gd name="connsiteX3" fmla="*/ 408699 w 473951"/>
                <a:gd name="connsiteY3" fmla="*/ 650074 h 650074"/>
                <a:gd name="connsiteX4" fmla="*/ 0 w 473951"/>
                <a:gd name="connsiteY4" fmla="*/ 593725 h 650074"/>
                <a:gd name="connsiteX0" fmla="*/ 0 w 473951"/>
                <a:gd name="connsiteY0" fmla="*/ 546393 h 602742"/>
                <a:gd name="connsiteX1" fmla="*/ 219622 w 473951"/>
                <a:gd name="connsiteY1" fmla="*/ 0 h 602742"/>
                <a:gd name="connsiteX2" fmla="*/ 473951 w 473951"/>
                <a:gd name="connsiteY2" fmla="*/ 315008 h 602742"/>
                <a:gd name="connsiteX3" fmla="*/ 408699 w 473951"/>
                <a:gd name="connsiteY3" fmla="*/ 602742 h 602742"/>
                <a:gd name="connsiteX4" fmla="*/ 0 w 473951"/>
                <a:gd name="connsiteY4" fmla="*/ 546393 h 60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951" h="602742">
                  <a:moveTo>
                    <a:pt x="0" y="546393"/>
                  </a:moveTo>
                  <a:lnTo>
                    <a:pt x="219622" y="0"/>
                  </a:lnTo>
                  <a:lnTo>
                    <a:pt x="473951" y="315008"/>
                  </a:lnTo>
                  <a:lnTo>
                    <a:pt x="408699" y="602742"/>
                  </a:lnTo>
                  <a:lnTo>
                    <a:pt x="0" y="546393"/>
                  </a:lnTo>
                  <a:close/>
                </a:path>
              </a:pathLst>
            </a:custGeom>
            <a:grpFill/>
            <a:ln w="285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/>
            </a:p>
          </p:txBody>
        </p:sp>
        <p:sp>
          <p:nvSpPr>
            <p:cNvPr id="44" name="手繪多邊形: 圖案 429">
              <a:extLst>
                <a:ext uri="{FF2B5EF4-FFF2-40B4-BE49-F238E27FC236}">
                  <a16:creationId xmlns:a16="http://schemas.microsoft.com/office/drawing/2014/main" id="{E87003F7-184E-3533-8C12-8FA5C8FA60E0}"/>
                </a:ext>
              </a:extLst>
            </p:cNvPr>
            <p:cNvSpPr/>
            <p:nvPr/>
          </p:nvSpPr>
          <p:spPr>
            <a:xfrm>
              <a:off x="2381" y="373883"/>
              <a:ext cx="457847" cy="217862"/>
            </a:xfrm>
            <a:custGeom>
              <a:avLst/>
              <a:gdLst>
                <a:gd name="connsiteX0" fmla="*/ 0 w 540544"/>
                <a:gd name="connsiteY0" fmla="*/ 183356 h 183356"/>
                <a:gd name="connsiteX1" fmla="*/ 216694 w 540544"/>
                <a:gd name="connsiteY1" fmla="*/ 0 h 183356"/>
                <a:gd name="connsiteX2" fmla="*/ 540544 w 540544"/>
                <a:gd name="connsiteY2" fmla="*/ 14287 h 183356"/>
                <a:gd name="connsiteX0" fmla="*/ 0 w 540544"/>
                <a:gd name="connsiteY0" fmla="*/ 169069 h 169069"/>
                <a:gd name="connsiteX1" fmla="*/ 540544 w 540544"/>
                <a:gd name="connsiteY1" fmla="*/ 0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0544" h="169069">
                  <a:moveTo>
                    <a:pt x="0" y="169069"/>
                  </a:moveTo>
                  <a:lnTo>
                    <a:pt x="540544" y="0"/>
                  </a:lnTo>
                </a:path>
              </a:pathLst>
            </a:custGeom>
            <a:grpFill/>
            <a:ln w="28575">
              <a:solidFill>
                <a:srgbClr val="FF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TW" altLang="en-US" dirty="0"/>
            </a:p>
          </p:txBody>
        </p:sp>
        <p:cxnSp>
          <p:nvCxnSpPr>
            <p:cNvPr id="46" name="直線接點 431">
              <a:extLst>
                <a:ext uri="{FF2B5EF4-FFF2-40B4-BE49-F238E27FC236}">
                  <a16:creationId xmlns:a16="http://schemas.microsoft.com/office/drawing/2014/main" id="{6D3A9602-E31A-6659-6B0D-2774218FDB15}"/>
                </a:ext>
              </a:extLst>
            </p:cNvPr>
            <p:cNvCxnSpPr>
              <a:cxnSpLocks/>
              <a:stCxn id="43" idx="3"/>
              <a:endCxn id="43" idx="1"/>
            </p:cNvCxnSpPr>
            <p:nvPr/>
          </p:nvCxnSpPr>
          <p:spPr>
            <a:xfrm flipH="1" flipV="1">
              <a:off x="219622" y="47332"/>
              <a:ext cx="189077" cy="602742"/>
            </a:xfrm>
            <a:prstGeom prst="line">
              <a:avLst/>
            </a:prstGeom>
            <a:grpFill/>
            <a:ln w="2857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A728FB8B-077D-61A6-1DB5-2DE3ADB918DD}"/>
              </a:ext>
            </a:extLst>
          </p:cNvPr>
          <p:cNvGrpSpPr/>
          <p:nvPr/>
        </p:nvGrpSpPr>
        <p:grpSpPr>
          <a:xfrm>
            <a:off x="1040246" y="4746141"/>
            <a:ext cx="934604" cy="1080820"/>
            <a:chOff x="999455" y="4708733"/>
            <a:chExt cx="634324" cy="767906"/>
          </a:xfrm>
        </p:grpSpPr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542C164D-B104-AAAB-ABD5-0DCD204F7C45}"/>
                </a:ext>
              </a:extLst>
            </p:cNvPr>
            <p:cNvSpPr/>
            <p:nvPr/>
          </p:nvSpPr>
          <p:spPr>
            <a:xfrm>
              <a:off x="1008612" y="4877533"/>
              <a:ext cx="610337" cy="599106"/>
            </a:xfrm>
            <a:prstGeom prst="rect">
              <a:avLst/>
            </a:prstGeom>
            <a:noFill/>
            <a:ln w="285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FF2756BF-0A89-2B99-88E4-DC60AB730C14}"/>
                </a:ext>
              </a:extLst>
            </p:cNvPr>
            <p:cNvSpPr/>
            <p:nvPr/>
          </p:nvSpPr>
          <p:spPr>
            <a:xfrm>
              <a:off x="1008611" y="4708733"/>
              <a:ext cx="625168" cy="176796"/>
            </a:xfrm>
            <a:custGeom>
              <a:avLst/>
              <a:gdLst>
                <a:gd name="connsiteX0" fmla="*/ 0 w 628650"/>
                <a:gd name="connsiteY0" fmla="*/ 157162 h 173831"/>
                <a:gd name="connsiteX1" fmla="*/ 319088 w 628650"/>
                <a:gd name="connsiteY1" fmla="*/ 0 h 173831"/>
                <a:gd name="connsiteX2" fmla="*/ 628650 w 628650"/>
                <a:gd name="connsiteY2" fmla="*/ 173831 h 17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50" h="173831">
                  <a:moveTo>
                    <a:pt x="0" y="157162"/>
                  </a:moveTo>
                  <a:lnTo>
                    <a:pt x="319088" y="0"/>
                  </a:lnTo>
                  <a:lnTo>
                    <a:pt x="628650" y="173831"/>
                  </a:lnTo>
                </a:path>
              </a:pathLst>
            </a:custGeom>
            <a:noFill/>
            <a:ln w="2857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62AA513C-C6E3-51F0-DB19-68CA58956C2A}"/>
                </a:ext>
              </a:extLst>
            </p:cNvPr>
            <p:cNvSpPr/>
            <p:nvPr/>
          </p:nvSpPr>
          <p:spPr>
            <a:xfrm>
              <a:off x="999455" y="5302808"/>
              <a:ext cx="628650" cy="173831"/>
            </a:xfrm>
            <a:custGeom>
              <a:avLst/>
              <a:gdLst>
                <a:gd name="connsiteX0" fmla="*/ 0 w 628650"/>
                <a:gd name="connsiteY0" fmla="*/ 157162 h 173831"/>
                <a:gd name="connsiteX1" fmla="*/ 319088 w 628650"/>
                <a:gd name="connsiteY1" fmla="*/ 0 h 173831"/>
                <a:gd name="connsiteX2" fmla="*/ 628650 w 628650"/>
                <a:gd name="connsiteY2" fmla="*/ 173831 h 17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28650" h="173831">
                  <a:moveTo>
                    <a:pt x="0" y="157162"/>
                  </a:moveTo>
                  <a:lnTo>
                    <a:pt x="319088" y="0"/>
                  </a:lnTo>
                  <a:lnTo>
                    <a:pt x="628650" y="173831"/>
                  </a:lnTo>
                </a:path>
              </a:pathLst>
            </a:custGeom>
            <a:noFill/>
            <a:ln w="28575">
              <a:solidFill>
                <a:srgbClr val="FF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57C06951-F0F9-34BC-F62D-57F937E9AA27}"/>
                </a:ext>
              </a:extLst>
            </p:cNvPr>
            <p:cNvCxnSpPr>
              <a:cxnSpLocks/>
              <a:stCxn id="88" idx="1"/>
            </p:cNvCxnSpPr>
            <p:nvPr/>
          </p:nvCxnSpPr>
          <p:spPr>
            <a:xfrm flipH="1">
              <a:off x="1318543" y="4708733"/>
              <a:ext cx="7389" cy="594075"/>
            </a:xfrm>
            <a:prstGeom prst="line">
              <a:avLst/>
            </a:prstGeom>
            <a:ln w="28575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5303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5" grpId="1" animBg="1"/>
      <p:bldP spid="96" grpId="0" animBg="1"/>
      <p:bldP spid="96" grpId="1" animBg="1"/>
      <p:bldP spid="11" grpId="0" animBg="1"/>
      <p:bldP spid="11" grpId="1" animBg="1"/>
      <p:bldP spid="7" grpId="0"/>
      <p:bldP spid="7" grpId="1"/>
      <p:bldP spid="3" grpId="0" animBg="1"/>
      <p:bldP spid="13" grpId="0" build="allAtOnce"/>
      <p:bldP spid="15" grpId="0"/>
      <p:bldP spid="15" grpId="1"/>
      <p:bldP spid="21" grpId="0" uiExpand="1" build="allAtOnce"/>
      <p:bldP spid="22" grpId="0"/>
      <p:bldP spid="22" grpId="1"/>
      <p:bldP spid="29" grpId="0" build="allAtOnce"/>
      <p:bldP spid="30" grpId="0"/>
      <p:bldP spid="30" grpId="1"/>
      <p:bldP spid="36" grpId="0" uiExpand="1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TgAAAA5CAYAAACiVDd7AAAAGXRFWHRTb2Z0d2FyZQBBZG9iZSBJ&#10;bWFnZVJlYWR5ccllPAAADglJREFUeNrsXetx4zgSxkzt/9VGMHRdAENFYCoCSXUBmIrAUgInaxOQ&#10;FIHoALYkRyBOBOYFsCVOBKuJYI+YapyxLHTjQdCSZvqrQtkWLTwajQ/djQeFYDAYDAaDwWAwGAwG&#10;g8FgMBgMBoPBYDAYDAaDwWAwGAwG43bxgUXAYNwskiZNmjRoUt2kQ5POLJY3fGQRMBg3ibxJxyZ9&#10;gr/vm3RqUsqiYTAYt265/aWRnExrsOb+AouOwWAwbhKSzOZNypr0Cj//hp87ID4Gu6gMxk1CuqGV&#10;9vsR/pbpK1h4DCY4BuMmUWskVjZpof39q+CFBgaDccOQrugJfq7hsx38fmILjsFg3Dp2QGY5EJ2M&#10;yamFBwYg6j64f/37PwMQdmowqas///i9+hmE2sghAzkoSJeh9G1/k08C+SQtWR6avM43IAOpB+0V&#10;vRJ04dxj2Sa5/Yh6KNv4AO2UbdpCGxkxCa5RKDlrPAr7Hhyp1HIz4tZFyZp8/zZ8vGq++xSp3qYV&#10;p6LJfxaY3xPIAVumr6H+hcMAVcv+GArIq0bqsfSougpQf7HVzYHUHi311svcdinPMLnOtQFv08MC&#10;yq892nYk/kVOOtPAukt57Yl/iabzPxs+dlSqSZNOYC67bDAcAKG8Nt/bw0C+JCaOn1kHV5OOQCrU&#10;HiTZ3h0QK5aXlOOrQz2UHCcR5JBCfrJuJ988ZZ2h/UcP+aWh5SGEfgL5J456KMlQlr0DcuysSx30&#10;+YGp6IoIDgb0DmadpAO5xBqgoVanSbEHAXXatVxSG3ITyQG5HYX7Rk35f3v4XiwkkOfaUY5z8bYX&#10;q0t5uxBXtEmvDhOLbaI4RZJh0OQY8j1GTwQHHXIUcYKZaoDmF2j7OPCZiShDFDQ3EOkucKDue5DP&#10;3NYvQErrSOVJeby6WlOapZtG0sNjBD0MscRywbgOgtPIzUWpZIylFG57cnbvSXIOs+bEw21ZWmRQ&#10;u3wX2o/J9QyyRK2gnuS3xuQAbqFLmTXU3SWwn7qQNbiCrpZu6aiHA9DDLoSZBnyf3dMrsuDWFnKT&#10;ijT984/fPzRp2KRRk35rPrtr0sqiZLvIrlYXV8LJbYDAc4IQ0ghkINs+JQZEYrEapUzvpCybn1KW&#10;RQerc9RKKyI/JYe5od0TC7FLUpMLNb/J9oMeSFl8AFlQZJ05uMd7gtyk7DdNGoIejjz18NgxJudM&#10;WND3fDi+R/zi0RkZMWNLhZk1SnQwPYSVqqcmjw0oJxavkS7P8B3a7aKEY8vgF0Q75KpXqbX/0LR9&#10;hZBCBuVMELlO1ZYK+bPJZyHMWyAyW4P0OmnkKaBue2SwSVk9taxfKl62aMrZEHWQOnIAksRccuke&#10;vxjqqyzHlLCYp9jKaEsPd4jMVfumgbol81w4/u8jU9D1WHA7gtxGGLm1FOwMlkhBWDS9uqraHimr&#10;ojrM5J+RzwvEEjO6l0T+RXu/GPxdIgMzCDDwR4hlk7RWB6mA/owiNwPRjQhraon03ZIgt5HLtg/Q&#10;wymhhxOY0EOQeCxS8eLCNRAckA42EEe+Gydhn1lFuMGXdE912Mh2gA0gB+vJBd+Qz7/GFgrUuaBI&#10;WNtrhlluhWeZFWEpZQaSWRIu8ch38zDoYelKsB4YO4ypieAjVVfjoo4JV6wKHFDDC7X5AZn9hcH1&#10;eYB4jiCshszkzpsIDWJQvnV9MuTzZPo8Al4IAqMIv3S13EzEDy7jHHHhSofJadbhZIQkuRNCsInr&#10;RmCDBbiw1GmMeEN8l9t7WnDEiuPZMvivDkRQ9wWZyVPL5k3MktoHuDg14u7sI21E7YKEmBy+T3Qd&#10;88cC//8PE4DFM0DItQwtGAis6GDtY+GCScCYOgjGu7uo2EAtrv08JGIRCESxngOUvCRc1yPs68od&#10;Caokylc77vteccPIvIY2mMqvuxCM5h5jg1uVeY8830Zo9yrU1WzwBZmcHixhkkFPbWF4ElxKuDO3&#10;hgkyQNUB7NqDFFUMqbTIbqcRFGUNPhPP9CNuJw/SjOG+2/QgltXxYplgU6QPOpcPVlztMbm79F1G&#10;9PcY00OmpPcnuM9Y7OTG3NMUsVAOlsGaWCwnly0BiqDQs48gz8LRylKkmUeUzxoZ0GeoW0pYMDGA&#10;6dMngmxi6mCXvJxdXCC9iecEx+iR4H6UoOejg+XwxdeygVnX5/YRRXQpQpauA03tvN91EQpcmCBP&#10;BcwtFhq1sbYziHAHZfXWEfXjKyKfzKHuNdJvjx4hj0IwLkJwfSvWJd3Tc3tDLjJgJxYFl8o58pCL&#10;itGl7UEO+wR9gva5K8lJItPSCa6j2ltcsa2l7Ze05L9ekX49O1r/JtIrA1drGT0RXHJj7ikW1K3k&#10;DK0nYd6fl9hmcjnQ4VjWzJHo0BMBsA3kDmZ1Fwspd3RXMy259OHGFhfqsCE2Bj5fkZphk+ODQ5iE&#10;3dMLElyFKPYtua5jYsAfWynzdVPb1hwQ3UjYA/DoyQ05o8NG1DtwXW2kuYwsM9mOhYPVHkUPCH2q&#10;CVc4pg5+6mKhEivBuUWHzoK3h1yU4L4R5HAL1lus+7a88gCLbgoEtQkgX91t3WiH9jGLKom0jUQO&#10;uIXhVmOM4O4jdVVmcUNN7c4iTrQZIouubqp+v6BpMjvc4HarH4rgyi4WzRVgEmmmD7kIU1liC4Ev&#10;RGQeeR3gBEgZSMIHSz9/txhNpxIISybWecqxRf+qvsonXEffI4glMhGMiTAJu6c94heXTms6x3SE&#10;ZNLhKMs1uKcheFAkAcv9xkGBnEUtmu+Y3lsxQOJYZyL+JQnzNaD+MyBU00CrHc6SHgyE8v1weZf9&#10;aCDLHJGBIji5wj1H+qTo2K8uK+w+VtzS4KYmiMxLpqHLWnDUzL++5sb1cB20fsOIVNqjIVFuIjZg&#10;TPmsiUkn9PzvmbAkcwcL9aUnPVja9I5Y4c66XHsP1lseYPFiKDwsdbberoTgtsSAz0OIp7VlQU8x&#10;STMnlHBkSYceXKJfkc9NhNXLIo66jw15bHsBC0YyCdzTFkIwE6Kfnh31MOjFMZa77YoQ74TYE+dD&#10;hn1hIN7/gs3MUGYCk+Le0Pep9mxiGHuyv56E406Oj46dVlkGRe6pVGq10pRiHgHD4oRbWARAEzGY&#10;xq3YkI9LnCGfm0gDPegf4UU9M4GvSu4tFiAml6XvZAfWE0YwpkP0G6LeITfxUjdUdzkX6mKZXWLv&#10;WxoY2uhSXpuoEvH2Lo0a+mCtPTvCz7pFgHNNN+8hjyQKwWlxnzNBcmubgkGsiXpRyCFWTIK4OcTp&#10;xb9EwFi9Hq4mXL0B0nZTfUqBB7MfPT93cl0trmoGb8rCvvtEtN1JD0Aec0G/V2GG1HtFDKajy0qy&#10;9jYujJA3Hc+FHoR9BbZv9zSB9uUaEVSa1ZgC8WTCHCNMwVKaG/oohc8zovw5QqY56M8IOGWh9YN6&#10;NoXPN5qR8gh9PxNvF6VaJ3rnK8vlbAPXZe+IBsnBvwWiqjWLLYMKUgKhBp2Oe4s7pFyLSQTFOghz&#10;YFsG1TdNPSoDaSlrYqHIGiybNRHXKpFy5NXd32DAnbUXQmNyLD36U14bfkDkJK2xkhjkU8ISUHrw&#10;DHpQtSYdpQvk+V7i2nEp9zEig+8WSvO8UHLVF3xgknkQ9EWmleh4/RP01cFSzqFncnvVSFbqzJ14&#10;e//tDPp9qY29AfSrqvcOZJHA/43g7zX0cQWfy34y3e1YQzmJRU8rKDuD7yTa75k2aU+1iTWD71TR&#10;CA46Tq4E3hMdpwagnMV9slbXnrvsB8osRKksr8cIivUs8JW7DbgxO8KacGl3AQOiRNq1BMKxxnMC&#10;9lNhq6oqNjXEQhZNfWbEZJd41NvUDts9g1NBL+goy0UE6OEs0r60Z2Kc9H3VWA59+Bv8pLymIRDF&#10;HsIrBxjDK7DgVNhCWVBz0JsCnp2gvAIZZ08GGT/C2GmPU1X2seU5KiLMtGdnF4LzPqoFG0CLiJ2h&#10;yC3aVTHUviafuAdxhVIKW2QK0e0Wiq2m6KuOMlwF9CXp8lGWMrR9FnlgFoYNxli9R8Jzn9p76iER&#10;4lBWe59QLvIJCAO7xEEPj/wXxswAUtHyrFbinxefHrWYmE/sswC5nCDpHsRam8DUQt+uVd+ReLvm&#10;fh2d4DSSW0ToiDo2uWkdECvu8WyJg01F2OUDJcSz9AERShiz0IA1WEsYSS+ps6baJQMxrJGFC7kZ&#10;SC6Gqyf1b9iDHpp0p45xh53DuBoCKSkLbN4hv/bq6xctFQF9sIK+m2lkpdzTLeRXAscoUt3D7yU8&#10;34rIiwymgTEMtGCU5TDs6ZK/mFfSFFQZMNCGntZEIQwvW9GsorOHHKcRBgxVJrkFA4j5roNVX4Ie&#10;bAJ0UL0dK3SSUcfShj2taBbvHHvTwxo7Tc8qDyvrDCnXyG0NRkOt9dkThGly4Xdsc6LF90ot3xrK&#10;/dz637MW9tFd/s8u4+RjFynCTbhq31jhUGAFrCyPAz31FIfIEGYPOvMHio/dMJJqA20o7DeJlEBI&#10;aJwHSG5okad6A9ZdxBttV5Z4mo1o1MUAGweyUfVXL2WuOtb/oN3k4iIPXQ97e68IojvvcS35C4yD&#10;Vy3+5iPjBfS5/v0V9OtGvG1Gf4XPfHRQuc8q71zzBldavY+ae62eLeHzE/yfNSzzIbZktfhXqilz&#10;JZAjTD8iDDIowTWpA/LKIJ+BkuUtHO/RjrKlmvUg631+j6u5QW6JNtkpK+Fn0cNE82QO4p8rkGVL&#10;LsLwd6pZUIfWpKWe1cK+Jaadr7IKc0Pd9GcDeFYZyj0L96vEGAwGg8FgMBgMBoPBYDAYDAaDwWAw&#10;GAwGg8FgMBgMBoPBuFn8T4ABAESUaT+ImW04AAAAAElFTkSuQmCC"/>
  <p:tag name="ISPRING_COMPANY_LOGO" val="ISPRING_PRESENTER_PHOTO_0"/>
  <p:tag name="ISPRING_COMPANY_WEBSITE" val="https://classroom.com.hk"/>
  <p:tag name="ISPRING_WEBLINKS_TARGET" val="_blank"/>
  <p:tag name="ISPRING_WEBLINKS_TARGETMJT" val="_self"/>
  <p:tag name="ISPRING-SUITE_ISPRING_PLAYERS_CUSTOMIZATION_2" val="{&quot;universal&quot;:{&quot;skinSettings&quot;:{&quot;borderRadius&quot;:10,&quot;colors&quot;:{&quot;asideBackground&quot;:{&quot;color&quot;:&quot;#EFF1F2&quot;,&quot;opacity&quot;:1,&quot;type&quot;:&quot;SOLID&quot;},&quot;asideElementBackgroundActive&quot;:{&quot;color&quot;:&quot;#D5D9DB&quot;,&quot;opacity&quot;:1,&quot;type&quot;:&quot;SOLID&quot;},&quot;asideElementBackgroundHover&quot;:{&quot;color&quot;:&quot;#DDE2E5&quot;,&quot;opacity&quot;:1,&quot;type&quot;:&quot;SOLID&quot;},&quot;asideElementText&quot;:{&quot;color&quot;:&quot;#34383D&quot;,&quot;opacity&quot;:1,&quot;type&quot;:&quot;SOLID&quot;},&quot;asideElementTextActive&quot;:{&quot;color&quot;:&quot;#42484E&quot;,&quot;opacity&quot;:1,&quot;type&quot;:&quot;SOLID&quot;},&quot;asideElementTextHover&quot;:{&quot;color&quot;:&quot;#42484E&quot;,&quot;opacity&quot;:1,&quot;type&quot;:&quot;SOLID&quot;},&quot;asideLogoBackground&quot;:{&quot;color&quot;:&quot;#EFF1F2&quot;,&quot;opacity&quot;:1,&quot;type&quot;:&quot;SOLID&quot;},&quot;pageBackground&quot;:{&quot;color&quot;:&quot;#DCDEE0&quot;,&quot;opacity&quot;:1,&quot;type&quot;:&quot;SOLID&quot;},&quot;playerBackground&quot;:{&quot;color&quot;:&quot;#FFFFFF&quot;,&quot;opacity&quot;:1,&quot;type&quot;:&quot;SOLID&quot;},&quot;playerText&quot;:{&quot;color&quot;:&quot;#616870&quot;,&quot;opacity&quot;:1,&quot;type&quot;:&quot;SOLID&quot;},&quot;primaryButtonBackground&quot;:{&quot;color&quot;:&quot;#5F8BD9&quot;,&quot;opacity&quot;:1,&quot;type&quot;:&quot;SOLID&quot;},&quot;primaryButtonBackgroundHover&quot;:{&quot;color&quot;:&quot;#5077BB&quot;,&quot;opacity&quot;:1,&quot;type&quot;:&quot;SOLID&quot;},&quot;primaryButtonBorder&quot;:{&quot;color&quot;:&quot;#5F8BD9&quot;,&quot;opacity&quot;:1,&quot;type&quot;:&quot;SOLID&quot;},&quot;primaryButtonBorderHover&quot;:{&quot;color&quot;:&quot;#5077BB&quot;,&quot;opacity&quot;:1,&quot;type&quot;:&quot;SOLID&quot;},&quot;primaryButtonText&quot;:{&quot;color&quot;:&quot;#FFFFFF&quot;,&quot;opacity&quot;:1,&quot;type&quot;:&quot;SOLID&quot;},&quot;primaryButtonTextHover&quot;:{&quot;color&quot;:&quot;#FFFFFF&quot;,&quot;opacity&quot;:1,&quot;type&quot;:&quot;SOLID&quot;},&quot;secondaryButtonBackground&quot;:{&quot;color&quot;:&quot;#F1F2F4&quot;,&quot;opacity&quot;:1,&quot;type&quot;:&quot;SOLID&quot;},&quot;secondaryButtonBackgroundHover&quot;:{&quot;color&quot;:&quot;#E5E5E5&quot;,&quot;opacity&quot;:1,&quot;type&quot;:&quot;SOLID&quot;},&quot;secondaryButtonBorder&quot;:{&quot;color&quot;:&quot;#F1F2F4&quot;,&quot;opacity&quot;:1,&quot;type&quot;:&quot;SOLID&quot;},&quot;secondaryButtonBorderHover&quot;:{&quot;color&quot;:&quot;#E5E5E5&quot;,&quot;opacity&quot;:1,&quot;type&quot;:&quot;SOLID&quot;},&quot;secondaryButtonText&quot;:{&quot;color&quot;:&quot;#616870&quot;,&quot;opacity&quot;:1,&quot;type&quot;:&quot;SOLID&quot;},&quot;secondaryButtonTextHover&quot;:{&quot;color&quot;:&quot;#616870&quot;,&quot;opacity&quot;:1,&quot;type&quot;:&quot;SOLID&quot;}},&quot;controlPanel&quot;:{&quot;navigationMode&quot;:&quot;bySlides&quot;,&quot;progressBar&quot;:{&quot;enabled&quot;:true,&quot;mode&quot;:&quot;presentationTimeline&quot;,&quot;showLabels&quot;:true,&quot;visible&quot;:true},&quot;showCCButton&quot;:false,&quot;showNextButton&quot;:true,&quot;showOutline&quot;:false,&quot;showPlayPause&quot;:true,&quot;showPlaybackRateButton&quot;:true,&quot;showPrevButton&quot;:true,&quot;showRewind&quot;:false,&quot;showSlideNumbers&quot;:true,&quot;showSlideOnlyButton&quot;:true,&quot;showVolumeControl&quot;:true,&quot;visible&quot;:true},&quot;fontFamily&quot;:&quot;Arial&quot;,&quot;miniskinCustomizationEnabled&quot;:true,&quot;outlinePanel&quot;:{&quot;highlightViewedEntries&quot;:false,&quot;multilevel&quot;:true,&quot;numberEntries&quot;:true,&quot;search&quot;:true,&quot;thumbnails&quot;:true},&quot;sidePanel&quot;:{&quot;showAtLeft&quot;:false,&quot;showLogo&quot;:false,&quot;showNotes&quot;:false,&quot;showOutline&quot;:false,&quot;showPresenterInfo&quot;:false,&quot;showPresenterVideo&quot;:false,&quot;visible&quot;:false},&quot;titlePanel&quot;:{&quot;buttons&quot;:[&quot;attachments&quot;,&quot;markerTools&quot;,&quot;notes&quot;],&quot;buttonsAtLeft&quot;:true,&quot;courseTitleVisible&quot;:false,&quot;showLogo&quot;:true,&quot;visible&quot;:true},&quot;version&quot;:&quot;1.0&quot;},&quot;skinMessages&quot;:{&quot;PB_ACCESSIBLE_ARIA_LABEL_BACK_TO_BEGIN&quot;:&quot;移到投影片的開始處&quot;,&quot;PB_ACCESSIBLE_ARIA_LABEL_BOTTOM_PANEL&quot;:&quot;底部欄&quot;,&quot;PB_ACCESSIBLE_ARIA_LABEL_NAVIGATION_BUTTONS&quot;:&quot;導覽按鈕&quot;,&quot;PB_ACCESSIBLE_ARIA_LABEL_SETTINGS&quot;:&quot;無障礙設定&quot;,&quot;PB_ACCESSIBLE_ARIA_LABEL_SLIDE&quot;:&quot;投影片&quot;,&quot;PB_ACCESSIBLE_ARIA_LABEL_TOP_PANEL&quot;:&quot;頂部欄&quot;,&quot;PB_ACCESSIBLE_AUDIO_NARRATION_LABEL&quot;:&quot;聲音講解&quot;,&quot;PB_ACCESSIBLE_NAVIGATION_NEXT_BUTTON&quot;:&quot;下一頁&quot;,&quot;PB_ACCESSIBLE_NAVIGATION_PREV_BUTTON&quot;:&quot;上一頁&quot;,&quot;PB_ACCESSIBLE_SKIN_ENABLE_ACCESSIBILITY_MODE&quot;:&quot;啟用無障礙模式&quot;,&quot;PB_ACCESSIBLE_SKIN_ENABLE_NORMAL_MODE&quot;:&quot;不啟用無障礙模式&quot;,&quot;PB_ACCESSIBLE_SKIN_PRESENTER_PHOTO&quot;:&quot;簡報者照片&quot;,&quot;PB_ACCESSIBLE_SLIDE_N_OF_COUNT&quot;:&quot;投影片 %TOTAL_SLIDES% 的 %SLIDE_NUMBER%&quot;,&quot;PB_ACCESSIBLE_VIDEO_NARRATION_LABEL&quot;:&quot;影片講解&quot;,&quot;PB_ACCESSIBLE_WATERMARK_SKIN_CREATED_WITH&quot;:&quot;使用 iSpring 評估版建立&quot;,&quot;PB_ATTACHMENT_DOCUMENT_SUBTITLE&quot;:&quot;文件&quot;,&quot;PB_ATTACHMENT_FILE_SUBTITLE&quot;:&quot;檔案&quot;,&quot;PB_ATTACHMENT_IMAGE_SUBTITLE&quot;:&quot;圖片&quot;,&quot;PB_ATTACHMENT_LINK_SUBTITLE&quot;:&quot;連結&quot;,&quot;PB_ATTACHMENT_VIDEO_SUBTITLE&quot;:&quot;影片&quot;,&quot;PB_BACK_TO_APP_BUTTON_LABEL&quot;:&quot;返回&quot;,&quot;PB_CC_MENU_OFF&quot;:&quot;關閉&quot;,&quot;PB_CC_MENU_ON&quot;:&quot;啟用&quot;,&quot;PB_CC_MENU_TITLE&quot;:&quot;備註&quot;,&quot;PB_CONTROL_PANEL_EXIT_FULL_SCREEN&quot;:&quot;退出全螢幕模式&quot;,&quot;PB_CONTROL_PANEL_FULL_SCREEN&quot;:&quot;全螢幕&quot;,&quot;PB_CONTROL_PANEL_NEXT&quot;:&quot;下一頁&quot;,&quot;PB_CONTROL_PANEL_OUTLINE&quot;:&quot;大綱&quot;,&quot;PB_CONTROL_PANEL_PREV&quot;:&quot;&quot;,&quot;PB_CONTROL_PANEL_REPLAY&quot;:&quot;重播&quot;,&quot;PB_CONTROL_PANEL_SLIDE_COUNTER&quot;:&quot;%TOTAL_SLIDES% 的 %SLIDE_NUMBER%&quot;,&quot;PB_CONTROL_PANEL_VOLUME_CONTROL&quot;:&quot;音量&quot;,&quot;PB_CURRENT_SLIDE_IS_NOT_COMPLETED&quot;:&quot;您必須觀看完投影片才能繼續&quot;,&quot;PB_DOMAIN_RESTRICTION&quot;:&quot;很抱歉，簡報建立者已經禁止在此網域共享簡報內容。&quot;,&quot;PB_DRAWING_TOOLS_END_DRAWING&quot;:&quot;結束繪圖&quot;,&quot;PB_DRAWING_TOOLS_ERASER&quot;:&quot;橡皮擦&quot;,&quot;PB_DRAWING_TOOLS_ERASE_ALL&quot;:&quot;全部刪除&quot;,&quot;PB_DRAWING_TOOLS_HIGHLIGHTER&quot;:&quot;螢光筆&quot;,&quot;PB_DRAWING_TOOLS_PEN&quot;:&quot;筆&quot;,&quot;PB_ENTER_PASSWORD&quot;:&quot;輸入密碼才能檢視簡報。&quot;,&quot;PB_INCORRECT_PASSWORD&quot;:&quot;密碼錯誤&quot;,&quot;PB_INTERACTION_SLIDE_WINDOW_TEXT&quot;:&quot;您必須完成此次交互才能觀看下一張投影片。&quot;,&quot;PB_MESSAGE_BOX_NO&quot;:&quot;否&quot;,&quot;PB_MESSAGE_BOX_OK&quot;:&quot;確定&quot;,&quot;PB_MESSAGE_BOX_YES&quot;:&quot;是&quot;,&quot;PB_NAVIGATION_IS_RESTRICTED&quot;:&quot;您只能依照順序瀏覽投影片&quot;,&quot;PB_NAVIGATION_IS_SEQUENTIAL&quot;:&quot;您只能依照順序瀏覽投影片&quot;,&quot;PB_PLAYBACK_RATE_MENU_CAPTION&quot;:&quot;速度&quot;,&quot;PB_PRECEDING_QUIZ_FAILED_WINDOW_TEXT&quot;:&quot;您未通過第 %SLIDE_INDEX% 張投影片上的測驗，無法繼續觀看下一張投影片。&quot;,&quot;PB_PRECEDING_QUIZ_NOT_COMPLETED_WINDOW_TEXT&quot;:&quot;您必須先完成第 %SLIDE_INDEX% 張投影片上的測驗，才能觀看這張投影片。&quot;,&quot;PB_PRECEDING_QUIZ_NOT_PASSED_WINDOW_TEXT&quot;:&quot;您必須先完成第 %SLIDE_INDEX% 張投影片上的測驗，才能觀看這張投影片。&quot;,&quot;PB_PRECEDING_SCENARIO_FAILED_WINDOW_TEXT&quot;:&quot;您無法繼續觀看下一張投影片，因為您未完成第 %SLIDE_INDEX% 張投影片上的模擬情境對話&quot;,&quot;PB_PRECEDING_SCENARIO_NOT_COMPLETED_WINDOW_TEXT&quot;:&quot;您必須先完成第 %SLIDE_INDEX% 張投影片上的模擬情境對話後才能觀看這張投影片。&quot;,&quot;PB_PRECEDING_SCENARIO_NOT_PASSED_WINDOW_TEXT&quot;:&quot;您必須先完成第 %SLIDE_INDEX% 張投影片上的模擬情境對話，才能觀看這張投影片。&quot;,&quot;PB_PRESENTER_COLLAPSE_BIO&quot;:&quot;顯示較少內容&quot;,&quot;PB_PRESENTER_EMAIL&quot;:&quot;電子郵件&quot;,&quot;PB_PRESENTER_EXPAND_BIO&quot;:&quot;顯示更多資訊&quot;,&quot;PB_PRESENTER_NO_INFO&quot;:&quot;無簡報者資訊&quot;,&quot;PB_PRESENTER_WEBSITE&quot;:&quot;網站&quot;,&quot;PB_QUIZ_SLIDE_WINDOW_TEXT&quot;:&quot;您必須完成此測驗才能觀看下一張投影片。&quot;,&quot;PB_RATE_MENU_CAPTION&quot;:&quot;速度&quot;,&quot;PB_RATE_MENU_DEFAULT_RATE&quot;:&quot;正常&quot;,&quot;PB_RESUME_PRESENTATION_WINDOW_TEXT&quot;:&quot;您要從上次看過的投影片位置繼續嗎?&quot;,&quot;PB_SCENARIO_SLIDE_WINDOW_TEXT&quot;:&quot;您必須完成模擬情境對話才能觀看下一張投影片。&quot;,&quot;PB_SEARCH_CANCEL&quot;:&quot;取消&quot;,&quot;PB_SEARCH_NO_RESULTS_LABEL&quot;:&quot;找不到匹配項目&quot;,&quot;PB_SEARCH_PANEL_DEFAULT_TEXT&quot;:&quot;搜尋…&quot;,&quot;PB_SEARCH_RESULTS_LABEL&quot;:&quot;搜尋結果&quot;,&quot;PB_SEARCH_RESULT_IN_NOTES&quot;:&quot;在備註中&quot;,&quot;PB_SEARCH_RESULT_IN_TEXT_LABEL&quot;:&quot;在投影片中&quot;,&quot;PB_SUBTITLES_MENU_CAPTION&quot;:&quot;字幕&quot;,&quot;PB_SUBTITLES_OFF&quot;:&quot;關閉&quot;,&quot;PB_TAB_NOTES_LABEL&quot;:&quot;備註&quot;,&quot;PB_TAB_OUTLINE_LABEL&quot;:&quot;投影片&quot;,&quot;PB_TIME_RESTRICTION&quot;:&quot;對不起，簡報建立者已經禁止觀看簡報內容。&quot;,&quot;PB_TITLE_PANEL_ATTACHMENTS&quot;:&quot;資源&quot;,&quot;PB_TITLE_PANEL_MARKER_TOOLS&quot;:&quot;繪圖&quot;,&quot;PB_TITLE_PANEL_NOTES&quot;:&quot;備註&quot;,&quot;PB_TITLE_PANEL_OUTLINE&quot;:&quot;大綱&quot;,&quot;PB_TITLE_PANEL_PRESENTER_INFO&quot;:&quot;簡報者資訊&quot;,&quot;PB_TREE_CONTROL_LOADING&quot;:&quot;載入中…&quot;,&quot;PB_VIDEO_WINDOW_NO_VIDEO_LABEL&quot;:&quot;沒有影片&quot;},&quot;playbackAndNavigationSettings&quot;:{&quot;autoStart&quot;:true,&quot;saveAnimationStates&quot;:true,&quot;loopPresentation&quot;:false,&quot;autoPlayAnimations&quot;:false,&quot;autoPlayAnimationsTime&quot;:1,&quot;navigationType&quot;:&quot;FREE&quot;,&quot;resumeMode&quot;:&quot;PROMPT&quot;,&quot;enableKeyboardNavigation&quot;:true},&quot;keyboardSettings&quot;:&quot;&quot;,&quot;skinVersion&quot;:2,&quot;skinCompatibleVersion&quot;:0,&quot;publishSettings&quot;:{&quot;backgroundColor&quot;:&quot;#DCDEE0&quot;,&quot;playerDimensions&quot;:{&quot;height&quot;:144,&quot;width&quot;:16},&quot;playerModule&quot;:&quot;UniversalHtml&quot;,&quot;presentationContent&quot;:{&quot;metadata&quot;:{&quot;references&quot;:true,&quot;texts&quot;:[&quot;DT_COMPANY_WEBSITE&quot;,&quot;DT_REFERENCE_URL&quot;,&quot;DT_REFERENCE_TITLE&quot;,&quot;DT_SLIDE_NOTES_HTML&quot;,&quot;DT_SLIDE_NOTES_TEXT&quot;,&quot;DT_HYPERLINK_TOOLTIP&quot;]},&quot;resources&quot;:{&quot;attachments&quot;:true,&quot;companyLogos&quot;:{&quot;enlargeToFit&quot;:false,&quot;height&quot;:156,&quot;jpegQuality&quot;:100,&quot;keepAspectRatio&quot;:true,&quot;width&quot;:266},&quot;fonts&quot;:[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&quot;,&quot;fontFamily&quot;:&quot;Arial&quot;,&quot;isBold&quot;:fals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&quot;,&quot;fontFamily&quot;:&quot;Arial&quot;,&quot;isBold&quot;:true,&quot;isItalic&quot;:fals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i&quot;,&quot;fontFamily&quot;:&quot;Arial&quot;,&quot;isBold&quot;:fals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bi&quot;,&quot;fontFamily&quot;:&quot;Arial&quot;,&quot;isBold&quot;:true,&quot;isItalic&quot;:true,&quot;isSemibold&quot;:fals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&quot;,&quot;fontFamily&quot;:&quot;Arial&quot;,&quot;isBold&quot;:false,&quot;isItalic&quot;:false,&quot;isSemibold&quot;:true,&quot;substituteFontFamily&quot;:&quot;Arial&quot;},{&quot;charsets&quot;:{&quot;dynamicFormatted&quot;:[&quot;DCT_SLIDE_NOTES_TEXT&quot;,&quot;DCT_INTERACTIVITY_TEXT&quot;,&quot;DCT_INTERACTIVITY_SEMIBOLD_TEXT&quot;],&quot;dynamicPlain&quot;:[&quot;DCT_COMPANY_WEBSITE&quot;,&quot;DCT_REFERENCE_URL&quot;,&quot;DCT_REFERENCE_TITLE&quot;,&quot;DCT_HYPERLINK_TOOLTIP&quot;],&quot;static&quot;:[&quot;資源&quot;,&quot;連結&quot;,&quot;圖片&quot;,&quot;影片&quot;,&quot;文件&quot;,&quot;檔案&quot;,&quot;繪圖&quot;,&quot;筆&quot;,&quot;螢光筆&quot;,&quot;橡皮擦&quot;,&quot;全部刪除&quot;,&quot;結束繪圖&quot;,&quot;備註&quot;,&quot;下一頁&quot;,&quot;全螢幕&quot;,&quot;退出全螢幕模式&quot;,&quot;0123456789.,x&quot;,&quot;速度&quot;,&quot;正常&quot;,&quot;音量&quot;,&quot;%TOTAL_SLIDES% 的 %SLIDE_NUMBER%&quot;,&quot;是&quot;,&quot;否&quot;,&quot;確定&quot;,&quot;您要從上次看過的投影片位置繼續嗎?&quot;,&quot;您必須觀看完投影片才能繼續&quot;,&quot;您只能依照順序瀏覽投影片&quot;,&quot;您必須完成此測驗才能觀看下一張投影片。&quot;,&quot;您必須先完成第 %SLIDE_INDEX% 張投影片上的測驗，才能觀看這張投影片。&quot;,&quot;您未通過第 %SLIDE_INDEX% 張投影片上的測驗，無法繼續觀看下一張投影片。&quot;,&quot;您必須完成此次交互才能觀看下一張投影片。&quot;,&quot;您必須完成模擬情境對話才能觀看下一張投影片。&quot;,&quot;您必須先完成第 %SLIDE_INDEX% 張投影片上的模擬情境對話，才能觀看這張投影片。&quot;,&quot;您必須先完成第 %SLIDE_INDEX% 張投影片上的模擬情境對話後才能觀看這張投影片。&quot;,&quot;您無法繼續觀看下一張投影片，因為您未完成第 %SLIDE_INDEX% 張投影片上的模擬情境對話&quot;,&quot;輸入密碼才能檢視簡報。&quot;,&quot;密碼錯誤&quot;,&quot;很抱歉，簡報建立者已經禁止在此網域共享簡報內容。&quot;,&quot;對不起，簡報建立者已經禁止觀看簡報內容。&quot;,&quot;返回&quot;]},&quot;embedName&quot;:&quot;PFnsbi&quot;,&quot;fontFamily&quot;:&quot;Arial&quot;,&quot;isBold&quot;:false,&quot;isItalic&quot;:true,&quot;isSemibold&quot;:true,&quot;substituteFontFamily&quot;:&quot;Arial&quot;}],&quot;interactivity&quot;:{&quot;fullSupport&quot;:true},&quot;slideThumbnails&quot;:{&quot;enlargeToFit&quot;:false,&quot;height&quot;:59,&quot;jpegQuality&quot;:100,&quot;keepAspectRatio&quot;:true,&quot;width&quot;:78}}}},&quot;ceipData&quot;:{&quot;enableMiniSkinCustomization&quot;:true,&quot;playerLayout&quot;:&quot;custom&quot;,&quot;playerLayoutFooter&quot;:&quot;playAndPause,acceleration,fullscreen,volumeControl,slideNumber,goToPrev,goToNext&quot;,&quot;playerLayoutHeader&quot;:&quot;resources,markerTools,notes,logo&quot;,&quot;playerLayoutHeaderButtonsPosition&quot;:&quot;left&quot;,&quot;playerLayoutOutline&quot;:&quot;&quot;,&quot;playerLayoutProgress&quot;:&quot;enabledNavigation,showLabels&quot;,&quot;playerLayoutProgressMode&quot;:&quot;presentationTimeline&quot;,&quot;playerLayoutSidebar&quot;:&quot;&quot;,&quot;playerLayoutSidebarPosition&quot;:&quot;&quot;,&quot;playerMessages&quot;:&quot;builtin.zhtw&quot;,&quot;playerNavigationAutoStart&quot;:true,&quot;playerNavigationEnableKeyboardNavigation&quot;:true,&quot;playerNavigationMode&quot;:&quot;bySlides&quot;,&quot;playerNavigationOnRestart&quot;:&quot;prompt&quot;,&quot;playerNavigationSaveAnimationStates&quot;:true,&quot;playerNavigationType&quot;:&quot;free&quot;,&quot;playerTheme&quot;:&quot;custom&quot;,&quot;playerThemeBorderRadius&quot;:10,&quot;playerThemeColorScheme&quot;:&quot;builtin.lightBlue&quot;,&quot;playerThemeFont&quot;:&quot;Arial&quot;}}}"/>
  <p:tag name="ISPRING-SUITE_ISPRING_CURRENT_PLAYER_ID" val="universal"/>
  <p:tag name="ISPRING_PRESENTATION_COURSE_TITLE" val="23M12f"/>
  <p:tag name="ISPRING_LMS_API_VERSION" val="SCORM 2004 (4th edition)"/>
  <p:tag name="ISPRING_ULTRA_SCORM_COURCE_TITLE" val="長河小學數學科速效提分試卷"/>
  <p:tag name="ISPRING_ULTRA_SCORM_COURSE_ID" val="CEE44621-A57B-473E-B254-11506E8A6FA8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000E\uFFFD\uFFFD{F8CD02CD-4396-490A-89C6-E1B5264D1F6A}&quot;,&quot;\\\\srv003\\Production\\Multimedia\\eResources\\HLPM-19_長河小學數學科速效提分試卷\\小2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SLIDES" val="0"/>
  <p:tag name="ISPRING_SCORM_RATE_QUIZZES" val="0"/>
  <p:tag name="ISPRING_SCORM_PASSING_SCORE" val="0.000000"/>
  <p:tag name="ISPRING_PRESENTATION_TITLE" val="長河小學數學科速效提分試卷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BCA943-70A3-43FC-B845-ECADC5D7D72E}:2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C5891D-F321-4052-A934-EEB55D587428}:2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A7FECD2-E963-47FD-B767-4036F211774A}:28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D06F7E-1266-48F6-990B-0DA3175EBFA9}:2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28F64E-DC28-4AEA-9370-AE8B44660FE9}:289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428</Words>
  <Application>Microsoft Office PowerPoint</Application>
  <PresentationFormat>On-screen Show (4:3)</PresentationFormat>
  <Paragraphs>76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等线</vt:lpstr>
      <vt:lpstr>DFLiHeiHK-W5</vt:lpstr>
      <vt:lpstr>Lingoes Unicode</vt:lpstr>
      <vt:lpstr>Microsoft YaHei</vt:lpstr>
      <vt:lpstr>Abadi</vt:lpstr>
      <vt:lpstr>Arial</vt:lpstr>
      <vt:lpstr>Calibri</vt:lpstr>
      <vt:lpstr>Times New Roman</vt:lpstr>
      <vt:lpstr>主题2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長河小學數學科速效提分試卷</dc:title>
  <dc:creator/>
  <cp:lastModifiedBy/>
  <cp:revision>1</cp:revision>
  <dcterms:created xsi:type="dcterms:W3CDTF">2019-12-16T06:18:52Z</dcterms:created>
  <dcterms:modified xsi:type="dcterms:W3CDTF">2023-07-03T09:47:56Z</dcterms:modified>
</cp:coreProperties>
</file>