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95" r:id="rId2"/>
    <p:sldId id="294" r:id="rId3"/>
    <p:sldId id="277" r:id="rId4"/>
    <p:sldId id="288" r:id="rId5"/>
    <p:sldId id="291" r:id="rId6"/>
  </p:sldIdLst>
  <p:sldSz cx="9144000" cy="6858000" type="screen4x3"/>
  <p:notesSz cx="6807200" cy="9939338"/>
  <p:custDataLst>
    <p:tags r:id="rId9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FF7C80"/>
    <a:srgbClr val="003CB4"/>
    <a:srgbClr val="DFDFE1"/>
    <a:srgbClr val="CCFFCC"/>
    <a:srgbClr val="154E7D"/>
    <a:srgbClr val="C5E0B4"/>
    <a:srgbClr val="17717B"/>
    <a:srgbClr val="1F9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356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84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40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14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01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83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1C6DD6-BD6A-156F-9460-24237EEEC758}"/>
              </a:ext>
            </a:extLst>
          </p:cNvPr>
          <p:cNvSpPr txBox="1"/>
          <p:nvPr userDrawn="1"/>
        </p:nvSpPr>
        <p:spPr>
          <a:xfrm>
            <a:off x="3197714" y="68052"/>
            <a:ext cx="36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全</a:t>
            </a:r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學</a:t>
            </a:r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年</a:t>
            </a:r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 </a:t>
            </a:r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期末考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4D38143-A74D-9BC6-8CE0-287CDD9F4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902" y="1954248"/>
            <a:ext cx="4398195" cy="203116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21F3A5B-DF86-0D3C-AF18-AACCD5F28205}"/>
              </a:ext>
            </a:extLst>
          </p:cNvPr>
          <p:cNvSpPr/>
          <p:nvPr/>
        </p:nvSpPr>
        <p:spPr>
          <a:xfrm>
            <a:off x="3063240" y="4191908"/>
            <a:ext cx="754380" cy="44206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4"/>
            <a:ext cx="847652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21.</a:t>
            </a:r>
            <a:r>
              <a:rPr lang="zh-TW" altLang="en-US" sz="2800" dirty="0">
                <a:ea typeface="DFKai-SB" panose="03000509000000000000" pitchFamily="65" charset="-120"/>
              </a:rPr>
              <a:t>下圖是</a:t>
            </a:r>
            <a:r>
              <a:rPr lang="zh-TW" altLang="en-US" sz="2800" u="sng" dirty="0">
                <a:ea typeface="DFKai-SB" panose="03000509000000000000" pitchFamily="65" charset="-120"/>
              </a:rPr>
              <a:t>廣州</a:t>
            </a:r>
            <a:r>
              <a:rPr lang="zh-TW" altLang="en-US" sz="2800" dirty="0">
                <a:ea typeface="DFKai-SB" panose="03000509000000000000" pitchFamily="65" charset="-120"/>
              </a:rPr>
              <a:t>到</a:t>
            </a:r>
            <a:r>
              <a:rPr lang="zh-TW" altLang="en-US" sz="2800" u="sng" dirty="0">
                <a:ea typeface="DFKai-SB" panose="03000509000000000000" pitchFamily="65" charset="-120"/>
              </a:rPr>
              <a:t>西九龍</a:t>
            </a:r>
            <a:r>
              <a:rPr lang="zh-TW" altLang="en-US" sz="2800" dirty="0">
                <a:ea typeface="DFKai-SB" panose="03000509000000000000" pitchFamily="65" charset="-120"/>
              </a:rPr>
              <a:t>某班高鐵的餘票和票價。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CN" altLang="en-US" sz="2800" dirty="0">
                <a:ea typeface="DFKai-SB" panose="03000509000000000000" pitchFamily="65" charset="-120"/>
              </a:rPr>
              <a:t>       </a:t>
            </a:r>
            <a:r>
              <a:rPr lang="en-US" altLang="zh-CN" sz="2800" dirty="0">
                <a:ea typeface="DFKai-SB" panose="03000509000000000000" pitchFamily="65" charset="-120"/>
              </a:rPr>
              <a:t>(</a:t>
            </a:r>
            <a:r>
              <a:rPr lang="en-US" altLang="zh-TW" sz="2800" dirty="0">
                <a:ea typeface="DFKai-SB" panose="03000509000000000000" pitchFamily="65" charset="-120"/>
              </a:rPr>
              <a:t>a)</a:t>
            </a:r>
            <a:r>
              <a:rPr lang="zh-TW" altLang="en-US" sz="2800" dirty="0">
                <a:ea typeface="DFKai-SB" panose="03000509000000000000" pitchFamily="65" charset="-120"/>
              </a:rPr>
              <a:t> 一等座的票價和二等座的相差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800" u="sng" dirty="0">
                <a:ea typeface="DFKai-SB" panose="03000509000000000000" pitchFamily="65" charset="-120"/>
              </a:rPr>
              <a:t>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EB3C9B9-F5D1-34B0-18AA-47899F159745}"/>
              </a:ext>
            </a:extLst>
          </p:cNvPr>
          <p:cNvSpPr txBox="1"/>
          <p:nvPr/>
        </p:nvSpPr>
        <p:spPr>
          <a:xfrm>
            <a:off x="3898049" y="4913839"/>
            <a:ext cx="2378926" cy="129266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相差：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  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344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215</a:t>
            </a: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129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B31A69C-49E7-9309-D548-3F0CC41281CC}"/>
              </a:ext>
            </a:extLst>
          </p:cNvPr>
          <p:cNvSpPr txBox="1"/>
          <p:nvPr/>
        </p:nvSpPr>
        <p:spPr>
          <a:xfrm>
            <a:off x="6771097" y="4151332"/>
            <a:ext cx="8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129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5FED1FC-15C5-6C1D-640E-99902AEED445}"/>
              </a:ext>
            </a:extLst>
          </p:cNvPr>
          <p:cNvSpPr/>
          <p:nvPr/>
        </p:nvSpPr>
        <p:spPr>
          <a:xfrm>
            <a:off x="2514600" y="3388574"/>
            <a:ext cx="3762375" cy="466725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448AA8-CA37-4299-4930-33C9D75CAE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591" y="1157096"/>
            <a:ext cx="731520" cy="711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78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uiExpand="1" build="allAtOnce"/>
      <p:bldP spid="20" grpId="0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21F3A5B-DF86-0D3C-AF18-AACCD5F28205}"/>
              </a:ext>
            </a:extLst>
          </p:cNvPr>
          <p:cNvSpPr/>
          <p:nvPr/>
        </p:nvSpPr>
        <p:spPr>
          <a:xfrm>
            <a:off x="2653665" y="4209422"/>
            <a:ext cx="2047875" cy="44206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4"/>
            <a:ext cx="84765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21.</a:t>
            </a:r>
            <a:r>
              <a:rPr lang="zh-TW" altLang="en-US" sz="2800" dirty="0">
                <a:ea typeface="DFKai-SB" panose="03000509000000000000" pitchFamily="65" charset="-120"/>
              </a:rPr>
              <a:t>下圖是</a:t>
            </a:r>
            <a:r>
              <a:rPr lang="zh-TW" altLang="en-US" sz="2800" u="sng" dirty="0">
                <a:ea typeface="DFKai-SB" panose="03000509000000000000" pitchFamily="65" charset="-120"/>
              </a:rPr>
              <a:t>廣州</a:t>
            </a:r>
            <a:r>
              <a:rPr lang="zh-TW" altLang="en-US" sz="2800" dirty="0">
                <a:ea typeface="DFKai-SB" panose="03000509000000000000" pitchFamily="65" charset="-120"/>
              </a:rPr>
              <a:t>到</a:t>
            </a:r>
            <a:r>
              <a:rPr lang="zh-TW" altLang="en-US" sz="2800" u="sng" dirty="0">
                <a:ea typeface="DFKai-SB" panose="03000509000000000000" pitchFamily="65" charset="-120"/>
              </a:rPr>
              <a:t>西九龍</a:t>
            </a:r>
            <a:r>
              <a:rPr lang="zh-TW" altLang="en-US" sz="2800" dirty="0">
                <a:ea typeface="DFKai-SB" panose="03000509000000000000" pitchFamily="65" charset="-120"/>
              </a:rPr>
              <a:t>某班高鐵的餘票和票價。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CN" altLang="en-US" sz="2800" dirty="0">
                <a:ea typeface="DFKai-SB" panose="03000509000000000000" pitchFamily="65" charset="-120"/>
              </a:rPr>
              <a:t>       </a:t>
            </a:r>
            <a:r>
              <a:rPr lang="en-US" altLang="zh-CN" sz="2800" dirty="0">
                <a:ea typeface="DFKai-SB" panose="03000509000000000000" pitchFamily="65" charset="-120"/>
              </a:rPr>
              <a:t>(b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r>
              <a:rPr lang="zh-TW" altLang="en-US" sz="2800" dirty="0">
                <a:ea typeface="DFKai-SB" panose="03000509000000000000" pitchFamily="65" charset="-120"/>
              </a:rPr>
              <a:t>某學校需要買</a:t>
            </a:r>
            <a:r>
              <a:rPr lang="en-US" altLang="zh-TW" sz="2800" dirty="0">
                <a:ea typeface="DFKai-SB" panose="03000509000000000000" pitchFamily="65" charset="-120"/>
              </a:rPr>
              <a:t>223 </a:t>
            </a:r>
            <a:r>
              <a:rPr lang="zh-TW" altLang="en-US" sz="2800" dirty="0">
                <a:ea typeface="DFKai-SB" panose="03000509000000000000" pitchFamily="65" charset="-120"/>
              </a:rPr>
              <a:t>張從</a:t>
            </a:r>
            <a:r>
              <a:rPr lang="zh-TW" altLang="en-US" sz="2800" u="sng" dirty="0">
                <a:ea typeface="DFKai-SB" panose="03000509000000000000" pitchFamily="65" charset="-120"/>
              </a:rPr>
              <a:t>廣州</a:t>
            </a:r>
            <a:r>
              <a:rPr lang="zh-TW" altLang="en-US" sz="2800" dirty="0">
                <a:ea typeface="DFKai-SB" panose="03000509000000000000" pitchFamily="65" charset="-120"/>
              </a:rPr>
              <a:t>到</a:t>
            </a:r>
            <a:r>
              <a:rPr lang="zh-TW" altLang="en-US" sz="2800" u="sng" dirty="0">
                <a:ea typeface="DFKai-SB" panose="03000509000000000000" pitchFamily="65" charset="-120"/>
              </a:rPr>
              <a:t>西九龍</a:t>
            </a:r>
            <a:r>
              <a:rPr lang="zh-TW" altLang="en-US" sz="2800" dirty="0">
                <a:ea typeface="DFKai-SB" panose="03000509000000000000" pitchFamily="65" charset="-120"/>
              </a:rPr>
              <a:t>的高鐵票，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這班高鐵的餘票* 足夠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不足夠 </a:t>
            </a:r>
            <a:r>
              <a:rPr lang="zh-CN" altLang="en-US" sz="2800" dirty="0">
                <a:ea typeface="DFKai-SB" panose="03000509000000000000" pitchFamily="65" charset="-120"/>
              </a:rPr>
              <a:t> </a:t>
            </a:r>
            <a:r>
              <a:rPr lang="en-US" altLang="zh-CN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* 圈出答案</a:t>
            </a:r>
            <a:r>
              <a:rPr lang="en-US" altLang="zh-TW" sz="2800" dirty="0">
                <a:ea typeface="DFKai-SB" panose="03000509000000000000" pitchFamily="65" charset="-120"/>
              </a:rPr>
              <a:t>) 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en-US" altLang="zh-CN" sz="2800" b="1" dirty="0">
              <a:ea typeface="DFKai-SB" panose="03000509000000000000" pitchFamily="65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EB3C9B9-F5D1-34B0-18AA-47899F159745}"/>
              </a:ext>
            </a:extLst>
          </p:cNvPr>
          <p:cNvSpPr txBox="1"/>
          <p:nvPr/>
        </p:nvSpPr>
        <p:spPr>
          <a:xfrm>
            <a:off x="6885893" y="2188497"/>
            <a:ext cx="2378926" cy="172354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共有餘票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17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210</a:t>
            </a: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227(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張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227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＞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223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CDE553E-C471-4509-5EA3-0CDA54E72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902" y="1954248"/>
            <a:ext cx="4398195" cy="2031166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5FED1FC-15C5-6C1D-640E-99902AEED445}"/>
              </a:ext>
            </a:extLst>
          </p:cNvPr>
          <p:cNvSpPr/>
          <p:nvPr/>
        </p:nvSpPr>
        <p:spPr>
          <a:xfrm>
            <a:off x="2477153" y="2969831"/>
            <a:ext cx="3762375" cy="41823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E0BC47F-6E20-77BA-712C-805A9D8DBFF7}"/>
              </a:ext>
            </a:extLst>
          </p:cNvPr>
          <p:cNvSpPr/>
          <p:nvPr/>
        </p:nvSpPr>
        <p:spPr>
          <a:xfrm>
            <a:off x="4299108" y="4742069"/>
            <a:ext cx="804863" cy="517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458311-F39D-C31A-C4F3-2C539190124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591" y="1157096"/>
            <a:ext cx="731520" cy="711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3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uiExpand="1" build="allAtOnce"/>
      <p:bldP spid="21" grpId="0" animBg="1"/>
      <p:bldP spid="21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963BEC7-0943-A71F-CF31-1A0CF5EEF968}"/>
              </a:ext>
            </a:extLst>
          </p:cNvPr>
          <p:cNvSpPr/>
          <p:nvPr/>
        </p:nvSpPr>
        <p:spPr>
          <a:xfrm>
            <a:off x="1839951" y="1324130"/>
            <a:ext cx="4304371" cy="43010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4"/>
            <a:ext cx="771978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24. </a:t>
            </a:r>
            <a:r>
              <a:rPr lang="zh-TW" altLang="en-US" sz="2800" dirty="0">
                <a:ea typeface="DFKai-SB" panose="03000509000000000000" pitchFamily="65" charset="-120"/>
              </a:rPr>
              <a:t>媽媽將</a:t>
            </a:r>
            <a:r>
              <a:rPr lang="en-US" altLang="zh-TW" sz="2800" dirty="0">
                <a:ea typeface="DFKai-SB" panose="03000509000000000000" pitchFamily="65" charset="-120"/>
              </a:rPr>
              <a:t>45 </a:t>
            </a:r>
            <a:r>
              <a:rPr lang="zh-TW" altLang="en-US" sz="2800" dirty="0">
                <a:ea typeface="DFKai-SB" panose="03000509000000000000" pitchFamily="65" charset="-120"/>
              </a:rPr>
              <a:t>個月餅每</a:t>
            </a:r>
            <a:r>
              <a:rPr lang="en-US" altLang="zh-TW" sz="2800" dirty="0">
                <a:ea typeface="DFKai-SB" panose="03000509000000000000" pitchFamily="65" charset="-120"/>
              </a:rPr>
              <a:t>6 </a:t>
            </a:r>
            <a:r>
              <a:rPr lang="zh-TW" altLang="en-US" sz="2800" dirty="0">
                <a:ea typeface="DFKai-SB" panose="03000509000000000000" pitchFamily="65" charset="-120"/>
              </a:rPr>
              <a:t>個分成一盒，最少餘下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月餅多少個？</a:t>
            </a:r>
            <a:r>
              <a:rPr lang="en-US" altLang="zh-TW" sz="2800" b="1" dirty="0">
                <a:ea typeface="DFKai-SB" panose="03000509000000000000" pitchFamily="65" charset="-120"/>
              </a:rPr>
              <a:t>              </a:t>
            </a: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A. </a:t>
            </a:r>
            <a:r>
              <a:rPr lang="en-US" altLang="zh-TW" sz="2800" dirty="0">
                <a:ea typeface="DFKai-SB" panose="03000509000000000000" pitchFamily="65" charset="-120"/>
              </a:rPr>
              <a:t>7</a:t>
            </a:r>
            <a:r>
              <a:rPr lang="zh-TW" altLang="en-US" sz="2800" dirty="0">
                <a:ea typeface="DFKai-SB" panose="03000509000000000000" pitchFamily="65" charset="-120"/>
              </a:rPr>
              <a:t>個                              </a:t>
            </a:r>
            <a:r>
              <a:rPr lang="en-US" altLang="zh-CN" sz="2800" dirty="0">
                <a:ea typeface="DFKai-SB" panose="03000509000000000000" pitchFamily="65" charset="-120"/>
              </a:rPr>
              <a:t>B. </a:t>
            </a:r>
            <a:r>
              <a:rPr lang="en-US" altLang="zh-TW" sz="2800" dirty="0">
                <a:ea typeface="DFKai-SB" panose="03000509000000000000" pitchFamily="65" charset="-120"/>
              </a:rPr>
              <a:t>5</a:t>
            </a:r>
            <a:r>
              <a:rPr lang="zh-TW" altLang="en-US" sz="2800" dirty="0">
                <a:ea typeface="DFKai-SB" panose="03000509000000000000" pitchFamily="65" charset="-120"/>
              </a:rPr>
              <a:t>個</a:t>
            </a: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C. </a:t>
            </a:r>
            <a:r>
              <a:rPr lang="en-US" altLang="zh-TW" sz="2800" dirty="0">
                <a:ea typeface="DFKai-SB" panose="03000509000000000000" pitchFamily="65" charset="-120"/>
              </a:rPr>
              <a:t>4</a:t>
            </a:r>
            <a:r>
              <a:rPr lang="zh-TW" altLang="en-US" sz="2800" dirty="0">
                <a:ea typeface="DFKai-SB" panose="03000509000000000000" pitchFamily="65" charset="-120"/>
              </a:rPr>
              <a:t>個                              </a:t>
            </a:r>
            <a:r>
              <a:rPr lang="en-US" altLang="zh-CN" sz="2800" dirty="0">
                <a:ea typeface="DFKai-SB" panose="03000509000000000000" pitchFamily="65" charset="-120"/>
              </a:rPr>
              <a:t>D.</a:t>
            </a:r>
            <a:r>
              <a:rPr lang="en-US" altLang="zh-TW" sz="2800" dirty="0">
                <a:ea typeface="DFKai-SB" panose="03000509000000000000" pitchFamily="65" charset="-120"/>
              </a:rPr>
              <a:t> 3</a:t>
            </a:r>
            <a:r>
              <a:rPr lang="zh-TW" altLang="en-US" sz="2800" dirty="0">
                <a:ea typeface="DFKai-SB" panose="03000509000000000000" pitchFamily="65" charset="-120"/>
              </a:rPr>
              <a:t>個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5A7184-77BA-3E5F-8AB6-46D6F9621323}"/>
              </a:ext>
            </a:extLst>
          </p:cNvPr>
          <p:cNvSpPr txBox="1"/>
          <p:nvPr/>
        </p:nvSpPr>
        <p:spPr>
          <a:xfrm>
            <a:off x="1162914" y="3708047"/>
            <a:ext cx="7367769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  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45÷6 </a:t>
            </a:r>
          </a:p>
          <a:p>
            <a:pPr>
              <a:spcAft>
                <a:spcPts val="600"/>
              </a:spcAft>
            </a:pP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= 7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盒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r>
              <a:rPr lang="en-US" altLang="zh-TW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…3(</a:t>
            </a:r>
            <a:r>
              <a:rPr lang="zh-TW" altLang="en-US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個</a:t>
            </a:r>
            <a:r>
              <a:rPr lang="en-US" altLang="zh-TW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最多裝成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7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盒，裝成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7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盒時餘下的月餅最少。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最少餘下月餅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個。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9BBE87EB-9DF2-6876-FDDA-0F6CAC31AE4F}"/>
              </a:ext>
            </a:extLst>
          </p:cNvPr>
          <p:cNvSpPr/>
          <p:nvPr/>
        </p:nvSpPr>
        <p:spPr>
          <a:xfrm>
            <a:off x="1162914" y="3069000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3A6EE4F-4372-DA5C-AEFC-4864767E3C8D}"/>
              </a:ext>
            </a:extLst>
          </p:cNvPr>
          <p:cNvSpPr/>
          <p:nvPr/>
        </p:nvSpPr>
        <p:spPr>
          <a:xfrm>
            <a:off x="4572000" y="2493816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4C3B397-2310-DE7B-EBA8-8B2B6F00AD41}"/>
              </a:ext>
            </a:extLst>
          </p:cNvPr>
          <p:cNvSpPr/>
          <p:nvPr/>
        </p:nvSpPr>
        <p:spPr>
          <a:xfrm>
            <a:off x="4572000" y="3079984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9D3AD4A-AD1A-129E-3D32-85EED5C2085F}"/>
              </a:ext>
            </a:extLst>
          </p:cNvPr>
          <p:cNvSpPr/>
          <p:nvPr/>
        </p:nvSpPr>
        <p:spPr>
          <a:xfrm>
            <a:off x="1162914" y="2477089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0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4" grpId="0" build="allAtOnce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>
            <a:extLst>
              <a:ext uri="{FF2B5EF4-FFF2-40B4-BE49-F238E27FC236}">
                <a16:creationId xmlns:a16="http://schemas.microsoft.com/office/drawing/2014/main" id="{C92A2560-DA59-391F-479E-B1FF1002D158}"/>
              </a:ext>
            </a:extLst>
          </p:cNvPr>
          <p:cNvSpPr/>
          <p:nvPr/>
        </p:nvSpPr>
        <p:spPr>
          <a:xfrm>
            <a:off x="6319769" y="2700286"/>
            <a:ext cx="1812431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3CBEC1F-F427-712D-0711-55E7D132F747}"/>
              </a:ext>
            </a:extLst>
          </p:cNvPr>
          <p:cNvGrpSpPr/>
          <p:nvPr/>
        </p:nvGrpSpPr>
        <p:grpSpPr>
          <a:xfrm>
            <a:off x="5427657" y="4562368"/>
            <a:ext cx="1535314" cy="589259"/>
            <a:chOff x="3694174" y="4812661"/>
            <a:chExt cx="1535314" cy="589259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4451C532-1C76-4337-43C8-333578C9EC79}"/>
                </a:ext>
              </a:extLst>
            </p:cNvPr>
            <p:cNvSpPr txBox="1"/>
            <p:nvPr/>
          </p:nvSpPr>
          <p:spPr>
            <a:xfrm>
              <a:off x="3694174" y="4812661"/>
              <a:ext cx="1419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altLang="zh-TW" sz="2400" dirty="0">
                  <a:solidFill>
                    <a:srgbClr val="003CB4"/>
                  </a:solidFill>
                  <a:ea typeface="DFKai-SB" panose="03000509000000000000" pitchFamily="65" charset="-120"/>
                </a:rPr>
                <a:t>4</a:t>
              </a:r>
              <a:r>
                <a:rPr lang="zh-CN" altLang="en-US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張</a:t>
              </a:r>
              <a:endPara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endParaRPr>
            </a:p>
          </p:txBody>
        </p:sp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E967D1F8-3616-E9F7-ECEE-D08A103AA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36" t="2120" r="67022" b="52720"/>
            <a:stretch/>
          </p:blipFill>
          <p:spPr>
            <a:xfrm>
              <a:off x="4252031" y="4890404"/>
              <a:ext cx="977457" cy="511516"/>
            </a:xfrm>
            <a:prstGeom prst="rect">
              <a:avLst/>
            </a:prstGeom>
          </p:spPr>
        </p:pic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8A6F7825-D060-DA57-B74C-A5940F71AEB2}"/>
              </a:ext>
            </a:extLst>
          </p:cNvPr>
          <p:cNvGrpSpPr/>
          <p:nvPr/>
        </p:nvGrpSpPr>
        <p:grpSpPr>
          <a:xfrm>
            <a:off x="3559917" y="4600886"/>
            <a:ext cx="1527986" cy="539539"/>
            <a:chOff x="3694174" y="4812661"/>
            <a:chExt cx="1527986" cy="539539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B9892B4B-B8BC-EA93-4E94-11D24E2486A5}"/>
                </a:ext>
              </a:extLst>
            </p:cNvPr>
            <p:cNvSpPr txBox="1"/>
            <p:nvPr/>
          </p:nvSpPr>
          <p:spPr>
            <a:xfrm>
              <a:off x="3694174" y="4812661"/>
              <a:ext cx="1419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altLang="zh-TW" sz="2400" dirty="0">
                  <a:solidFill>
                    <a:srgbClr val="003CB4"/>
                  </a:solidFill>
                  <a:ea typeface="DFKai-SB" panose="03000509000000000000" pitchFamily="65" charset="-120"/>
                </a:rPr>
                <a:t>3</a:t>
              </a:r>
              <a:r>
                <a:rPr lang="zh-CN" altLang="en-US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張</a:t>
              </a:r>
              <a:endPara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endParaRPr>
            </a:p>
          </p:txBody>
        </p:sp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61FCE100-63F2-9419-8183-D2B0BC82F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36" t="2120" r="67022" b="52720"/>
            <a:stretch/>
          </p:blipFill>
          <p:spPr>
            <a:xfrm>
              <a:off x="4244703" y="4840684"/>
              <a:ext cx="977457" cy="511516"/>
            </a:xfrm>
            <a:prstGeom prst="rect">
              <a:avLst/>
            </a:prstGeom>
          </p:spPr>
        </p:pic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5D5A15EA-7575-8D36-6F48-2FCC1FBB500B}"/>
              </a:ext>
            </a:extLst>
          </p:cNvPr>
          <p:cNvSpPr/>
          <p:nvPr/>
        </p:nvSpPr>
        <p:spPr>
          <a:xfrm>
            <a:off x="2040478" y="2680534"/>
            <a:ext cx="1927508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952664"/>
            <a:ext cx="847652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2</a:t>
            </a:r>
            <a:r>
              <a:rPr lang="en-US" altLang="zh-TW" sz="2800" b="1" dirty="0">
                <a:ea typeface="DFKai-SB" panose="03000509000000000000" pitchFamily="65" charset="-120"/>
              </a:rPr>
              <a:t>6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b="1" dirty="0">
              <a:ea typeface="DFKai-SB" panose="03000509000000000000" pitchFamily="65" charset="-120"/>
            </a:endParaRPr>
          </a:p>
          <a:p>
            <a:endParaRPr lang="en-US" altLang="zh-CN" sz="2800" b="1" dirty="0">
              <a:ea typeface="DFKai-SB" panose="03000509000000000000" pitchFamily="65" charset="-120"/>
            </a:endParaRPr>
          </a:p>
          <a:p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外婆購買一個鍋，她只付紙幣，且不需找贖。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她最少付了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張                   和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張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             。 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F345F5-EC0A-2D99-9A61-659018ABC28C}"/>
              </a:ext>
            </a:extLst>
          </p:cNvPr>
          <p:cNvSpPr txBox="1"/>
          <p:nvPr/>
        </p:nvSpPr>
        <p:spPr>
          <a:xfrm>
            <a:off x="3690648" y="3296675"/>
            <a:ext cx="8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3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8B7B30D-37F6-4744-5C31-3E94EC782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143" y="952665"/>
            <a:ext cx="1927508" cy="166256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8E07184-9CFB-77D1-C115-44E3FF15F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6" t="2120" r="67022" b="52720"/>
          <a:stretch/>
        </p:blipFill>
        <p:spPr>
          <a:xfrm>
            <a:off x="4865437" y="3220312"/>
            <a:ext cx="1494188" cy="78193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6DC478F-FD52-E17F-2D45-BFF46CE118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27" t="4766" r="3842" b="56821"/>
          <a:stretch/>
        </p:blipFill>
        <p:spPr>
          <a:xfrm>
            <a:off x="1473741" y="3983880"/>
            <a:ext cx="1239805" cy="650474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E6C39DE9-04A3-D8C7-FED9-EE4C9F247F7C}"/>
              </a:ext>
            </a:extLst>
          </p:cNvPr>
          <p:cNvSpPr txBox="1"/>
          <p:nvPr/>
        </p:nvSpPr>
        <p:spPr>
          <a:xfrm>
            <a:off x="3807275" y="4064662"/>
            <a:ext cx="320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一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個鍋：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350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89C20727-7E9F-EDF1-624A-686C1BF59BBE}"/>
              </a:ext>
            </a:extLst>
          </p:cNvPr>
          <p:cNvCxnSpPr>
            <a:cxnSpLocks/>
          </p:cNvCxnSpPr>
          <p:nvPr/>
        </p:nvCxnSpPr>
        <p:spPr>
          <a:xfrm flipH="1">
            <a:off x="4963294" y="4438019"/>
            <a:ext cx="316937" cy="204015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26C2B53E-95C8-B516-630C-FCEB7F2ACAAF}"/>
              </a:ext>
            </a:extLst>
          </p:cNvPr>
          <p:cNvCxnSpPr>
            <a:cxnSpLocks/>
          </p:cNvCxnSpPr>
          <p:nvPr/>
        </p:nvCxnSpPr>
        <p:spPr>
          <a:xfrm>
            <a:off x="5274394" y="4444971"/>
            <a:ext cx="338137" cy="220798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89C2C1CB-BF57-2A50-CE1C-D4BB5163409B}"/>
              </a:ext>
            </a:extLst>
          </p:cNvPr>
          <p:cNvCxnSpPr>
            <a:cxnSpLocks/>
          </p:cNvCxnSpPr>
          <p:nvPr/>
        </p:nvCxnSpPr>
        <p:spPr>
          <a:xfrm>
            <a:off x="4539593" y="5656770"/>
            <a:ext cx="0" cy="262119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84138C2F-5B64-CFF5-61BE-BA87AF13F428}"/>
              </a:ext>
            </a:extLst>
          </p:cNvPr>
          <p:cNvSpPr txBox="1"/>
          <p:nvPr/>
        </p:nvSpPr>
        <p:spPr>
          <a:xfrm>
            <a:off x="3889430" y="5255944"/>
            <a:ext cx="172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還欠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50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252370D-253E-07FA-5C1A-5A2799CE743A}"/>
              </a:ext>
            </a:extLst>
          </p:cNvPr>
          <p:cNvSpPr txBox="1"/>
          <p:nvPr/>
        </p:nvSpPr>
        <p:spPr>
          <a:xfrm>
            <a:off x="5690844" y="5278526"/>
            <a:ext cx="201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超過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350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4FE51640-447A-0C46-B212-F28C62EECDA2}"/>
              </a:ext>
            </a:extLst>
          </p:cNvPr>
          <p:cNvCxnSpPr>
            <a:cxnSpLocks/>
          </p:cNvCxnSpPr>
          <p:nvPr/>
        </p:nvCxnSpPr>
        <p:spPr>
          <a:xfrm>
            <a:off x="4539593" y="5126386"/>
            <a:ext cx="0" cy="259117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4EAC24DD-D17C-874E-C5F2-CB68318964FF}"/>
              </a:ext>
            </a:extLst>
          </p:cNvPr>
          <p:cNvCxnSpPr>
            <a:cxnSpLocks/>
          </p:cNvCxnSpPr>
          <p:nvPr/>
        </p:nvCxnSpPr>
        <p:spPr>
          <a:xfrm flipH="1">
            <a:off x="5354465" y="4562368"/>
            <a:ext cx="739332" cy="4102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24537843-F73B-4D72-FF30-108D865A9116}"/>
              </a:ext>
            </a:extLst>
          </p:cNvPr>
          <p:cNvCxnSpPr>
            <a:cxnSpLocks/>
          </p:cNvCxnSpPr>
          <p:nvPr/>
        </p:nvCxnSpPr>
        <p:spPr>
          <a:xfrm>
            <a:off x="6190856" y="5137209"/>
            <a:ext cx="0" cy="23747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F7BB15D9-5553-4C03-59D1-139D38FCDB41}"/>
              </a:ext>
            </a:extLst>
          </p:cNvPr>
          <p:cNvSpPr txBox="1"/>
          <p:nvPr/>
        </p:nvSpPr>
        <p:spPr>
          <a:xfrm>
            <a:off x="7283255" y="3296675"/>
            <a:ext cx="8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5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85F07FD-F6AA-2690-67AE-6159849FABE3}"/>
              </a:ext>
            </a:extLst>
          </p:cNvPr>
          <p:cNvGrpSpPr/>
          <p:nvPr/>
        </p:nvGrpSpPr>
        <p:grpSpPr>
          <a:xfrm>
            <a:off x="4115120" y="5810660"/>
            <a:ext cx="1362779" cy="535557"/>
            <a:chOff x="4083623" y="6007062"/>
            <a:chExt cx="1362779" cy="535557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4322BBE1-05EC-34B6-A2A0-FCAE68587D63}"/>
                </a:ext>
              </a:extLst>
            </p:cNvPr>
            <p:cNvSpPr/>
            <p:nvPr/>
          </p:nvSpPr>
          <p:spPr>
            <a:xfrm>
              <a:off x="4083623" y="6007062"/>
              <a:ext cx="1239345" cy="5355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800"/>
                </a:spcAft>
              </a:pPr>
              <a:r>
                <a:rPr lang="en-US" altLang="zh-TW" sz="2400" dirty="0">
                  <a:solidFill>
                    <a:srgbClr val="003CB4"/>
                  </a:solidFill>
                  <a:ea typeface="DFKai-SB" panose="03000509000000000000" pitchFamily="65" charset="-120"/>
                </a:rPr>
                <a:t>5</a:t>
              </a:r>
              <a:r>
                <a:rPr lang="zh-CN" altLang="en-US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張</a:t>
              </a:r>
              <a:endPara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endParaRPr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65AA4D5D-42F4-EBA7-3956-8B0B8BCC6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227" t="4766" r="3842" b="56821"/>
            <a:stretch/>
          </p:blipFill>
          <p:spPr>
            <a:xfrm>
              <a:off x="4664417" y="6084936"/>
              <a:ext cx="781985" cy="410275"/>
            </a:xfrm>
            <a:prstGeom prst="rect">
              <a:avLst/>
            </a:prstGeom>
          </p:spPr>
        </p:pic>
      </p:grp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DDA6E761-050C-601E-3B4A-CE55A4F38F1F}"/>
              </a:ext>
            </a:extLst>
          </p:cNvPr>
          <p:cNvSpPr/>
          <p:nvPr/>
        </p:nvSpPr>
        <p:spPr>
          <a:xfrm>
            <a:off x="3622675" y="2064392"/>
            <a:ext cx="1321875" cy="54567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952EF71A-E1A4-EBFD-A6C0-850AF78F68B3}"/>
              </a:ext>
            </a:extLst>
          </p:cNvPr>
          <p:cNvSpPr/>
          <p:nvPr/>
        </p:nvSpPr>
        <p:spPr>
          <a:xfrm>
            <a:off x="4865437" y="3205362"/>
            <a:ext cx="1494188" cy="77797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E1AD4601-2B1D-9C6F-6446-0B9FA145FCEF}"/>
              </a:ext>
            </a:extLst>
          </p:cNvPr>
          <p:cNvSpPr/>
          <p:nvPr/>
        </p:nvSpPr>
        <p:spPr>
          <a:xfrm>
            <a:off x="1445141" y="3985941"/>
            <a:ext cx="1268405" cy="64841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3" grpId="0" animBg="1"/>
      <p:bldP spid="3" grpId="1" animBg="1"/>
      <p:bldP spid="28" grpId="0"/>
      <p:bldP spid="51" grpId="0"/>
      <p:bldP spid="51" grpId="1"/>
      <p:bldP spid="56" grpId="0"/>
      <p:bldP spid="56" grpId="1"/>
      <p:bldP spid="57" grpId="0"/>
      <p:bldP spid="57" grpId="1"/>
      <p:bldP spid="78" grpId="0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D16A9A8F-7F07-C8CF-2A43-8B70DDD615AB}"/>
              </a:ext>
            </a:extLst>
          </p:cNvPr>
          <p:cNvSpPr/>
          <p:nvPr/>
        </p:nvSpPr>
        <p:spPr>
          <a:xfrm>
            <a:off x="1839351" y="2736525"/>
            <a:ext cx="5465298" cy="43010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474811" y="1079974"/>
            <a:ext cx="845421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37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                                     </a:t>
            </a:r>
            <a:r>
              <a:rPr lang="zh-TW" altLang="en-US" sz="2800" u="sng" dirty="0">
                <a:ea typeface="DFKai-SB" panose="03000509000000000000" pitchFamily="65" charset="-120"/>
              </a:rPr>
              <a:t> </a:t>
            </a:r>
            <a:endParaRPr lang="en-US" altLang="zh-TW" sz="2800" u="sng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如果同時使用以上</a:t>
            </a:r>
            <a:r>
              <a:rPr lang="en-US" altLang="zh-TW" sz="2800" dirty="0">
                <a:ea typeface="DFKai-SB" panose="03000509000000000000" pitchFamily="65" charset="-120"/>
              </a:rPr>
              <a:t>10 </a:t>
            </a:r>
            <a:r>
              <a:rPr lang="zh-TW" altLang="en-US" sz="2800" dirty="0">
                <a:ea typeface="DFKai-SB" panose="03000509000000000000" pitchFamily="65" charset="-120"/>
              </a:rPr>
              <a:t>根長度相等的木棒，可以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拼出一個</a:t>
            </a:r>
            <a:r>
              <a:rPr lang="en-US" altLang="zh-TW" sz="2800" dirty="0"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</a:rPr>
              <a:t>* 正方形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長方形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* 圈出答案</a:t>
            </a:r>
            <a:r>
              <a:rPr lang="en-US" altLang="zh-TW" sz="2800" dirty="0">
                <a:ea typeface="DFKai-SB" panose="03000509000000000000" pitchFamily="65" charset="-120"/>
              </a:rPr>
              <a:t>) 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61386F-F758-40C8-9E32-52AC14BD9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383" y="1291421"/>
            <a:ext cx="6716132" cy="1295170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7853AAF8-8FA3-B08A-BC99-BFEFF11E6E0F}"/>
              </a:ext>
            </a:extLst>
          </p:cNvPr>
          <p:cNvGrpSpPr>
            <a:grpSpLocks noChangeAspect="1"/>
          </p:cNvGrpSpPr>
          <p:nvPr/>
        </p:nvGrpSpPr>
        <p:grpSpPr>
          <a:xfrm>
            <a:off x="1227221" y="4259597"/>
            <a:ext cx="3611023" cy="936000"/>
            <a:chOff x="50915" y="4075851"/>
            <a:chExt cx="4876645" cy="1264058"/>
          </a:xfrm>
        </p:grpSpPr>
        <p:sp>
          <p:nvSpPr>
            <p:cNvPr id="61" name="圆柱体 60">
              <a:extLst>
                <a:ext uri="{FF2B5EF4-FFF2-40B4-BE49-F238E27FC236}">
                  <a16:creationId xmlns:a16="http://schemas.microsoft.com/office/drawing/2014/main" id="{3E185B6B-9412-D75E-DE5E-F7529766AED0}"/>
                </a:ext>
              </a:extLst>
            </p:cNvPr>
            <p:cNvSpPr/>
            <p:nvPr/>
          </p:nvSpPr>
          <p:spPr>
            <a:xfrm rot="16200000">
              <a:off x="4206040" y="4618390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2" name="圆柱体 61">
              <a:extLst>
                <a:ext uri="{FF2B5EF4-FFF2-40B4-BE49-F238E27FC236}">
                  <a16:creationId xmlns:a16="http://schemas.microsoft.com/office/drawing/2014/main" id="{A2006F8C-9963-79F1-6636-72F33889E1A0}"/>
                </a:ext>
              </a:extLst>
            </p:cNvPr>
            <p:cNvSpPr/>
            <p:nvPr/>
          </p:nvSpPr>
          <p:spPr>
            <a:xfrm rot="16200000">
              <a:off x="2993513" y="4616289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圆柱体 62">
              <a:extLst>
                <a:ext uri="{FF2B5EF4-FFF2-40B4-BE49-F238E27FC236}">
                  <a16:creationId xmlns:a16="http://schemas.microsoft.com/office/drawing/2014/main" id="{95A7188C-1220-9E4F-889E-E69B9A58B1F7}"/>
                </a:ext>
              </a:extLst>
            </p:cNvPr>
            <p:cNvSpPr/>
            <p:nvPr/>
          </p:nvSpPr>
          <p:spPr>
            <a:xfrm rot="16200000">
              <a:off x="1793035" y="4616289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圆柱体 63">
              <a:extLst>
                <a:ext uri="{FF2B5EF4-FFF2-40B4-BE49-F238E27FC236}">
                  <a16:creationId xmlns:a16="http://schemas.microsoft.com/office/drawing/2014/main" id="{475DCE21-A13F-F0B6-6C83-7C955761C1C4}"/>
                </a:ext>
              </a:extLst>
            </p:cNvPr>
            <p:cNvSpPr/>
            <p:nvPr/>
          </p:nvSpPr>
          <p:spPr>
            <a:xfrm rot="16200000">
              <a:off x="583521" y="4616289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圆柱体 7">
              <a:extLst>
                <a:ext uri="{FF2B5EF4-FFF2-40B4-BE49-F238E27FC236}">
                  <a16:creationId xmlns:a16="http://schemas.microsoft.com/office/drawing/2014/main" id="{8FD23345-15E4-47ED-BBB7-4FD5235122E6}"/>
                </a:ext>
              </a:extLst>
            </p:cNvPr>
            <p:cNvSpPr/>
            <p:nvPr/>
          </p:nvSpPr>
          <p:spPr>
            <a:xfrm rot="16200000">
              <a:off x="4206040" y="3544937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圆柱体 6">
              <a:extLst>
                <a:ext uri="{FF2B5EF4-FFF2-40B4-BE49-F238E27FC236}">
                  <a16:creationId xmlns:a16="http://schemas.microsoft.com/office/drawing/2014/main" id="{F33E4253-6726-C2CC-C0E0-A37C4A0E2BA6}"/>
                </a:ext>
              </a:extLst>
            </p:cNvPr>
            <p:cNvSpPr/>
            <p:nvPr/>
          </p:nvSpPr>
          <p:spPr>
            <a:xfrm rot="16200000">
              <a:off x="2999537" y="3548007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圆柱体 5">
              <a:extLst>
                <a:ext uri="{FF2B5EF4-FFF2-40B4-BE49-F238E27FC236}">
                  <a16:creationId xmlns:a16="http://schemas.microsoft.com/office/drawing/2014/main" id="{815F26A8-DEA4-CE94-5E04-E44DB8731DE5}"/>
                </a:ext>
              </a:extLst>
            </p:cNvPr>
            <p:cNvSpPr/>
            <p:nvPr/>
          </p:nvSpPr>
          <p:spPr>
            <a:xfrm rot="16200000">
              <a:off x="1793035" y="3544937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圆柱体 4">
              <a:extLst>
                <a:ext uri="{FF2B5EF4-FFF2-40B4-BE49-F238E27FC236}">
                  <a16:creationId xmlns:a16="http://schemas.microsoft.com/office/drawing/2014/main" id="{1340E04C-DAC6-0A3C-8342-036F66A955C1}"/>
                </a:ext>
              </a:extLst>
            </p:cNvPr>
            <p:cNvSpPr/>
            <p:nvPr/>
          </p:nvSpPr>
          <p:spPr>
            <a:xfrm rot="16200000">
              <a:off x="586534" y="3543245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圆柱体 8">
              <a:extLst>
                <a:ext uri="{FF2B5EF4-FFF2-40B4-BE49-F238E27FC236}">
                  <a16:creationId xmlns:a16="http://schemas.microsoft.com/office/drawing/2014/main" id="{D5DA1E39-48B1-D497-3F3A-B2351A7B81F5}"/>
                </a:ext>
              </a:extLst>
            </p:cNvPr>
            <p:cNvSpPr/>
            <p:nvPr/>
          </p:nvSpPr>
          <p:spPr>
            <a:xfrm>
              <a:off x="53925" y="4080613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圆柱体 9">
              <a:extLst>
                <a:ext uri="{FF2B5EF4-FFF2-40B4-BE49-F238E27FC236}">
                  <a16:creationId xmlns:a16="http://schemas.microsoft.com/office/drawing/2014/main" id="{7AFDE5C4-5EA1-8517-7BAB-BCB8DDA4553E}"/>
                </a:ext>
              </a:extLst>
            </p:cNvPr>
            <p:cNvSpPr/>
            <p:nvPr/>
          </p:nvSpPr>
          <p:spPr>
            <a:xfrm>
              <a:off x="4735633" y="4075851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8AE0D28-8E6E-DAF3-BD7C-87E348CF2C5E}"/>
              </a:ext>
            </a:extLst>
          </p:cNvPr>
          <p:cNvGrpSpPr>
            <a:grpSpLocks noChangeAspect="1"/>
          </p:cNvGrpSpPr>
          <p:nvPr/>
        </p:nvGrpSpPr>
        <p:grpSpPr>
          <a:xfrm>
            <a:off x="5591738" y="3938342"/>
            <a:ext cx="2713545" cy="1836000"/>
            <a:chOff x="5122451" y="3788407"/>
            <a:chExt cx="3676176" cy="2487319"/>
          </a:xfrm>
        </p:grpSpPr>
        <p:sp>
          <p:nvSpPr>
            <p:cNvPr id="15" name="圆柱体 14">
              <a:extLst>
                <a:ext uri="{FF2B5EF4-FFF2-40B4-BE49-F238E27FC236}">
                  <a16:creationId xmlns:a16="http://schemas.microsoft.com/office/drawing/2014/main" id="{E5C9E703-21BF-30D8-3A06-EE600D7C5856}"/>
                </a:ext>
              </a:extLst>
            </p:cNvPr>
            <p:cNvSpPr/>
            <p:nvPr/>
          </p:nvSpPr>
          <p:spPr>
            <a:xfrm rot="16200000">
              <a:off x="8074092" y="3260563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圆柱体 15">
              <a:extLst>
                <a:ext uri="{FF2B5EF4-FFF2-40B4-BE49-F238E27FC236}">
                  <a16:creationId xmlns:a16="http://schemas.microsoft.com/office/drawing/2014/main" id="{E40CC64C-0639-7E21-D2A0-39C76E18079F}"/>
                </a:ext>
              </a:extLst>
            </p:cNvPr>
            <p:cNvSpPr/>
            <p:nvPr/>
          </p:nvSpPr>
          <p:spPr>
            <a:xfrm rot="16200000">
              <a:off x="6867590" y="3257493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圆柱体 16">
              <a:extLst>
                <a:ext uri="{FF2B5EF4-FFF2-40B4-BE49-F238E27FC236}">
                  <a16:creationId xmlns:a16="http://schemas.microsoft.com/office/drawing/2014/main" id="{02A0C40B-C93A-C4B9-D1A6-EEB10A22C253}"/>
                </a:ext>
              </a:extLst>
            </p:cNvPr>
            <p:cNvSpPr/>
            <p:nvPr/>
          </p:nvSpPr>
          <p:spPr>
            <a:xfrm rot="16200000">
              <a:off x="5661089" y="3255801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圆柱体 20">
              <a:extLst>
                <a:ext uri="{FF2B5EF4-FFF2-40B4-BE49-F238E27FC236}">
                  <a16:creationId xmlns:a16="http://schemas.microsoft.com/office/drawing/2014/main" id="{F5AC2903-103A-8105-FF58-8E743A18B51F}"/>
                </a:ext>
              </a:extLst>
            </p:cNvPr>
            <p:cNvSpPr/>
            <p:nvPr/>
          </p:nvSpPr>
          <p:spPr>
            <a:xfrm rot="16200000">
              <a:off x="8068060" y="5536011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圆柱体 21">
              <a:extLst>
                <a:ext uri="{FF2B5EF4-FFF2-40B4-BE49-F238E27FC236}">
                  <a16:creationId xmlns:a16="http://schemas.microsoft.com/office/drawing/2014/main" id="{FD121252-69A2-4D83-06C2-5BA5D0DE0B01}"/>
                </a:ext>
              </a:extLst>
            </p:cNvPr>
            <p:cNvSpPr/>
            <p:nvPr/>
          </p:nvSpPr>
          <p:spPr>
            <a:xfrm rot="16200000">
              <a:off x="6861558" y="5532941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圆柱体 22">
              <a:extLst>
                <a:ext uri="{FF2B5EF4-FFF2-40B4-BE49-F238E27FC236}">
                  <a16:creationId xmlns:a16="http://schemas.microsoft.com/office/drawing/2014/main" id="{1DB3FF24-9D82-3E36-DB1E-72397DFDA7F3}"/>
                </a:ext>
              </a:extLst>
            </p:cNvPr>
            <p:cNvSpPr/>
            <p:nvPr/>
          </p:nvSpPr>
          <p:spPr>
            <a:xfrm rot="16200000">
              <a:off x="5655057" y="5531249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圆柱体 23">
              <a:extLst>
                <a:ext uri="{FF2B5EF4-FFF2-40B4-BE49-F238E27FC236}">
                  <a16:creationId xmlns:a16="http://schemas.microsoft.com/office/drawing/2014/main" id="{91E0636B-6B2E-0F13-5E1A-6593592B3E3B}"/>
                </a:ext>
              </a:extLst>
            </p:cNvPr>
            <p:cNvSpPr/>
            <p:nvPr/>
          </p:nvSpPr>
          <p:spPr>
            <a:xfrm>
              <a:off x="8606700" y="5021600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圆柱体 24">
              <a:extLst>
                <a:ext uri="{FF2B5EF4-FFF2-40B4-BE49-F238E27FC236}">
                  <a16:creationId xmlns:a16="http://schemas.microsoft.com/office/drawing/2014/main" id="{DE94020F-D88C-3BE4-1719-5D1EF032D2FD}"/>
                </a:ext>
              </a:extLst>
            </p:cNvPr>
            <p:cNvSpPr/>
            <p:nvPr/>
          </p:nvSpPr>
          <p:spPr>
            <a:xfrm>
              <a:off x="8609714" y="3810859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圆柱体 12">
              <a:extLst>
                <a:ext uri="{FF2B5EF4-FFF2-40B4-BE49-F238E27FC236}">
                  <a16:creationId xmlns:a16="http://schemas.microsoft.com/office/drawing/2014/main" id="{011B8B61-F874-9DF9-3806-816B42BFA5DA}"/>
                </a:ext>
              </a:extLst>
            </p:cNvPr>
            <p:cNvSpPr/>
            <p:nvPr/>
          </p:nvSpPr>
          <p:spPr>
            <a:xfrm>
              <a:off x="5125466" y="5003910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圆柱体 17">
              <a:extLst>
                <a:ext uri="{FF2B5EF4-FFF2-40B4-BE49-F238E27FC236}">
                  <a16:creationId xmlns:a16="http://schemas.microsoft.com/office/drawing/2014/main" id="{9D315B7F-4B5D-F6D2-09F3-5BCB0F153F0A}"/>
                </a:ext>
              </a:extLst>
            </p:cNvPr>
            <p:cNvSpPr/>
            <p:nvPr/>
          </p:nvSpPr>
          <p:spPr>
            <a:xfrm>
              <a:off x="5128480" y="3793169"/>
              <a:ext cx="188913" cy="1254126"/>
            </a:xfrm>
            <a:prstGeom prst="can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8CE3AFD-E339-5D3C-FFAA-6ED1667BC4B3}"/>
              </a:ext>
            </a:extLst>
          </p:cNvPr>
          <p:cNvSpPr txBox="1"/>
          <p:nvPr/>
        </p:nvSpPr>
        <p:spPr>
          <a:xfrm>
            <a:off x="4927600" y="4416133"/>
            <a:ext cx="120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或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1A1BDBF-2F6E-6439-996B-9B2F04FE3B88}"/>
              </a:ext>
            </a:extLst>
          </p:cNvPr>
          <p:cNvSpPr txBox="1"/>
          <p:nvPr/>
        </p:nvSpPr>
        <p:spPr>
          <a:xfrm>
            <a:off x="1161163" y="5757396"/>
            <a:ext cx="4185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可以拼出一個長方形。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FBF5623-5004-21B9-21BC-B0BEC615394F}"/>
              </a:ext>
            </a:extLst>
          </p:cNvPr>
          <p:cNvSpPr/>
          <p:nvPr/>
        </p:nvSpPr>
        <p:spPr>
          <a:xfrm>
            <a:off x="4172703" y="3232186"/>
            <a:ext cx="1263492" cy="559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0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28" grpId="0" build="allAtOnce"/>
      <p:bldP spid="29" grpId="0" build="allAtOnce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2j"/>
  <p:tag name="ISPRING_LMS_API_VERSION" val="SCORM 2004 (4th edition)"/>
  <p:tag name="ISPRING_ULTRA_SCORM_COURCE_TITLE" val="長河小學數學科速效提分試卷"/>
  <p:tag name="ISPRING_ULTRA_SCORM_COURSE_ID" val="A1D678F8-26B7-42C6-8F29-CF81824BA7B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94559B-153B-40C9-935B-6FB7743C32D5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34B477-98D0-49EB-91AA-DF9B71FE0EBA}:2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317B78-2A54-4F4C-8B8C-C086E687D470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8C7958-2388-4B8B-8416-509A8BE2F2C6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C51C9F-2579-4314-8317-3F50EE9A833F}:291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342</Words>
  <Application>Microsoft Office PowerPoint</Application>
  <PresentationFormat>On-screen Show (4:3)</PresentationFormat>
  <Paragraphs>57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DFLiHeiHK-W5</vt:lpstr>
      <vt:lpstr>楷体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2023-07-03T09:51:31Z</dcterms:modified>
</cp:coreProperties>
</file>