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76" r:id="rId2"/>
    <p:sldId id="277" r:id="rId3"/>
    <p:sldId id="279" r:id="rId4"/>
    <p:sldId id="278" r:id="rId5"/>
    <p:sldId id="280" r:id="rId6"/>
    <p:sldId id="281" r:id="rId7"/>
    <p:sldId id="282" r:id="rId8"/>
    <p:sldId id="283" r:id="rId9"/>
  </p:sldIdLst>
  <p:sldSz cx="9144000" cy="6858000" type="screen4x3"/>
  <p:notesSz cx="6807200" cy="9939338"/>
  <p:custDataLst>
    <p:tags r:id="rId12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FF"/>
    <a:srgbClr val="CCFFCC"/>
    <a:srgbClr val="154E7D"/>
    <a:srgbClr val="C5E0B4"/>
    <a:srgbClr val="003CB4"/>
    <a:srgbClr val="17717B"/>
    <a:srgbClr val="1F9AA7"/>
    <a:srgbClr val="59AAF9"/>
    <a:srgbClr val="EE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148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092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141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5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473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6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1980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7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56455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8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74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測驗一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41B5323F-C66C-483F-85C0-3E2EDF059266}"/>
              </a:ext>
            </a:extLst>
          </p:cNvPr>
          <p:cNvSpPr/>
          <p:nvPr/>
        </p:nvSpPr>
        <p:spPr>
          <a:xfrm>
            <a:off x="2650921" y="4320330"/>
            <a:ext cx="998290" cy="3523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A9BD252-17FD-48BD-BD81-0308BB06C8BC}"/>
              </a:ext>
            </a:extLst>
          </p:cNvPr>
          <p:cNvSpPr/>
          <p:nvPr/>
        </p:nvSpPr>
        <p:spPr>
          <a:xfrm>
            <a:off x="4303552" y="3892492"/>
            <a:ext cx="209725" cy="3607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59CEB710-A451-4C7A-8A1D-E82B12103DDF}"/>
              </a:ext>
            </a:extLst>
          </p:cNvPr>
          <p:cNvSpPr/>
          <p:nvPr/>
        </p:nvSpPr>
        <p:spPr>
          <a:xfrm>
            <a:off x="5469622" y="2365695"/>
            <a:ext cx="2030136" cy="4278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8E83C8E0-C355-4195-BB0B-FF7E523FD0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8795" y="1327892"/>
            <a:ext cx="6270171" cy="945465"/>
          </a:xfrm>
          <a:prstGeom prst="rect">
            <a:avLst/>
          </a:prstGeom>
        </p:spPr>
      </p:pic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6C7A4816-55E2-4019-B31D-BAECF21A6E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399710"/>
              </p:ext>
            </p:extLst>
          </p:nvPr>
        </p:nvGraphicFramePr>
        <p:xfrm>
          <a:off x="2430483" y="5187505"/>
          <a:ext cx="4932220" cy="871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444">
                  <a:extLst>
                    <a:ext uri="{9D8B030D-6E8A-4147-A177-3AD203B41FA5}">
                      <a16:colId xmlns:a16="http://schemas.microsoft.com/office/drawing/2014/main" val="318935710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3805940891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282596667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1627984402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1856423851"/>
                    </a:ext>
                  </a:extLst>
                </a:gridCol>
              </a:tblGrid>
              <a:tr h="414547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5556011"/>
                  </a:ext>
                </a:extLst>
              </a:tr>
              <a:tr h="41454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3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4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0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1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9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735260"/>
                  </a:ext>
                </a:extLst>
              </a:tr>
            </a:tbl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54064F57-5D53-4D10-AB4A-A6BEA5ABDDC4}"/>
              </a:ext>
            </a:extLst>
          </p:cNvPr>
          <p:cNvSpPr txBox="1"/>
          <p:nvPr/>
        </p:nvSpPr>
        <p:spPr>
          <a:xfrm>
            <a:off x="1330034" y="5151570"/>
            <a:ext cx="1035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最小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2739790-51A7-4483-97B9-331099DB8968}"/>
              </a:ext>
            </a:extLst>
          </p:cNvPr>
          <p:cNvSpPr txBox="1"/>
          <p:nvPr/>
        </p:nvSpPr>
        <p:spPr>
          <a:xfrm>
            <a:off x="2768275" y="5161713"/>
            <a:ext cx="318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accent2"/>
                </a:solidFill>
                <a:ea typeface="DFKai-SB" panose="03000509000000000000" pitchFamily="65" charset="-120"/>
              </a:rPr>
              <a:t>3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8CDBD8D-0EA7-423D-A82C-B6B0804B53C2}"/>
              </a:ext>
            </a:extLst>
          </p:cNvPr>
          <p:cNvSpPr/>
          <p:nvPr/>
        </p:nvSpPr>
        <p:spPr>
          <a:xfrm>
            <a:off x="4513277" y="3892492"/>
            <a:ext cx="209725" cy="3607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9F5FA84-0182-47C5-939B-0ACFF7D178A4}"/>
              </a:ext>
            </a:extLst>
          </p:cNvPr>
          <p:cNvSpPr txBox="1"/>
          <p:nvPr/>
        </p:nvSpPr>
        <p:spPr>
          <a:xfrm>
            <a:off x="2253869" y="4641391"/>
            <a:ext cx="1347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2"/>
                </a:solidFill>
                <a:ea typeface="DFKai-SB" panose="03000509000000000000" pitchFamily="65" charset="-120"/>
              </a:rPr>
              <a:t>只能是</a:t>
            </a:r>
            <a:r>
              <a:rPr lang="en-US" altLang="zh-TW" sz="2400" dirty="0">
                <a:solidFill>
                  <a:schemeClr val="accent2"/>
                </a:solidFill>
                <a:ea typeface="DFKai-SB" panose="03000509000000000000" pitchFamily="65" charset="-120"/>
              </a:rPr>
              <a:t>3</a:t>
            </a:r>
            <a:endParaRPr lang="en-US" altLang="zh-CN" sz="2400" dirty="0">
              <a:solidFill>
                <a:schemeClr val="accent2"/>
              </a:solidFill>
              <a:ea typeface="DFKai-SB" panose="03000509000000000000" pitchFamily="65" charset="-12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13B64282-ADAF-401B-8A84-8AF2BB0B17BF}"/>
              </a:ext>
            </a:extLst>
          </p:cNvPr>
          <p:cNvSpPr txBox="1"/>
          <p:nvPr/>
        </p:nvSpPr>
        <p:spPr>
          <a:xfrm>
            <a:off x="3487051" y="4641391"/>
            <a:ext cx="998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5"/>
                </a:solidFill>
                <a:ea typeface="DFKai-SB" panose="03000509000000000000" pitchFamily="65" charset="-120"/>
              </a:rPr>
              <a:t>小於</a:t>
            </a:r>
            <a:r>
              <a:rPr lang="en-US" altLang="zh-TW" sz="2400" dirty="0">
                <a:solidFill>
                  <a:schemeClr val="accent5"/>
                </a:solidFill>
                <a:ea typeface="DFKai-SB" panose="03000509000000000000" pitchFamily="65" charset="-120"/>
              </a:rPr>
              <a:t>4</a:t>
            </a:r>
            <a:endParaRPr lang="en-US" altLang="zh-CN" sz="2400" dirty="0">
              <a:solidFill>
                <a:schemeClr val="accent5"/>
              </a:solidFill>
              <a:ea typeface="DFKai-SB" panose="03000509000000000000" pitchFamily="65" charset="-12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59ABD84E-B307-4F68-A00D-36AAE45203A0}"/>
              </a:ext>
            </a:extLst>
          </p:cNvPr>
          <p:cNvSpPr txBox="1"/>
          <p:nvPr/>
        </p:nvSpPr>
        <p:spPr>
          <a:xfrm>
            <a:off x="3596065" y="5164822"/>
            <a:ext cx="670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chemeClr val="accent5"/>
                </a:solidFill>
                <a:ea typeface="DFKai-SB" panose="03000509000000000000" pitchFamily="65" charset="-120"/>
              </a:rPr>
              <a:t>1/0</a:t>
            </a:r>
            <a:endParaRPr lang="en-US" altLang="zh-CN" sz="2400" dirty="0">
              <a:solidFill>
                <a:schemeClr val="accent5"/>
              </a:solidFill>
              <a:ea typeface="DFKai-SB" panose="03000509000000000000" pitchFamily="65" charset="-120"/>
            </a:endParaRPr>
          </a:p>
        </p:txBody>
      </p:sp>
      <p:sp>
        <p:nvSpPr>
          <p:cNvPr id="17" name="右大括号 16">
            <a:extLst>
              <a:ext uri="{FF2B5EF4-FFF2-40B4-BE49-F238E27FC236}">
                <a16:creationId xmlns:a16="http://schemas.microsoft.com/office/drawing/2014/main" id="{27D8070B-FFAD-4A16-8501-8E221BBBD86A}"/>
              </a:ext>
            </a:extLst>
          </p:cNvPr>
          <p:cNvSpPr/>
          <p:nvPr/>
        </p:nvSpPr>
        <p:spPr>
          <a:xfrm rot="16200000">
            <a:off x="5807295" y="3649359"/>
            <a:ext cx="151837" cy="2958977"/>
          </a:xfrm>
          <a:prstGeom prst="rightBrace">
            <a:avLst>
              <a:gd name="adj1" fmla="val 97078"/>
              <a:gd name="adj2" fmla="val 50000"/>
            </a:avLst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1D201268-26A5-4FB4-98B9-255486BD87F3}"/>
              </a:ext>
            </a:extLst>
          </p:cNvPr>
          <p:cNvSpPr txBox="1"/>
          <p:nvPr/>
        </p:nvSpPr>
        <p:spPr>
          <a:xfrm>
            <a:off x="4618139" y="4641391"/>
            <a:ext cx="2684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6"/>
                </a:solidFill>
                <a:ea typeface="DFKai-SB" panose="03000509000000000000" pitchFamily="65" charset="-120"/>
              </a:rPr>
              <a:t>剩下數字隨意排列</a:t>
            </a:r>
            <a:endParaRPr lang="en-US" altLang="zh-CN" sz="2400" dirty="0">
              <a:solidFill>
                <a:schemeClr val="accent6"/>
              </a:solidFill>
              <a:ea typeface="DFKai-SB" panose="03000509000000000000" pitchFamily="65" charset="-12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4D7821F7-1883-4346-88C0-4E40463B8F0B}"/>
              </a:ext>
            </a:extLst>
          </p:cNvPr>
          <p:cNvSpPr txBox="1"/>
          <p:nvPr/>
        </p:nvSpPr>
        <p:spPr>
          <a:xfrm>
            <a:off x="2563015" y="3788384"/>
            <a:ext cx="1235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31490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C79AD872-B8D3-4967-8080-656C963BE2CD}"/>
              </a:ext>
            </a:extLst>
          </p:cNvPr>
          <p:cNvCxnSpPr>
            <a:cxnSpLocks/>
          </p:cNvCxnSpPr>
          <p:nvPr/>
        </p:nvCxnSpPr>
        <p:spPr>
          <a:xfrm>
            <a:off x="2918496" y="5039782"/>
            <a:ext cx="0" cy="24386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77A1F440-7998-4B22-A94A-A3261FCF4E44}"/>
              </a:ext>
            </a:extLst>
          </p:cNvPr>
          <p:cNvCxnSpPr>
            <a:cxnSpLocks/>
          </p:cNvCxnSpPr>
          <p:nvPr/>
        </p:nvCxnSpPr>
        <p:spPr>
          <a:xfrm>
            <a:off x="3894808" y="5039782"/>
            <a:ext cx="0" cy="243862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8312728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ea typeface="DFKai-SB" panose="03000509000000000000" pitchFamily="65" charset="-120"/>
              </a:rPr>
              <a:t>2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</a:p>
          <a:p>
            <a:pPr>
              <a:spcAft>
                <a:spcPts val="1800"/>
              </a:spcAft>
            </a:pPr>
            <a:endParaRPr lang="en-US" altLang="zh-CN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zh-TW" altLang="en-US" sz="2800" u="sng" dirty="0">
                <a:ea typeface="DFKai-SB" panose="03000509000000000000" pitchFamily="65" charset="-120"/>
              </a:rPr>
              <a:t>錦銘</a:t>
            </a:r>
            <a:r>
              <a:rPr lang="zh-TW" altLang="en-US" sz="2800" dirty="0">
                <a:ea typeface="DFKai-SB" panose="03000509000000000000" pitchFamily="65" charset="-120"/>
              </a:rPr>
              <a:t>用上面五張卡組成三個大於「三萬」的五位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數，把它們由小至大排列出來。第二個數是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34019</a:t>
            </a:r>
            <a:r>
              <a:rPr lang="zh-TW" altLang="en-US" sz="2800" dirty="0">
                <a:ea typeface="DFKai-SB" panose="03000509000000000000" pitchFamily="65" charset="-120"/>
              </a:rPr>
              <a:t>，在空格內填上適當的數。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72889B5-843D-4033-A16E-89D0236069E7}"/>
              </a:ext>
            </a:extLst>
          </p:cNvPr>
          <p:cNvSpPr txBox="1"/>
          <p:nvPr/>
        </p:nvSpPr>
        <p:spPr>
          <a:xfrm>
            <a:off x="1140030" y="3805493"/>
            <a:ext cx="6863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ea typeface="DFKai-SB" panose="03000509000000000000" pitchFamily="65" charset="-120"/>
              </a:rPr>
              <a:t>答案：</a:t>
            </a:r>
            <a:r>
              <a:rPr lang="zh-CN" altLang="en-US" sz="2800" u="sng" dirty="0">
                <a:ea typeface="DFKai-SB" panose="03000509000000000000" pitchFamily="65" charset="-120"/>
              </a:rPr>
              <a:t> 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zh-CN" altLang="en-US" sz="2800" dirty="0">
                <a:ea typeface="DFKai-SB" panose="03000509000000000000" pitchFamily="65" charset="-120"/>
              </a:rPr>
              <a:t>，</a:t>
            </a:r>
            <a:r>
              <a:rPr lang="en-US" altLang="zh-CN" sz="2800" dirty="0">
                <a:ea typeface="DFKai-SB" panose="03000509000000000000" pitchFamily="65" charset="-120"/>
              </a:rPr>
              <a:t>34019</a:t>
            </a:r>
            <a:r>
              <a:rPr lang="zh-CN" altLang="en-US" sz="2800" dirty="0">
                <a:ea typeface="DFKai-SB" panose="03000509000000000000" pitchFamily="65" charset="-120"/>
              </a:rPr>
              <a:t>，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en-US" altLang="zh-TW" sz="2800" u="sng" dirty="0">
                <a:solidFill>
                  <a:schemeClr val="bg1"/>
                </a:solidFill>
                <a:ea typeface="DFKai-SB" panose="03000509000000000000" pitchFamily="65" charset="-120"/>
              </a:rPr>
              <a:t>.</a:t>
            </a:r>
            <a:r>
              <a:rPr lang="zh-TW" altLang="en-US" sz="2800" u="sng" dirty="0">
                <a:ea typeface="DFKai-SB" panose="03000509000000000000" pitchFamily="65" charset="-120"/>
              </a:rPr>
              <a:t> </a:t>
            </a:r>
            <a:endParaRPr lang="zh-CN" altLang="en-US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         </a:t>
            </a:r>
            <a:r>
              <a:rPr lang="zh-CN" altLang="en-US" sz="2400" dirty="0">
                <a:ea typeface="DFKai-SB" panose="03000509000000000000" pitchFamily="65" charset="-120"/>
              </a:rPr>
              <a:t>（最小） </a:t>
            </a:r>
            <a:r>
              <a:rPr lang="zh-TW" altLang="en-US" sz="2400" dirty="0">
                <a:ea typeface="DFKai-SB" panose="03000509000000000000" pitchFamily="65" charset="-120"/>
              </a:rPr>
              <a:t>                             </a:t>
            </a:r>
            <a:r>
              <a:rPr lang="zh-CN" altLang="en-US" sz="2400" dirty="0">
                <a:ea typeface="DFKai-SB" panose="03000509000000000000" pitchFamily="65" charset="-120"/>
              </a:rPr>
              <a:t>（最大）</a:t>
            </a:r>
            <a:endParaRPr lang="en-US" altLang="zh-CN" sz="24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1" grpId="0" animBg="1"/>
      <p:bldP spid="11" grpId="1" animBg="1"/>
      <p:bldP spid="10" grpId="0" animBg="1"/>
      <p:bldP spid="10" grpId="1" animBg="1"/>
      <p:bldP spid="8" grpId="0"/>
      <p:bldP spid="8" grpId="1"/>
      <p:bldP spid="9" grpId="1"/>
      <p:bldP spid="9" grpId="2"/>
      <p:bldP spid="13" grpId="0" animBg="1"/>
      <p:bldP spid="13" grpId="1" animBg="1"/>
      <p:bldP spid="14" grpId="0"/>
      <p:bldP spid="14" grpId="1"/>
      <p:bldP spid="15" grpId="0"/>
      <p:bldP spid="15" grpId="1"/>
      <p:bldP spid="16" grpId="0"/>
      <p:bldP spid="16" grpId="1"/>
      <p:bldP spid="17" grpId="0" animBg="1"/>
      <p:bldP spid="17" grpId="1" animBg="1"/>
      <p:bldP spid="18" grpId="0"/>
      <p:bldP spid="18" grpId="1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8312728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ea typeface="DFKai-SB" panose="03000509000000000000" pitchFamily="65" charset="-120"/>
              </a:rPr>
              <a:t>2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</a:p>
          <a:p>
            <a:pPr>
              <a:spcAft>
                <a:spcPts val="1800"/>
              </a:spcAft>
            </a:pPr>
            <a:endParaRPr lang="en-US" altLang="zh-CN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zh-TW" altLang="en-US" sz="2800" u="sng" dirty="0">
                <a:ea typeface="DFKai-SB" panose="03000509000000000000" pitchFamily="65" charset="-120"/>
              </a:rPr>
              <a:t>錦銘</a:t>
            </a:r>
            <a:r>
              <a:rPr lang="zh-TW" altLang="en-US" sz="2800" dirty="0">
                <a:ea typeface="DFKai-SB" panose="03000509000000000000" pitchFamily="65" charset="-120"/>
              </a:rPr>
              <a:t>用上面五張卡組成三個大於「三萬」的五位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數，把它們由小至大排列出來。第二個數是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34019</a:t>
            </a:r>
            <a:r>
              <a:rPr lang="zh-TW" altLang="en-US" sz="2800" dirty="0">
                <a:ea typeface="DFKai-SB" panose="03000509000000000000" pitchFamily="65" charset="-120"/>
              </a:rPr>
              <a:t>，在空格內填上適當的數。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1B5323F-C66C-483F-85C0-3E2EDF059266}"/>
              </a:ext>
            </a:extLst>
          </p:cNvPr>
          <p:cNvSpPr/>
          <p:nvPr/>
        </p:nvSpPr>
        <p:spPr>
          <a:xfrm>
            <a:off x="5937814" y="4320330"/>
            <a:ext cx="998290" cy="3523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A9BD252-17FD-48BD-BD81-0308BB06C8BC}"/>
              </a:ext>
            </a:extLst>
          </p:cNvPr>
          <p:cNvSpPr/>
          <p:nvPr/>
        </p:nvSpPr>
        <p:spPr>
          <a:xfrm>
            <a:off x="4303552" y="3892492"/>
            <a:ext cx="209725" cy="3607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8E83C8E0-C355-4195-BB0B-FF7E523FD0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8795" y="1327892"/>
            <a:ext cx="6270171" cy="945465"/>
          </a:xfrm>
          <a:prstGeom prst="rect">
            <a:avLst/>
          </a:prstGeom>
        </p:spPr>
      </p:pic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6C7A4816-55E2-4019-B31D-BAECF21A6EA3}"/>
              </a:ext>
            </a:extLst>
          </p:cNvPr>
          <p:cNvGraphicFramePr>
            <a:graphicFrameLocks noGrp="1"/>
          </p:cNvGraphicFramePr>
          <p:nvPr/>
        </p:nvGraphicFramePr>
        <p:xfrm>
          <a:off x="2430483" y="5187505"/>
          <a:ext cx="4932220" cy="871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444">
                  <a:extLst>
                    <a:ext uri="{9D8B030D-6E8A-4147-A177-3AD203B41FA5}">
                      <a16:colId xmlns:a16="http://schemas.microsoft.com/office/drawing/2014/main" val="318935710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3805940891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282596667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1627984402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1856423851"/>
                    </a:ext>
                  </a:extLst>
                </a:gridCol>
              </a:tblGrid>
              <a:tr h="414547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5556011"/>
                  </a:ext>
                </a:extLst>
              </a:tr>
              <a:tr h="41454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3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4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0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1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9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735260"/>
                  </a:ext>
                </a:extLst>
              </a:tr>
            </a:tbl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54064F57-5D53-4D10-AB4A-A6BEA5ABDDC4}"/>
              </a:ext>
            </a:extLst>
          </p:cNvPr>
          <p:cNvSpPr txBox="1"/>
          <p:nvPr/>
        </p:nvSpPr>
        <p:spPr>
          <a:xfrm>
            <a:off x="1330034" y="5151570"/>
            <a:ext cx="1035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最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大：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2739790-51A7-4483-97B9-331099DB8968}"/>
              </a:ext>
            </a:extLst>
          </p:cNvPr>
          <p:cNvSpPr txBox="1"/>
          <p:nvPr/>
        </p:nvSpPr>
        <p:spPr>
          <a:xfrm>
            <a:off x="2768275" y="5161713"/>
            <a:ext cx="318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accent2"/>
                </a:solidFill>
                <a:ea typeface="DFKai-SB" panose="03000509000000000000" pitchFamily="65" charset="-120"/>
              </a:rPr>
              <a:t>3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8CDBD8D-0EA7-423D-A82C-B6B0804B53C2}"/>
              </a:ext>
            </a:extLst>
          </p:cNvPr>
          <p:cNvSpPr/>
          <p:nvPr/>
        </p:nvSpPr>
        <p:spPr>
          <a:xfrm>
            <a:off x="4513277" y="3892492"/>
            <a:ext cx="209725" cy="3607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9F5FA84-0182-47C5-939B-0ACFF7D178A4}"/>
              </a:ext>
            </a:extLst>
          </p:cNvPr>
          <p:cNvSpPr txBox="1"/>
          <p:nvPr/>
        </p:nvSpPr>
        <p:spPr>
          <a:xfrm>
            <a:off x="2170676" y="4641391"/>
            <a:ext cx="1347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2"/>
                </a:solidFill>
                <a:ea typeface="DFKai-SB" panose="03000509000000000000" pitchFamily="65" charset="-120"/>
              </a:rPr>
              <a:t>萬位是</a:t>
            </a:r>
            <a:r>
              <a:rPr lang="en-US" altLang="zh-TW" sz="2400" dirty="0">
                <a:solidFill>
                  <a:schemeClr val="accent2"/>
                </a:solidFill>
                <a:ea typeface="DFKai-SB" panose="03000509000000000000" pitchFamily="65" charset="-120"/>
              </a:rPr>
              <a:t>3</a:t>
            </a:r>
            <a:endParaRPr lang="en-US" altLang="zh-CN" sz="2400" dirty="0">
              <a:solidFill>
                <a:schemeClr val="accent2"/>
              </a:solidFill>
              <a:ea typeface="DFKai-SB" panose="03000509000000000000" pitchFamily="65" charset="-12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13B64282-ADAF-401B-8A84-8AF2BB0B17BF}"/>
              </a:ext>
            </a:extLst>
          </p:cNvPr>
          <p:cNvSpPr txBox="1"/>
          <p:nvPr/>
        </p:nvSpPr>
        <p:spPr>
          <a:xfrm>
            <a:off x="3280515" y="4635868"/>
            <a:ext cx="1347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5"/>
                </a:solidFill>
                <a:ea typeface="DFKai-SB" panose="03000509000000000000" pitchFamily="65" charset="-120"/>
              </a:rPr>
              <a:t>千位是</a:t>
            </a:r>
            <a:r>
              <a:rPr lang="en-US" altLang="zh-TW" sz="2400" dirty="0">
                <a:solidFill>
                  <a:schemeClr val="accent5"/>
                </a:solidFill>
                <a:ea typeface="DFKai-SB" panose="03000509000000000000" pitchFamily="65" charset="-120"/>
              </a:rPr>
              <a:t>4</a:t>
            </a:r>
            <a:endParaRPr lang="en-US" altLang="zh-CN" sz="2400" dirty="0">
              <a:solidFill>
                <a:schemeClr val="accent5"/>
              </a:solidFill>
              <a:ea typeface="DFKai-SB" panose="03000509000000000000" pitchFamily="65" charset="-12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59ABD84E-B307-4F68-A00D-36AAE45203A0}"/>
              </a:ext>
            </a:extLst>
          </p:cNvPr>
          <p:cNvSpPr txBox="1"/>
          <p:nvPr/>
        </p:nvSpPr>
        <p:spPr>
          <a:xfrm>
            <a:off x="3735371" y="5164822"/>
            <a:ext cx="318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chemeClr val="accent5"/>
                </a:solidFill>
                <a:ea typeface="DFKai-SB" panose="03000509000000000000" pitchFamily="65" charset="-120"/>
              </a:rPr>
              <a:t>4</a:t>
            </a:r>
            <a:endParaRPr lang="en-US" altLang="zh-CN" sz="2400" dirty="0">
              <a:solidFill>
                <a:schemeClr val="accent5"/>
              </a:solidFill>
              <a:ea typeface="DFKai-SB" panose="03000509000000000000" pitchFamily="65" charset="-120"/>
            </a:endParaRPr>
          </a:p>
        </p:txBody>
      </p:sp>
      <p:sp>
        <p:nvSpPr>
          <p:cNvPr id="17" name="右大括号 16">
            <a:extLst>
              <a:ext uri="{FF2B5EF4-FFF2-40B4-BE49-F238E27FC236}">
                <a16:creationId xmlns:a16="http://schemas.microsoft.com/office/drawing/2014/main" id="{27D8070B-FFAD-4A16-8501-8E221BBBD86A}"/>
              </a:ext>
            </a:extLst>
          </p:cNvPr>
          <p:cNvSpPr/>
          <p:nvPr/>
        </p:nvSpPr>
        <p:spPr>
          <a:xfrm rot="16200000">
            <a:off x="5807295" y="3649359"/>
            <a:ext cx="151837" cy="2958977"/>
          </a:xfrm>
          <a:prstGeom prst="rightBrace">
            <a:avLst>
              <a:gd name="adj1" fmla="val 97078"/>
              <a:gd name="adj2" fmla="val 50000"/>
            </a:avLst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1D201268-26A5-4FB4-98B9-255486BD87F3}"/>
              </a:ext>
            </a:extLst>
          </p:cNvPr>
          <p:cNvSpPr txBox="1"/>
          <p:nvPr/>
        </p:nvSpPr>
        <p:spPr>
          <a:xfrm>
            <a:off x="4618138" y="4641391"/>
            <a:ext cx="4362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6"/>
                </a:solidFill>
                <a:ea typeface="DFKai-SB" panose="03000509000000000000" pitchFamily="65" charset="-120"/>
              </a:rPr>
              <a:t>剩下數字排列與</a:t>
            </a:r>
            <a:r>
              <a:rPr lang="en-US" altLang="zh-TW" sz="2400" dirty="0">
                <a:solidFill>
                  <a:schemeClr val="accent6"/>
                </a:solidFill>
                <a:ea typeface="DFKai-SB" panose="03000509000000000000" pitchFamily="65" charset="-120"/>
              </a:rPr>
              <a:t>34019</a:t>
            </a:r>
            <a:r>
              <a:rPr lang="zh-TW" altLang="en-US" sz="2400" dirty="0">
                <a:solidFill>
                  <a:schemeClr val="accent6"/>
                </a:solidFill>
                <a:ea typeface="DFKai-SB" panose="03000509000000000000" pitchFamily="65" charset="-120"/>
              </a:rPr>
              <a:t>不同即可</a:t>
            </a:r>
            <a:endParaRPr lang="en-US" altLang="zh-CN" sz="2400" dirty="0">
              <a:solidFill>
                <a:schemeClr val="accent6"/>
              </a:solidFill>
              <a:ea typeface="DFKai-SB" panose="03000509000000000000" pitchFamily="65" charset="-120"/>
            </a:endParaRPr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C79AD872-B8D3-4967-8080-656C963BE2CD}"/>
              </a:ext>
            </a:extLst>
          </p:cNvPr>
          <p:cNvCxnSpPr>
            <a:cxnSpLocks/>
          </p:cNvCxnSpPr>
          <p:nvPr/>
        </p:nvCxnSpPr>
        <p:spPr>
          <a:xfrm>
            <a:off x="2918496" y="5039782"/>
            <a:ext cx="0" cy="24386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77A1F440-7998-4B22-A94A-A3261FCF4E44}"/>
              </a:ext>
            </a:extLst>
          </p:cNvPr>
          <p:cNvCxnSpPr>
            <a:cxnSpLocks/>
          </p:cNvCxnSpPr>
          <p:nvPr/>
        </p:nvCxnSpPr>
        <p:spPr>
          <a:xfrm>
            <a:off x="3894808" y="5039782"/>
            <a:ext cx="0" cy="243862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9AB82B90-EDD1-4861-8F25-FA88E4790473}"/>
              </a:ext>
            </a:extLst>
          </p:cNvPr>
          <p:cNvSpPr txBox="1"/>
          <p:nvPr/>
        </p:nvSpPr>
        <p:spPr>
          <a:xfrm>
            <a:off x="2563015" y="3788384"/>
            <a:ext cx="1235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31490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BF2ADE8-3880-4C1B-BF2F-5B39DDF2CE15}"/>
              </a:ext>
            </a:extLst>
          </p:cNvPr>
          <p:cNvSpPr txBox="1"/>
          <p:nvPr/>
        </p:nvSpPr>
        <p:spPr>
          <a:xfrm>
            <a:off x="1661760" y="4646914"/>
            <a:ext cx="507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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72889B5-843D-4033-A16E-89D0236069E7}"/>
              </a:ext>
            </a:extLst>
          </p:cNvPr>
          <p:cNvSpPr txBox="1"/>
          <p:nvPr/>
        </p:nvSpPr>
        <p:spPr>
          <a:xfrm>
            <a:off x="1140030" y="3805493"/>
            <a:ext cx="6863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ea typeface="DFKai-SB" panose="03000509000000000000" pitchFamily="65" charset="-120"/>
              </a:rPr>
              <a:t>答案：</a:t>
            </a:r>
            <a:r>
              <a:rPr lang="zh-CN" altLang="en-US" sz="2800" u="sng" dirty="0">
                <a:ea typeface="DFKai-SB" panose="03000509000000000000" pitchFamily="65" charset="-120"/>
              </a:rPr>
              <a:t> 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zh-CN" altLang="en-US" sz="2800" dirty="0">
                <a:ea typeface="DFKai-SB" panose="03000509000000000000" pitchFamily="65" charset="-120"/>
              </a:rPr>
              <a:t>，</a:t>
            </a:r>
            <a:r>
              <a:rPr lang="en-US" altLang="zh-CN" sz="2800" dirty="0">
                <a:ea typeface="DFKai-SB" panose="03000509000000000000" pitchFamily="65" charset="-120"/>
              </a:rPr>
              <a:t>34019</a:t>
            </a:r>
            <a:r>
              <a:rPr lang="zh-CN" altLang="en-US" sz="2800" dirty="0">
                <a:ea typeface="DFKai-SB" panose="03000509000000000000" pitchFamily="65" charset="-120"/>
              </a:rPr>
              <a:t>，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en-US" altLang="zh-TW" sz="2800" u="sng" dirty="0">
                <a:solidFill>
                  <a:schemeClr val="bg1"/>
                </a:solidFill>
                <a:ea typeface="DFKai-SB" panose="03000509000000000000" pitchFamily="65" charset="-120"/>
              </a:rPr>
              <a:t>.</a:t>
            </a:r>
            <a:r>
              <a:rPr lang="zh-TW" altLang="en-US" sz="2800" u="sng" dirty="0">
                <a:ea typeface="DFKai-SB" panose="03000509000000000000" pitchFamily="65" charset="-120"/>
              </a:rPr>
              <a:t> </a:t>
            </a:r>
            <a:endParaRPr lang="zh-CN" altLang="en-US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         </a:t>
            </a:r>
            <a:r>
              <a:rPr lang="zh-CN" altLang="en-US" sz="2400" dirty="0">
                <a:ea typeface="DFKai-SB" panose="03000509000000000000" pitchFamily="65" charset="-120"/>
              </a:rPr>
              <a:t>（最小） </a:t>
            </a:r>
            <a:r>
              <a:rPr lang="zh-TW" altLang="en-US" sz="2400" dirty="0">
                <a:ea typeface="DFKai-SB" panose="03000509000000000000" pitchFamily="65" charset="-120"/>
              </a:rPr>
              <a:t>                             </a:t>
            </a:r>
            <a:r>
              <a:rPr lang="zh-CN" altLang="en-US" sz="2400" dirty="0">
                <a:ea typeface="DFKai-SB" panose="03000509000000000000" pitchFamily="65" charset="-120"/>
              </a:rPr>
              <a:t>（最大）</a:t>
            </a:r>
            <a:endParaRPr lang="en-US" altLang="zh-CN" sz="24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405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8" grpId="0"/>
      <p:bldP spid="9" grpId="0"/>
      <p:bldP spid="13" grpId="0" animBg="1"/>
      <p:bldP spid="14" grpId="0"/>
      <p:bldP spid="15" grpId="0"/>
      <p:bldP spid="15" grpId="1"/>
      <p:bldP spid="16" grpId="0"/>
      <p:bldP spid="16" grpId="1"/>
      <p:bldP spid="17" grpId="0" animBg="1"/>
      <p:bldP spid="17" grpId="1" animBg="1"/>
      <p:bldP spid="18" grpId="0"/>
      <p:bldP spid="18" grpId="1"/>
      <p:bldP spid="22" grpId="0"/>
      <p:bldP spid="2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8312728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ea typeface="DFKai-SB" panose="03000509000000000000" pitchFamily="65" charset="-120"/>
              </a:rPr>
              <a:t>2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</a:p>
          <a:p>
            <a:pPr>
              <a:spcAft>
                <a:spcPts val="1800"/>
              </a:spcAft>
            </a:pPr>
            <a:endParaRPr lang="en-US" altLang="zh-CN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zh-TW" altLang="en-US" sz="2800" u="sng" dirty="0">
                <a:ea typeface="DFKai-SB" panose="03000509000000000000" pitchFamily="65" charset="-120"/>
              </a:rPr>
              <a:t>錦銘</a:t>
            </a:r>
            <a:r>
              <a:rPr lang="zh-TW" altLang="en-US" sz="2800" dirty="0">
                <a:ea typeface="DFKai-SB" panose="03000509000000000000" pitchFamily="65" charset="-120"/>
              </a:rPr>
              <a:t>用上面五張卡組成三個大於「三萬」的五位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數，把它們由小至大排列出來。第二個數是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34019</a:t>
            </a:r>
            <a:r>
              <a:rPr lang="zh-TW" altLang="en-US" sz="2800" dirty="0">
                <a:ea typeface="DFKai-SB" panose="03000509000000000000" pitchFamily="65" charset="-120"/>
              </a:rPr>
              <a:t>，在空格內填上適當的數。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1B5323F-C66C-483F-85C0-3E2EDF059266}"/>
              </a:ext>
            </a:extLst>
          </p:cNvPr>
          <p:cNvSpPr/>
          <p:nvPr/>
        </p:nvSpPr>
        <p:spPr>
          <a:xfrm>
            <a:off x="5937814" y="4320330"/>
            <a:ext cx="998290" cy="3523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A9BD252-17FD-48BD-BD81-0308BB06C8BC}"/>
              </a:ext>
            </a:extLst>
          </p:cNvPr>
          <p:cNvSpPr/>
          <p:nvPr/>
        </p:nvSpPr>
        <p:spPr>
          <a:xfrm>
            <a:off x="4303552" y="3892492"/>
            <a:ext cx="209725" cy="3607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8E83C8E0-C355-4195-BB0B-FF7E523FD0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8795" y="1327892"/>
            <a:ext cx="6270171" cy="945465"/>
          </a:xfrm>
          <a:prstGeom prst="rect">
            <a:avLst/>
          </a:prstGeom>
        </p:spPr>
      </p:pic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6C7A4816-55E2-4019-B31D-BAECF21A6EA3}"/>
              </a:ext>
            </a:extLst>
          </p:cNvPr>
          <p:cNvGraphicFramePr>
            <a:graphicFrameLocks noGrp="1"/>
          </p:cNvGraphicFramePr>
          <p:nvPr/>
        </p:nvGraphicFramePr>
        <p:xfrm>
          <a:off x="2430483" y="5187505"/>
          <a:ext cx="4932220" cy="871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444">
                  <a:extLst>
                    <a:ext uri="{9D8B030D-6E8A-4147-A177-3AD203B41FA5}">
                      <a16:colId xmlns:a16="http://schemas.microsoft.com/office/drawing/2014/main" val="318935710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3805940891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282596667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1627984402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1856423851"/>
                    </a:ext>
                  </a:extLst>
                </a:gridCol>
              </a:tblGrid>
              <a:tr h="414547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5556011"/>
                  </a:ext>
                </a:extLst>
              </a:tr>
              <a:tr h="41454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3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4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0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1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9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735260"/>
                  </a:ext>
                </a:extLst>
              </a:tr>
            </a:tbl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54064F57-5D53-4D10-AB4A-A6BEA5ABDDC4}"/>
              </a:ext>
            </a:extLst>
          </p:cNvPr>
          <p:cNvSpPr txBox="1"/>
          <p:nvPr/>
        </p:nvSpPr>
        <p:spPr>
          <a:xfrm>
            <a:off x="1330034" y="5151570"/>
            <a:ext cx="1035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最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大：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2739790-51A7-4483-97B9-331099DB8968}"/>
              </a:ext>
            </a:extLst>
          </p:cNvPr>
          <p:cNvSpPr txBox="1"/>
          <p:nvPr/>
        </p:nvSpPr>
        <p:spPr>
          <a:xfrm>
            <a:off x="2768275" y="5161713"/>
            <a:ext cx="318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accent2"/>
                </a:solidFill>
                <a:ea typeface="DFKai-SB" panose="03000509000000000000" pitchFamily="65" charset="-120"/>
              </a:rPr>
              <a:t>3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8CDBD8D-0EA7-423D-A82C-B6B0804B53C2}"/>
              </a:ext>
            </a:extLst>
          </p:cNvPr>
          <p:cNvSpPr/>
          <p:nvPr/>
        </p:nvSpPr>
        <p:spPr>
          <a:xfrm>
            <a:off x="4513277" y="3892492"/>
            <a:ext cx="209725" cy="3607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9F5FA84-0182-47C5-939B-0ACFF7D178A4}"/>
              </a:ext>
            </a:extLst>
          </p:cNvPr>
          <p:cNvSpPr txBox="1"/>
          <p:nvPr/>
        </p:nvSpPr>
        <p:spPr>
          <a:xfrm>
            <a:off x="2170676" y="4641391"/>
            <a:ext cx="1347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2"/>
                </a:solidFill>
                <a:ea typeface="DFKai-SB" panose="03000509000000000000" pitchFamily="65" charset="-120"/>
              </a:rPr>
              <a:t>萬位是</a:t>
            </a:r>
            <a:r>
              <a:rPr lang="en-US" altLang="zh-TW" sz="2400" dirty="0">
                <a:solidFill>
                  <a:schemeClr val="accent2"/>
                </a:solidFill>
                <a:ea typeface="DFKai-SB" panose="03000509000000000000" pitchFamily="65" charset="-120"/>
              </a:rPr>
              <a:t>3</a:t>
            </a:r>
            <a:endParaRPr lang="en-US" altLang="zh-CN" sz="2400" dirty="0">
              <a:solidFill>
                <a:schemeClr val="accent2"/>
              </a:solidFill>
              <a:ea typeface="DFKai-SB" panose="03000509000000000000" pitchFamily="65" charset="-12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13B64282-ADAF-401B-8A84-8AF2BB0B17BF}"/>
              </a:ext>
            </a:extLst>
          </p:cNvPr>
          <p:cNvSpPr txBox="1"/>
          <p:nvPr/>
        </p:nvSpPr>
        <p:spPr>
          <a:xfrm>
            <a:off x="3401256" y="4635868"/>
            <a:ext cx="1042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5"/>
                </a:solidFill>
                <a:ea typeface="DFKai-SB" panose="03000509000000000000" pitchFamily="65" charset="-120"/>
              </a:rPr>
              <a:t>大於</a:t>
            </a:r>
            <a:r>
              <a:rPr lang="en-US" altLang="zh-TW" sz="2400" dirty="0">
                <a:solidFill>
                  <a:schemeClr val="accent5"/>
                </a:solidFill>
                <a:ea typeface="DFKai-SB" panose="03000509000000000000" pitchFamily="65" charset="-120"/>
              </a:rPr>
              <a:t>4</a:t>
            </a:r>
            <a:endParaRPr lang="en-US" altLang="zh-CN" sz="2400" dirty="0">
              <a:solidFill>
                <a:schemeClr val="accent5"/>
              </a:solidFill>
              <a:ea typeface="DFKai-SB" panose="03000509000000000000" pitchFamily="65" charset="-12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59ABD84E-B307-4F68-A00D-36AAE45203A0}"/>
              </a:ext>
            </a:extLst>
          </p:cNvPr>
          <p:cNvSpPr txBox="1"/>
          <p:nvPr/>
        </p:nvSpPr>
        <p:spPr>
          <a:xfrm>
            <a:off x="3735371" y="5164822"/>
            <a:ext cx="318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chemeClr val="accent5"/>
                </a:solidFill>
                <a:ea typeface="DFKai-SB" panose="03000509000000000000" pitchFamily="65" charset="-120"/>
              </a:rPr>
              <a:t>9</a:t>
            </a:r>
            <a:endParaRPr lang="en-US" altLang="zh-CN" sz="2400" dirty="0">
              <a:solidFill>
                <a:schemeClr val="accent5"/>
              </a:solidFill>
              <a:ea typeface="DFKai-SB" panose="03000509000000000000" pitchFamily="65" charset="-120"/>
            </a:endParaRPr>
          </a:p>
        </p:txBody>
      </p:sp>
      <p:sp>
        <p:nvSpPr>
          <p:cNvPr id="17" name="右大括号 16">
            <a:extLst>
              <a:ext uri="{FF2B5EF4-FFF2-40B4-BE49-F238E27FC236}">
                <a16:creationId xmlns:a16="http://schemas.microsoft.com/office/drawing/2014/main" id="{27D8070B-FFAD-4A16-8501-8E221BBBD86A}"/>
              </a:ext>
            </a:extLst>
          </p:cNvPr>
          <p:cNvSpPr/>
          <p:nvPr/>
        </p:nvSpPr>
        <p:spPr>
          <a:xfrm rot="16200000">
            <a:off x="5807295" y="3649359"/>
            <a:ext cx="151837" cy="2958977"/>
          </a:xfrm>
          <a:prstGeom prst="rightBrace">
            <a:avLst>
              <a:gd name="adj1" fmla="val 97078"/>
              <a:gd name="adj2" fmla="val 50000"/>
            </a:avLst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1D201268-26A5-4FB4-98B9-255486BD87F3}"/>
              </a:ext>
            </a:extLst>
          </p:cNvPr>
          <p:cNvSpPr txBox="1"/>
          <p:nvPr/>
        </p:nvSpPr>
        <p:spPr>
          <a:xfrm>
            <a:off x="4618138" y="4641391"/>
            <a:ext cx="2663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6"/>
                </a:solidFill>
                <a:ea typeface="DFKai-SB" panose="03000509000000000000" pitchFamily="65" charset="-120"/>
              </a:rPr>
              <a:t>剩下數字隨意排列</a:t>
            </a:r>
            <a:endParaRPr lang="en-US" altLang="zh-CN" sz="2400" dirty="0">
              <a:solidFill>
                <a:schemeClr val="accent6"/>
              </a:solidFill>
              <a:ea typeface="DFKai-SB" panose="03000509000000000000" pitchFamily="65" charset="-120"/>
            </a:endParaRPr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C79AD872-B8D3-4967-8080-656C963BE2CD}"/>
              </a:ext>
            </a:extLst>
          </p:cNvPr>
          <p:cNvCxnSpPr>
            <a:cxnSpLocks/>
          </p:cNvCxnSpPr>
          <p:nvPr/>
        </p:nvCxnSpPr>
        <p:spPr>
          <a:xfrm>
            <a:off x="2918496" y="5039782"/>
            <a:ext cx="0" cy="24386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77A1F440-7998-4B22-A94A-A3261FCF4E44}"/>
              </a:ext>
            </a:extLst>
          </p:cNvPr>
          <p:cNvCxnSpPr>
            <a:cxnSpLocks/>
          </p:cNvCxnSpPr>
          <p:nvPr/>
        </p:nvCxnSpPr>
        <p:spPr>
          <a:xfrm>
            <a:off x="3894808" y="5039782"/>
            <a:ext cx="0" cy="243862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9AB82B90-EDD1-4861-8F25-FA88E4790473}"/>
              </a:ext>
            </a:extLst>
          </p:cNvPr>
          <p:cNvSpPr txBox="1"/>
          <p:nvPr/>
        </p:nvSpPr>
        <p:spPr>
          <a:xfrm>
            <a:off x="2563015" y="3788384"/>
            <a:ext cx="1235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31490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BF2ADE8-3880-4C1B-BF2F-5B39DDF2CE15}"/>
              </a:ext>
            </a:extLst>
          </p:cNvPr>
          <p:cNvSpPr txBox="1"/>
          <p:nvPr/>
        </p:nvSpPr>
        <p:spPr>
          <a:xfrm>
            <a:off x="1661760" y="4646914"/>
            <a:ext cx="507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72889B5-843D-4033-A16E-89D0236069E7}"/>
              </a:ext>
            </a:extLst>
          </p:cNvPr>
          <p:cNvSpPr txBox="1"/>
          <p:nvPr/>
        </p:nvSpPr>
        <p:spPr>
          <a:xfrm>
            <a:off x="1140030" y="3805493"/>
            <a:ext cx="6863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ea typeface="DFKai-SB" panose="03000509000000000000" pitchFamily="65" charset="-120"/>
              </a:rPr>
              <a:t>答案：</a:t>
            </a:r>
            <a:r>
              <a:rPr lang="zh-CN" altLang="en-US" sz="2800" u="sng" dirty="0">
                <a:ea typeface="DFKai-SB" panose="03000509000000000000" pitchFamily="65" charset="-120"/>
              </a:rPr>
              <a:t> 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zh-CN" altLang="en-US" sz="2800" dirty="0">
                <a:ea typeface="DFKai-SB" panose="03000509000000000000" pitchFamily="65" charset="-120"/>
              </a:rPr>
              <a:t>，</a:t>
            </a:r>
            <a:r>
              <a:rPr lang="en-US" altLang="zh-CN" sz="2800" dirty="0">
                <a:ea typeface="DFKai-SB" panose="03000509000000000000" pitchFamily="65" charset="-120"/>
              </a:rPr>
              <a:t>34019</a:t>
            </a:r>
            <a:r>
              <a:rPr lang="zh-CN" altLang="en-US" sz="2800" dirty="0">
                <a:ea typeface="DFKai-SB" panose="03000509000000000000" pitchFamily="65" charset="-120"/>
              </a:rPr>
              <a:t>，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en-US" altLang="zh-TW" sz="2800" u="sng" dirty="0">
                <a:solidFill>
                  <a:schemeClr val="bg1"/>
                </a:solidFill>
                <a:ea typeface="DFKai-SB" panose="03000509000000000000" pitchFamily="65" charset="-120"/>
              </a:rPr>
              <a:t>.</a:t>
            </a:r>
            <a:r>
              <a:rPr lang="zh-TW" altLang="en-US" sz="2800" u="sng" dirty="0">
                <a:ea typeface="DFKai-SB" panose="03000509000000000000" pitchFamily="65" charset="-120"/>
              </a:rPr>
              <a:t> </a:t>
            </a:r>
            <a:endParaRPr lang="zh-CN" altLang="en-US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         </a:t>
            </a:r>
            <a:r>
              <a:rPr lang="zh-CN" altLang="en-US" sz="2400" dirty="0">
                <a:ea typeface="DFKai-SB" panose="03000509000000000000" pitchFamily="65" charset="-120"/>
              </a:rPr>
              <a:t>（最小） </a:t>
            </a:r>
            <a:r>
              <a:rPr lang="zh-TW" altLang="en-US" sz="2400" dirty="0">
                <a:ea typeface="DFKai-SB" panose="03000509000000000000" pitchFamily="65" charset="-120"/>
              </a:rPr>
              <a:t>                             </a:t>
            </a:r>
            <a:r>
              <a:rPr lang="zh-CN" altLang="en-US" sz="2400" dirty="0">
                <a:ea typeface="DFKai-SB" panose="03000509000000000000" pitchFamily="65" charset="-120"/>
              </a:rPr>
              <a:t>（最大）</a:t>
            </a:r>
            <a:endParaRPr lang="en-US" altLang="zh-CN" sz="24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214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4" grpId="0"/>
      <p:bldP spid="15" grpId="0"/>
      <p:bldP spid="15" grpId="1"/>
      <p:bldP spid="16" grpId="0"/>
      <p:bldP spid="16" grpId="1"/>
      <p:bldP spid="17" grpId="0" animBg="1"/>
      <p:bldP spid="17" grpId="1" animBg="1"/>
      <p:bldP spid="18" grpId="0"/>
      <p:bldP spid="18" grpId="1"/>
      <p:bldP spid="22" grpId="0"/>
      <p:bldP spid="2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8312728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ea typeface="DFKai-SB" panose="03000509000000000000" pitchFamily="65" charset="-120"/>
              </a:rPr>
              <a:t>2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</a:p>
          <a:p>
            <a:pPr>
              <a:spcAft>
                <a:spcPts val="1800"/>
              </a:spcAft>
            </a:pPr>
            <a:endParaRPr lang="en-US" altLang="zh-CN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zh-TW" altLang="en-US" sz="2800" u="sng" dirty="0">
                <a:ea typeface="DFKai-SB" panose="03000509000000000000" pitchFamily="65" charset="-120"/>
              </a:rPr>
              <a:t>錦銘</a:t>
            </a:r>
            <a:r>
              <a:rPr lang="zh-TW" altLang="en-US" sz="2800" dirty="0">
                <a:ea typeface="DFKai-SB" panose="03000509000000000000" pitchFamily="65" charset="-120"/>
              </a:rPr>
              <a:t>用上面五張卡組成三個大於「三萬」的五位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數，把它們由小至大排列出來。第二個數是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34019</a:t>
            </a:r>
            <a:r>
              <a:rPr lang="zh-TW" altLang="en-US" sz="2800" dirty="0">
                <a:ea typeface="DFKai-SB" panose="03000509000000000000" pitchFamily="65" charset="-120"/>
              </a:rPr>
              <a:t>，在空格內填上適當的數。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1B5323F-C66C-483F-85C0-3E2EDF059266}"/>
              </a:ext>
            </a:extLst>
          </p:cNvPr>
          <p:cNvSpPr/>
          <p:nvPr/>
        </p:nvSpPr>
        <p:spPr>
          <a:xfrm>
            <a:off x="5937814" y="4320330"/>
            <a:ext cx="998290" cy="3523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A9BD252-17FD-48BD-BD81-0308BB06C8BC}"/>
              </a:ext>
            </a:extLst>
          </p:cNvPr>
          <p:cNvSpPr/>
          <p:nvPr/>
        </p:nvSpPr>
        <p:spPr>
          <a:xfrm>
            <a:off x="4303552" y="3892492"/>
            <a:ext cx="209725" cy="3607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8E83C8E0-C355-4195-BB0B-FF7E523FD0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8795" y="1327892"/>
            <a:ext cx="6270171" cy="945465"/>
          </a:xfrm>
          <a:prstGeom prst="rect">
            <a:avLst/>
          </a:prstGeom>
        </p:spPr>
      </p:pic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6C7A4816-55E2-4019-B31D-BAECF21A6EA3}"/>
              </a:ext>
            </a:extLst>
          </p:cNvPr>
          <p:cNvGraphicFramePr>
            <a:graphicFrameLocks noGrp="1"/>
          </p:cNvGraphicFramePr>
          <p:nvPr/>
        </p:nvGraphicFramePr>
        <p:xfrm>
          <a:off x="2430483" y="5187505"/>
          <a:ext cx="4932220" cy="871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444">
                  <a:extLst>
                    <a:ext uri="{9D8B030D-6E8A-4147-A177-3AD203B41FA5}">
                      <a16:colId xmlns:a16="http://schemas.microsoft.com/office/drawing/2014/main" val="318935710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3805940891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282596667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1627984402"/>
                    </a:ext>
                  </a:extLst>
                </a:gridCol>
                <a:gridCol w="986444">
                  <a:extLst>
                    <a:ext uri="{9D8B030D-6E8A-4147-A177-3AD203B41FA5}">
                      <a16:colId xmlns:a16="http://schemas.microsoft.com/office/drawing/2014/main" val="1856423851"/>
                    </a:ext>
                  </a:extLst>
                </a:gridCol>
              </a:tblGrid>
              <a:tr h="414547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5556011"/>
                  </a:ext>
                </a:extLst>
              </a:tr>
              <a:tr h="41454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3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4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0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1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FF"/>
                          </a:solidFill>
                        </a:rPr>
                        <a:t>9</a:t>
                      </a:r>
                      <a:endParaRPr lang="zh-CN" alt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735260"/>
                  </a:ext>
                </a:extLst>
              </a:tr>
            </a:tbl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54064F57-5D53-4D10-AB4A-A6BEA5ABDDC4}"/>
              </a:ext>
            </a:extLst>
          </p:cNvPr>
          <p:cNvSpPr txBox="1"/>
          <p:nvPr/>
        </p:nvSpPr>
        <p:spPr>
          <a:xfrm>
            <a:off x="1330034" y="5151570"/>
            <a:ext cx="1035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最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大：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2739790-51A7-4483-97B9-331099DB8968}"/>
              </a:ext>
            </a:extLst>
          </p:cNvPr>
          <p:cNvSpPr txBox="1"/>
          <p:nvPr/>
        </p:nvSpPr>
        <p:spPr>
          <a:xfrm>
            <a:off x="2584959" y="5187388"/>
            <a:ext cx="667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chemeClr val="accent2"/>
                </a:solidFill>
                <a:ea typeface="DFKai-SB" panose="03000509000000000000" pitchFamily="65" charset="-120"/>
              </a:rPr>
              <a:t>4/9</a:t>
            </a:r>
            <a:endParaRPr lang="en-US" altLang="zh-CN" sz="2400" dirty="0">
              <a:solidFill>
                <a:schemeClr val="accent2"/>
              </a:solidFill>
              <a:ea typeface="DFKai-SB" panose="03000509000000000000" pitchFamily="65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9F5FA84-0182-47C5-939B-0ACFF7D178A4}"/>
              </a:ext>
            </a:extLst>
          </p:cNvPr>
          <p:cNvSpPr txBox="1"/>
          <p:nvPr/>
        </p:nvSpPr>
        <p:spPr>
          <a:xfrm>
            <a:off x="2078733" y="4641391"/>
            <a:ext cx="18795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2"/>
                </a:solidFill>
                <a:ea typeface="DFKai-SB" panose="03000509000000000000" pitchFamily="65" charset="-120"/>
              </a:rPr>
              <a:t>萬位是</a:t>
            </a:r>
            <a:r>
              <a:rPr lang="en-US" altLang="zh-TW" sz="2400" dirty="0">
                <a:solidFill>
                  <a:schemeClr val="accent2"/>
                </a:solidFill>
                <a:ea typeface="DFKai-SB" panose="03000509000000000000" pitchFamily="65" charset="-120"/>
              </a:rPr>
              <a:t>4</a:t>
            </a:r>
            <a:r>
              <a:rPr lang="zh-TW" altLang="en-US" sz="2400" dirty="0">
                <a:solidFill>
                  <a:schemeClr val="accent2"/>
                </a:solidFill>
                <a:ea typeface="DFKai-SB" panose="03000509000000000000" pitchFamily="65" charset="-120"/>
              </a:rPr>
              <a:t>或</a:t>
            </a:r>
            <a:r>
              <a:rPr lang="en-US" altLang="zh-TW" sz="2400" dirty="0">
                <a:solidFill>
                  <a:schemeClr val="accent2"/>
                </a:solidFill>
                <a:ea typeface="DFKai-SB" panose="03000509000000000000" pitchFamily="65" charset="-120"/>
              </a:rPr>
              <a:t>9</a:t>
            </a:r>
            <a:endParaRPr lang="en-US" altLang="zh-CN" sz="2400" dirty="0">
              <a:solidFill>
                <a:schemeClr val="accent2"/>
              </a:solidFill>
              <a:ea typeface="DFKai-SB" panose="03000509000000000000" pitchFamily="65" charset="-120"/>
            </a:endParaRPr>
          </a:p>
        </p:txBody>
      </p:sp>
      <p:sp>
        <p:nvSpPr>
          <p:cNvPr id="17" name="右大括号 16">
            <a:extLst>
              <a:ext uri="{FF2B5EF4-FFF2-40B4-BE49-F238E27FC236}">
                <a16:creationId xmlns:a16="http://schemas.microsoft.com/office/drawing/2014/main" id="{27D8070B-FFAD-4A16-8501-8E221BBBD86A}"/>
              </a:ext>
            </a:extLst>
          </p:cNvPr>
          <p:cNvSpPr/>
          <p:nvPr/>
        </p:nvSpPr>
        <p:spPr>
          <a:xfrm rot="16200000">
            <a:off x="5283102" y="3125862"/>
            <a:ext cx="203008" cy="3956194"/>
          </a:xfrm>
          <a:prstGeom prst="rightBrace">
            <a:avLst>
              <a:gd name="adj1" fmla="val 97078"/>
              <a:gd name="adj2" fmla="val 50000"/>
            </a:avLst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1D201268-26A5-4FB4-98B9-255486BD87F3}"/>
              </a:ext>
            </a:extLst>
          </p:cNvPr>
          <p:cNvSpPr txBox="1"/>
          <p:nvPr/>
        </p:nvSpPr>
        <p:spPr>
          <a:xfrm>
            <a:off x="4112777" y="4641391"/>
            <a:ext cx="2744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6"/>
                </a:solidFill>
                <a:ea typeface="DFKai-SB" panose="03000509000000000000" pitchFamily="65" charset="-120"/>
              </a:rPr>
              <a:t>剩下數字隨意排列</a:t>
            </a:r>
            <a:endParaRPr lang="en-US" altLang="zh-CN" sz="2400" dirty="0">
              <a:solidFill>
                <a:schemeClr val="accent6"/>
              </a:solidFill>
              <a:ea typeface="DFKai-SB" panose="03000509000000000000" pitchFamily="65" charset="-12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4D7821F7-1883-4346-88C0-4E40463B8F0B}"/>
              </a:ext>
            </a:extLst>
          </p:cNvPr>
          <p:cNvSpPr txBox="1"/>
          <p:nvPr/>
        </p:nvSpPr>
        <p:spPr>
          <a:xfrm>
            <a:off x="5922671" y="3783104"/>
            <a:ext cx="1235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40139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C79AD872-B8D3-4967-8080-656C963BE2CD}"/>
              </a:ext>
            </a:extLst>
          </p:cNvPr>
          <p:cNvCxnSpPr>
            <a:cxnSpLocks/>
          </p:cNvCxnSpPr>
          <p:nvPr/>
        </p:nvCxnSpPr>
        <p:spPr>
          <a:xfrm>
            <a:off x="2918496" y="5039782"/>
            <a:ext cx="0" cy="24386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9AB82B90-EDD1-4861-8F25-FA88E4790473}"/>
              </a:ext>
            </a:extLst>
          </p:cNvPr>
          <p:cNvSpPr txBox="1"/>
          <p:nvPr/>
        </p:nvSpPr>
        <p:spPr>
          <a:xfrm>
            <a:off x="2563015" y="3788384"/>
            <a:ext cx="1235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31490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C3CBA98B-B049-4E8F-9460-524A66213151}"/>
              </a:ext>
            </a:extLst>
          </p:cNvPr>
          <p:cNvSpPr txBox="1"/>
          <p:nvPr/>
        </p:nvSpPr>
        <p:spPr>
          <a:xfrm>
            <a:off x="1661760" y="4646914"/>
            <a:ext cx="507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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47756B13-184A-40D4-A12A-F0FA81B96DCA}"/>
              </a:ext>
            </a:extLst>
          </p:cNvPr>
          <p:cNvSpPr txBox="1"/>
          <p:nvPr/>
        </p:nvSpPr>
        <p:spPr>
          <a:xfrm>
            <a:off x="2168453" y="4663274"/>
            <a:ext cx="4085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其他正確答案也可接受</a:t>
            </a: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)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72889B5-843D-4033-A16E-89D0236069E7}"/>
              </a:ext>
            </a:extLst>
          </p:cNvPr>
          <p:cNvSpPr txBox="1"/>
          <p:nvPr/>
        </p:nvSpPr>
        <p:spPr>
          <a:xfrm>
            <a:off x="1140030" y="3805493"/>
            <a:ext cx="6863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ea typeface="DFKai-SB" panose="03000509000000000000" pitchFamily="65" charset="-120"/>
              </a:rPr>
              <a:t>答案：</a:t>
            </a:r>
            <a:r>
              <a:rPr lang="zh-CN" altLang="en-US" sz="2800" u="sng" dirty="0">
                <a:ea typeface="DFKai-SB" panose="03000509000000000000" pitchFamily="65" charset="-120"/>
              </a:rPr>
              <a:t> 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zh-CN" altLang="en-US" sz="2800" dirty="0">
                <a:ea typeface="DFKai-SB" panose="03000509000000000000" pitchFamily="65" charset="-120"/>
              </a:rPr>
              <a:t>，</a:t>
            </a:r>
            <a:r>
              <a:rPr lang="en-US" altLang="zh-CN" sz="2800" dirty="0">
                <a:ea typeface="DFKai-SB" panose="03000509000000000000" pitchFamily="65" charset="-120"/>
              </a:rPr>
              <a:t>34019</a:t>
            </a:r>
            <a:r>
              <a:rPr lang="zh-CN" altLang="en-US" sz="2800" dirty="0">
                <a:ea typeface="DFKai-SB" panose="03000509000000000000" pitchFamily="65" charset="-120"/>
              </a:rPr>
              <a:t>，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en-US" altLang="zh-TW" sz="2800" u="sng" dirty="0">
                <a:solidFill>
                  <a:schemeClr val="bg1"/>
                </a:solidFill>
                <a:ea typeface="DFKai-SB" panose="03000509000000000000" pitchFamily="65" charset="-120"/>
              </a:rPr>
              <a:t>.</a:t>
            </a:r>
            <a:r>
              <a:rPr lang="zh-TW" altLang="en-US" sz="2800" u="sng" dirty="0">
                <a:ea typeface="DFKai-SB" panose="03000509000000000000" pitchFamily="65" charset="-120"/>
              </a:rPr>
              <a:t> </a:t>
            </a:r>
            <a:endParaRPr lang="zh-CN" altLang="en-US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          </a:t>
            </a:r>
            <a:r>
              <a:rPr lang="zh-CN" altLang="en-US" sz="2400" dirty="0">
                <a:ea typeface="DFKai-SB" panose="03000509000000000000" pitchFamily="65" charset="-120"/>
              </a:rPr>
              <a:t>（最小） </a:t>
            </a:r>
            <a:r>
              <a:rPr lang="zh-TW" altLang="en-US" sz="2400" dirty="0">
                <a:ea typeface="DFKai-SB" panose="03000509000000000000" pitchFamily="65" charset="-120"/>
              </a:rPr>
              <a:t>                             </a:t>
            </a:r>
            <a:r>
              <a:rPr lang="zh-CN" altLang="en-US" sz="2400" dirty="0">
                <a:ea typeface="DFKai-SB" panose="03000509000000000000" pitchFamily="65" charset="-120"/>
              </a:rPr>
              <a:t>（最大）</a:t>
            </a:r>
            <a:endParaRPr lang="en-US" altLang="zh-CN" sz="24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902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8" grpId="0"/>
      <p:bldP spid="9" grpId="1"/>
      <p:bldP spid="9" grpId="2"/>
      <p:bldP spid="14" grpId="0"/>
      <p:bldP spid="14" grpId="1"/>
      <p:bldP spid="17" grpId="0" animBg="1"/>
      <p:bldP spid="17" grpId="1" animBg="1"/>
      <p:bldP spid="18" grpId="0"/>
      <p:bldP spid="18" grpId="1"/>
      <p:bldP spid="19" grpId="0"/>
      <p:bldP spid="22" grpId="0"/>
      <p:bldP spid="22" grpId="1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338FB0D6-1C8A-42A7-8BA4-C9EE7F4226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0330" y="2157782"/>
            <a:ext cx="3085200" cy="1588994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D5698768-09D8-4B84-A8C7-454594F395AB}"/>
              </a:ext>
            </a:extLst>
          </p:cNvPr>
          <p:cNvSpPr/>
          <p:nvPr/>
        </p:nvSpPr>
        <p:spPr>
          <a:xfrm>
            <a:off x="2909455" y="1341911"/>
            <a:ext cx="1353787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4064F57-5D53-4D10-AB4A-A6BEA5ABDDC4}"/>
              </a:ext>
            </a:extLst>
          </p:cNvPr>
          <p:cNvSpPr txBox="1"/>
          <p:nvPr/>
        </p:nvSpPr>
        <p:spPr>
          <a:xfrm>
            <a:off x="3545466" y="3746776"/>
            <a:ext cx="2838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買三送一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，得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4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瓶。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72889B5-843D-4033-A16E-89D0236069E7}"/>
              </a:ext>
            </a:extLst>
          </p:cNvPr>
          <p:cNvSpPr txBox="1"/>
          <p:nvPr/>
        </p:nvSpPr>
        <p:spPr>
          <a:xfrm>
            <a:off x="1726761" y="2258010"/>
            <a:ext cx="1801310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$66</a:t>
            </a:r>
          </a:p>
          <a:p>
            <a:pPr>
              <a:spcAft>
                <a:spcPts val="1800"/>
              </a:spcAft>
            </a:pP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$132</a:t>
            </a:r>
          </a:p>
          <a:p>
            <a:pPr>
              <a:spcAft>
                <a:spcPts val="1800"/>
              </a:spcAft>
            </a:pP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$154</a:t>
            </a:r>
          </a:p>
          <a:p>
            <a:pPr>
              <a:spcAft>
                <a:spcPts val="1800"/>
              </a:spcAft>
            </a:pP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$176</a:t>
            </a:r>
            <a:endParaRPr lang="en-US" altLang="zh-CN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E930B593-4694-4FF8-BEE0-999EAF28726D}"/>
              </a:ext>
            </a:extLst>
          </p:cNvPr>
          <p:cNvSpPr/>
          <p:nvPr/>
        </p:nvSpPr>
        <p:spPr>
          <a:xfrm>
            <a:off x="1181592" y="2331131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01B26994-96A1-4D46-9B8D-5563417204F6}"/>
              </a:ext>
            </a:extLst>
          </p:cNvPr>
          <p:cNvSpPr/>
          <p:nvPr/>
        </p:nvSpPr>
        <p:spPr>
          <a:xfrm>
            <a:off x="1181592" y="2985637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4A016F25-CFA2-4FF8-8AF1-E2C9F39787DD}"/>
              </a:ext>
            </a:extLst>
          </p:cNvPr>
          <p:cNvSpPr/>
          <p:nvPr/>
        </p:nvSpPr>
        <p:spPr>
          <a:xfrm>
            <a:off x="1181592" y="3604457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6B9E035E-AF9C-46CA-868E-3D5EDD198F43}"/>
              </a:ext>
            </a:extLst>
          </p:cNvPr>
          <p:cNvSpPr/>
          <p:nvPr/>
        </p:nvSpPr>
        <p:spPr>
          <a:xfrm>
            <a:off x="1181592" y="4301121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18D6ECB8-B23E-4DAF-8DD1-EB27E29AE521}"/>
              </a:ext>
            </a:extLst>
          </p:cNvPr>
          <p:cNvSpPr txBox="1"/>
          <p:nvPr/>
        </p:nvSpPr>
        <p:spPr>
          <a:xfrm>
            <a:off x="3545466" y="4230920"/>
            <a:ext cx="2802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買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六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送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二，得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瓶。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CDBC8894-E35D-45FB-839B-5EA74ECAEBD3}"/>
              </a:ext>
            </a:extLst>
          </p:cNvPr>
          <p:cNvCxnSpPr/>
          <p:nvPr/>
        </p:nvCxnSpPr>
        <p:spPr>
          <a:xfrm>
            <a:off x="5708511" y="3025400"/>
            <a:ext cx="919239" cy="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id="{667D75DE-D3A0-4471-A2DC-56A0208884BE}"/>
              </a:ext>
            </a:extLst>
          </p:cNvPr>
          <p:cNvSpPr txBox="1"/>
          <p:nvPr/>
        </p:nvSpPr>
        <p:spPr>
          <a:xfrm>
            <a:off x="3545466" y="5324612"/>
            <a:ext cx="2354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她最少須付款：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6B031EA-8BE1-4D98-BB7E-F43B14BF48B0}"/>
              </a:ext>
            </a:extLst>
          </p:cNvPr>
          <p:cNvSpPr txBox="1"/>
          <p:nvPr/>
        </p:nvSpPr>
        <p:spPr>
          <a:xfrm>
            <a:off x="5708511" y="5281236"/>
            <a:ext cx="1935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22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$132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3" y="1244765"/>
            <a:ext cx="7817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20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r>
              <a:rPr lang="zh-TW" altLang="en-US" sz="2800" dirty="0">
                <a:ea typeface="DFKai-SB" panose="03000509000000000000" pitchFamily="65" charset="-120"/>
              </a:rPr>
              <a:t>媽媽共需要</a:t>
            </a:r>
            <a:r>
              <a:rPr lang="en-US" altLang="zh-TW" sz="2800" dirty="0">
                <a:ea typeface="DFKai-SB" panose="03000509000000000000" pitchFamily="65" charset="-120"/>
              </a:rPr>
              <a:t>8 </a:t>
            </a:r>
            <a:r>
              <a:rPr lang="zh-TW" altLang="en-US" sz="2800" dirty="0">
                <a:ea typeface="DFKai-SB" panose="03000509000000000000" pitchFamily="65" charset="-120"/>
              </a:rPr>
              <a:t>瓶果醬，她最少須付款多少？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F4186739-B5E7-4956-B06C-E53D9E5260F1}"/>
              </a:ext>
            </a:extLst>
          </p:cNvPr>
          <p:cNvSpPr txBox="1"/>
          <p:nvPr/>
        </p:nvSpPr>
        <p:spPr>
          <a:xfrm>
            <a:off x="3545465" y="4792467"/>
            <a:ext cx="4055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她最少須付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瓶果醬的錢。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666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8" grpId="0"/>
      <p:bldP spid="8" grpId="1"/>
      <p:bldP spid="26" grpId="0"/>
      <p:bldP spid="26" grpId="1"/>
      <p:bldP spid="27" grpId="0"/>
      <p:bldP spid="27" grpId="1"/>
      <p:bldP spid="29" grpId="0"/>
      <p:bldP spid="29" grpId="1"/>
      <p:bldP spid="30" grpId="0"/>
      <p:bldP spid="3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30C7E9A4-51FF-49DD-A651-4DA86A377AA5}"/>
              </a:ext>
            </a:extLst>
          </p:cNvPr>
          <p:cNvSpPr/>
          <p:nvPr/>
        </p:nvSpPr>
        <p:spPr>
          <a:xfrm>
            <a:off x="3657600" y="2576945"/>
            <a:ext cx="1816925" cy="3562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659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22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2BFA883-100B-431B-ACDE-2F617FA9CC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7535" y="1292136"/>
            <a:ext cx="6943709" cy="1038995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0D0FFC1D-A503-4302-B099-80A1F15ADF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8760" y="3572762"/>
            <a:ext cx="7217105" cy="2424371"/>
          </a:xfrm>
          <a:prstGeom prst="rect">
            <a:avLst/>
          </a:prstGeom>
        </p:spPr>
      </p:pic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67173082-846E-4E08-9A86-382327F731D1}"/>
              </a:ext>
            </a:extLst>
          </p:cNvPr>
          <p:cNvSpPr/>
          <p:nvPr/>
        </p:nvSpPr>
        <p:spPr>
          <a:xfrm>
            <a:off x="7208322" y="1390059"/>
            <a:ext cx="783772" cy="843148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40BAB216-9F6E-41F0-9986-2A9E36A41168}"/>
              </a:ext>
            </a:extLst>
          </p:cNvPr>
          <p:cNvSpPr/>
          <p:nvPr/>
        </p:nvSpPr>
        <p:spPr>
          <a:xfrm>
            <a:off x="2612572" y="2966491"/>
            <a:ext cx="1128156" cy="3562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354099CE-0DE5-4EE9-A223-A90A361E03F4}"/>
              </a:ext>
            </a:extLst>
          </p:cNvPr>
          <p:cNvSpPr/>
          <p:nvPr/>
        </p:nvSpPr>
        <p:spPr>
          <a:xfrm>
            <a:off x="7232071" y="2576945"/>
            <a:ext cx="926277" cy="3562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04AE94DA-CE7B-43F0-A99A-20EEB3BB2BEF}"/>
              </a:ext>
            </a:extLst>
          </p:cNvPr>
          <p:cNvSpPr/>
          <p:nvPr/>
        </p:nvSpPr>
        <p:spPr>
          <a:xfrm>
            <a:off x="1793174" y="1835383"/>
            <a:ext cx="1864426" cy="397824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AB0FA317-3927-4B1E-A221-B491835878FF}"/>
              </a:ext>
            </a:extLst>
          </p:cNvPr>
          <p:cNvSpPr txBox="1"/>
          <p:nvPr/>
        </p:nvSpPr>
        <p:spPr>
          <a:xfrm>
            <a:off x="2125682" y="3920598"/>
            <a:ext cx="5459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工資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時薪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每天工作時間工作天數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88ED888B-0733-4BA6-872F-F7D596557371}"/>
              </a:ext>
            </a:extLst>
          </p:cNvPr>
          <p:cNvSpPr txBox="1"/>
          <p:nvPr/>
        </p:nvSpPr>
        <p:spPr>
          <a:xfrm>
            <a:off x="2808512" y="4382263"/>
            <a:ext cx="1609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280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3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7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86851296-9E62-412E-8DCA-2EF1DCFFB6E3}"/>
              </a:ext>
            </a:extLst>
          </p:cNvPr>
          <p:cNvSpPr txBox="1"/>
          <p:nvPr/>
        </p:nvSpPr>
        <p:spPr>
          <a:xfrm>
            <a:off x="2210294" y="3251292"/>
            <a:ext cx="1932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一星期即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天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26A8F659-9B66-42CF-81E2-5FD6237E2EB4}"/>
              </a:ext>
            </a:extLst>
          </p:cNvPr>
          <p:cNvSpPr txBox="1"/>
          <p:nvPr/>
        </p:nvSpPr>
        <p:spPr>
          <a:xfrm>
            <a:off x="2808512" y="4843928"/>
            <a:ext cx="1609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5880(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元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8C02BFFF-8C44-4792-B080-590541EF516D}"/>
              </a:ext>
            </a:extLst>
          </p:cNvPr>
          <p:cNvSpPr txBox="1"/>
          <p:nvPr/>
        </p:nvSpPr>
        <p:spPr>
          <a:xfrm>
            <a:off x="2114819" y="4368456"/>
            <a:ext cx="1692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280</a:t>
            </a: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3</a:t>
            </a: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7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FCE23712-AEB5-40D6-8C07-DFA05CF0DC52}"/>
              </a:ext>
            </a:extLst>
          </p:cNvPr>
          <p:cNvSpPr txBox="1"/>
          <p:nvPr/>
        </p:nvSpPr>
        <p:spPr>
          <a:xfrm>
            <a:off x="1879267" y="4813150"/>
            <a:ext cx="1692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5880(</a:t>
            </a: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元</a:t>
            </a:r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)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72BCEE4B-56C3-462A-8465-9DDC3499AD50}"/>
              </a:ext>
            </a:extLst>
          </p:cNvPr>
          <p:cNvSpPr txBox="1"/>
          <p:nvPr/>
        </p:nvSpPr>
        <p:spPr>
          <a:xfrm>
            <a:off x="1770068" y="3890778"/>
            <a:ext cx="4122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他工作一星期可得工資：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2AFBDA3B-E2CA-42A8-B771-EDFEF666A238}"/>
              </a:ext>
            </a:extLst>
          </p:cNvPr>
          <p:cNvSpPr txBox="1"/>
          <p:nvPr/>
        </p:nvSpPr>
        <p:spPr>
          <a:xfrm>
            <a:off x="997526" y="2474893"/>
            <a:ext cx="7778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ea typeface="DFKai-SB" panose="03000509000000000000" pitchFamily="65" charset="-120"/>
              </a:rPr>
              <a:t>(a)</a:t>
            </a:r>
            <a:r>
              <a:rPr lang="zh-TW" altLang="en-US" sz="2800" dirty="0">
                <a:ea typeface="DFKai-SB" panose="03000509000000000000" pitchFamily="65" charset="-120"/>
              </a:rPr>
              <a:t> </a:t>
            </a:r>
            <a:r>
              <a:rPr lang="zh-TW" altLang="en-US" sz="2800" u="sng" dirty="0">
                <a:ea typeface="DFKai-SB" panose="03000509000000000000" pitchFamily="65" charset="-120"/>
              </a:rPr>
              <a:t>陳</a:t>
            </a:r>
            <a:r>
              <a:rPr lang="zh-TW" altLang="en-US" sz="2800" dirty="0">
                <a:ea typeface="DFKai-SB" panose="03000509000000000000" pitchFamily="65" charset="-120"/>
              </a:rPr>
              <a:t>叔叔是一名高級糕點師，每天工作</a:t>
            </a:r>
            <a:r>
              <a:rPr lang="en-US" altLang="zh-TW" sz="2800" dirty="0">
                <a:ea typeface="DFKai-SB" panose="03000509000000000000" pitchFamily="65" charset="-120"/>
              </a:rPr>
              <a:t>3</a:t>
            </a:r>
            <a:r>
              <a:rPr lang="zh-TW" altLang="en-US" sz="2800" dirty="0">
                <a:ea typeface="DFKai-SB" panose="03000509000000000000" pitchFamily="65" charset="-120"/>
              </a:rPr>
              <a:t>小時。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zh-TW" altLang="en-US" sz="2800" dirty="0">
                <a:ea typeface="DFKai-SB" panose="03000509000000000000" pitchFamily="65" charset="-120"/>
              </a:rPr>
              <a:t>      他工作一星期可得工資多少元？（列式計算）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C02BFFF-8C44-4792-B080-590541EF516D}"/>
              </a:ext>
            </a:extLst>
          </p:cNvPr>
          <p:cNvSpPr txBox="1"/>
          <p:nvPr/>
        </p:nvSpPr>
        <p:spPr>
          <a:xfrm>
            <a:off x="3740728" y="4885906"/>
            <a:ext cx="52429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   280</a:t>
            </a: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3</a:t>
            </a: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7</a:t>
            </a:r>
          </a:p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= </a:t>
            </a:r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5880</a:t>
            </a:r>
          </a:p>
          <a:p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他工作一星期可得工資</a:t>
            </a:r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5880</a:t>
            </a: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元。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316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21" grpId="0" animBg="1"/>
      <p:bldP spid="21" grpId="1" animBg="1"/>
      <p:bldP spid="22" grpId="0" animBg="1"/>
      <p:bldP spid="22" grpId="1" animBg="1"/>
      <p:bldP spid="13" grpId="0" animBg="1"/>
      <p:bldP spid="13" grpId="1" animBg="1"/>
      <p:bldP spid="28" grpId="0"/>
      <p:bldP spid="28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4" grpId="0"/>
      <p:bldP spid="35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659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22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2BFA883-100B-431B-ACDE-2F617FA9CC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7535" y="1292136"/>
            <a:ext cx="6943709" cy="1038995"/>
          </a:xfrm>
          <a:prstGeom prst="rect">
            <a:avLst/>
          </a:prstGeom>
        </p:spPr>
      </p:pic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67173082-846E-4E08-9A86-382327F731D1}"/>
              </a:ext>
            </a:extLst>
          </p:cNvPr>
          <p:cNvSpPr/>
          <p:nvPr/>
        </p:nvSpPr>
        <p:spPr>
          <a:xfrm>
            <a:off x="4346369" y="1390059"/>
            <a:ext cx="783772" cy="843148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A88C261D-6B39-4EE3-92E5-A6C6A0BCED8A}"/>
              </a:ext>
            </a:extLst>
          </p:cNvPr>
          <p:cNvSpPr txBox="1"/>
          <p:nvPr/>
        </p:nvSpPr>
        <p:spPr>
          <a:xfrm>
            <a:off x="1518554" y="3558538"/>
            <a:ext cx="4925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工資最少即</a:t>
            </a:r>
            <a:r>
              <a:rPr lang="zh-TW" altLang="en-US" sz="2400" u="sng" dirty="0">
                <a:solidFill>
                  <a:srgbClr val="FF00FF"/>
                </a:solidFill>
                <a:ea typeface="DFKai-SB" panose="03000509000000000000" pitchFamily="65" charset="-120"/>
              </a:rPr>
              <a:t>張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先生是初級糕點師。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8FBA951-E3D0-4884-B088-14F909A556F6}"/>
              </a:ext>
            </a:extLst>
          </p:cNvPr>
          <p:cNvSpPr/>
          <p:nvPr/>
        </p:nvSpPr>
        <p:spPr>
          <a:xfrm>
            <a:off x="5818909" y="2474893"/>
            <a:ext cx="1413164" cy="47705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03AF81D4-220F-4C34-84E6-6BEB34C5E9EA}"/>
              </a:ext>
            </a:extLst>
          </p:cNvPr>
          <p:cNvSpPr/>
          <p:nvPr/>
        </p:nvSpPr>
        <p:spPr>
          <a:xfrm>
            <a:off x="1582385" y="2951947"/>
            <a:ext cx="1564575" cy="47705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BB91331E-02A0-4708-8E20-DB6733F71C8F}"/>
              </a:ext>
            </a:extLst>
          </p:cNvPr>
          <p:cNvSpPr/>
          <p:nvPr/>
        </p:nvSpPr>
        <p:spPr>
          <a:xfrm>
            <a:off x="3393373" y="2951947"/>
            <a:ext cx="798617" cy="47705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1ABE4D9F-4DBE-48FF-B05B-D985AA8AF0AE}"/>
              </a:ext>
            </a:extLst>
          </p:cNvPr>
          <p:cNvSpPr txBox="1"/>
          <p:nvPr/>
        </p:nvSpPr>
        <p:spPr>
          <a:xfrm>
            <a:off x="1574961" y="4034427"/>
            <a:ext cx="5649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6:30 a.m.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至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12:30 p.m.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共工作了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小時。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EA3EB4B3-E8A6-4BA7-B500-F0E5A3172BCA}"/>
              </a:ext>
            </a:extLst>
          </p:cNvPr>
          <p:cNvSpPr txBox="1"/>
          <p:nvPr/>
        </p:nvSpPr>
        <p:spPr>
          <a:xfrm>
            <a:off x="1518554" y="4528320"/>
            <a:ext cx="2336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最少可得工資：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981C7D5F-B6D7-4B05-B2DB-CEF9E44D078C}"/>
              </a:ext>
            </a:extLst>
          </p:cNvPr>
          <p:cNvSpPr txBox="1"/>
          <p:nvPr/>
        </p:nvSpPr>
        <p:spPr>
          <a:xfrm>
            <a:off x="1582386" y="5004209"/>
            <a:ext cx="2241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65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390(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元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FE7848EB-B21C-48C0-AEA7-F27EA405DB03}"/>
              </a:ext>
            </a:extLst>
          </p:cNvPr>
          <p:cNvSpPr txBox="1"/>
          <p:nvPr/>
        </p:nvSpPr>
        <p:spPr>
          <a:xfrm>
            <a:off x="6127668" y="2939215"/>
            <a:ext cx="795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390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2AFBDA3B-E2CA-42A8-B771-EDFEF666A238}"/>
              </a:ext>
            </a:extLst>
          </p:cNvPr>
          <p:cNvSpPr txBox="1"/>
          <p:nvPr/>
        </p:nvSpPr>
        <p:spPr>
          <a:xfrm>
            <a:off x="997526" y="2474893"/>
            <a:ext cx="7778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ea typeface="DFKai-SB" panose="03000509000000000000" pitchFamily="65" charset="-120"/>
              </a:rPr>
              <a:t>(b) </a:t>
            </a:r>
            <a:r>
              <a:rPr lang="zh-TW" altLang="en-US" sz="2800" u="sng" dirty="0">
                <a:ea typeface="DFKai-SB" panose="03000509000000000000" pitchFamily="65" charset="-120"/>
              </a:rPr>
              <a:t>張</a:t>
            </a:r>
            <a:r>
              <a:rPr lang="zh-TW" altLang="en-US" sz="2800" dirty="0">
                <a:ea typeface="DFKai-SB" panose="03000509000000000000" pitchFamily="65" charset="-120"/>
              </a:rPr>
              <a:t>先生是一名糕點師，他從</a:t>
            </a:r>
            <a:r>
              <a:rPr lang="en-US" altLang="zh-TW" sz="2800" dirty="0">
                <a:ea typeface="DFKai-SB" panose="03000509000000000000" pitchFamily="65" charset="-120"/>
              </a:rPr>
              <a:t>6:30 a.m. </a:t>
            </a:r>
            <a:r>
              <a:rPr lang="zh-TW" altLang="en-US" sz="2800" dirty="0">
                <a:ea typeface="DFKai-SB" panose="03000509000000000000" pitchFamily="65" charset="-120"/>
              </a:rPr>
              <a:t>工作至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en-US" altLang="zh-TW" sz="2800" dirty="0">
                <a:ea typeface="DFKai-SB" panose="03000509000000000000" pitchFamily="65" charset="-120"/>
              </a:rPr>
              <a:t>      12:30 p.m.</a:t>
            </a:r>
            <a:r>
              <a:rPr lang="zh-TW" altLang="en-US" sz="2800" dirty="0">
                <a:ea typeface="DFKai-SB" panose="03000509000000000000" pitchFamily="65" charset="-120"/>
              </a:rPr>
              <a:t>，最少可得工資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元。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006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9" grpId="0"/>
      <p:bldP spid="19" grpId="1"/>
      <p:bldP spid="5" grpId="0" animBg="1"/>
      <p:bldP spid="5" grpId="1" animBg="1"/>
      <p:bldP spid="23" grpId="0" animBg="1"/>
      <p:bldP spid="23" grpId="1" animBg="1"/>
      <p:bldP spid="24" grpId="0" animBg="1"/>
      <p:bldP spid="24" grpId="1" animBg="1"/>
      <p:bldP spid="25" grpId="0"/>
      <p:bldP spid="25" grpId="1"/>
      <p:bldP spid="26" grpId="0"/>
      <p:bldP spid="26" grpId="1"/>
      <p:bldP spid="27" grpId="0"/>
      <p:bldP spid="27" grpId="1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>
            <a:extLst>
              <a:ext uri="{FF2B5EF4-FFF2-40B4-BE49-F238E27FC236}">
                <a16:creationId xmlns:a16="http://schemas.microsoft.com/office/drawing/2014/main" id="{48FBA951-E3D0-4884-B088-14F909A556F6}"/>
              </a:ext>
            </a:extLst>
          </p:cNvPr>
          <p:cNvSpPr/>
          <p:nvPr/>
        </p:nvSpPr>
        <p:spPr>
          <a:xfrm>
            <a:off x="1181593" y="2873978"/>
            <a:ext cx="3940742" cy="380584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2AFBDA3B-E2CA-42A8-B771-EDFEF666A238}"/>
              </a:ext>
            </a:extLst>
          </p:cNvPr>
          <p:cNvSpPr txBox="1"/>
          <p:nvPr/>
        </p:nvSpPr>
        <p:spPr>
          <a:xfrm>
            <a:off x="1099127" y="2761233"/>
            <a:ext cx="7778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無土栽培體驗課長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分鐘。體驗課開始時，鐘面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的分針指向哪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個數字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659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36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8554" y="1274656"/>
            <a:ext cx="5475320" cy="1489287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872889B5-843D-4033-A16E-89D0236069E7}"/>
              </a:ext>
            </a:extLst>
          </p:cNvPr>
          <p:cNvSpPr txBox="1"/>
          <p:nvPr/>
        </p:nvSpPr>
        <p:spPr>
          <a:xfrm>
            <a:off x="1641211" y="3766534"/>
            <a:ext cx="5013589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11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</a:t>
            </a: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endParaRPr lang="en-US" altLang="zh-CN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</a:t>
            </a: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7</a:t>
            </a:r>
            <a:endParaRPr lang="en-US" altLang="zh-CN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E930B593-4694-4FF8-BEE0-999EAF28726D}"/>
              </a:ext>
            </a:extLst>
          </p:cNvPr>
          <p:cNvSpPr/>
          <p:nvPr/>
        </p:nvSpPr>
        <p:spPr>
          <a:xfrm>
            <a:off x="1249325" y="3819619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E930B593-4694-4FF8-BEE0-999EAF28726D}"/>
              </a:ext>
            </a:extLst>
          </p:cNvPr>
          <p:cNvSpPr/>
          <p:nvPr/>
        </p:nvSpPr>
        <p:spPr>
          <a:xfrm>
            <a:off x="4947392" y="3819619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E930B593-4694-4FF8-BEE0-999EAF28726D}"/>
              </a:ext>
            </a:extLst>
          </p:cNvPr>
          <p:cNvSpPr/>
          <p:nvPr/>
        </p:nvSpPr>
        <p:spPr>
          <a:xfrm>
            <a:off x="1249325" y="4464295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E930B593-4694-4FF8-BEE0-999EAF28726D}"/>
              </a:ext>
            </a:extLst>
          </p:cNvPr>
          <p:cNvSpPr/>
          <p:nvPr/>
        </p:nvSpPr>
        <p:spPr>
          <a:xfrm>
            <a:off x="4952670" y="4495800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圆角矩形 7"/>
          <p:cNvSpPr/>
          <p:nvPr/>
        </p:nvSpPr>
        <p:spPr>
          <a:xfrm>
            <a:off x="1871133" y="2019300"/>
            <a:ext cx="1778000" cy="457638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397743" y="5355732"/>
            <a:ext cx="1585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9:35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a.m.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6015561" y="5734441"/>
            <a:ext cx="2103120" cy="237067"/>
            <a:chOff x="3437467" y="5562600"/>
            <a:chExt cx="1735666" cy="237067"/>
          </a:xfrm>
        </p:grpSpPr>
        <p:sp>
          <p:nvSpPr>
            <p:cNvPr id="10" name="任意多边形 9"/>
            <p:cNvSpPr/>
            <p:nvPr/>
          </p:nvSpPr>
          <p:spPr>
            <a:xfrm>
              <a:off x="3437467" y="5588000"/>
              <a:ext cx="1735666" cy="203200"/>
            </a:xfrm>
            <a:custGeom>
              <a:avLst/>
              <a:gdLst>
                <a:gd name="connsiteX0" fmla="*/ 1735666 w 1735666"/>
                <a:gd name="connsiteY0" fmla="*/ 0 h 203200"/>
                <a:gd name="connsiteX1" fmla="*/ 1735666 w 1735666"/>
                <a:gd name="connsiteY1" fmla="*/ 203200 h 203200"/>
                <a:gd name="connsiteX2" fmla="*/ 0 w 1735666"/>
                <a:gd name="connsiteY2" fmla="*/ 203200 h 2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5666" h="203200">
                  <a:moveTo>
                    <a:pt x="1735666" y="0"/>
                  </a:moveTo>
                  <a:lnTo>
                    <a:pt x="1735666" y="203200"/>
                  </a:lnTo>
                  <a:lnTo>
                    <a:pt x="0" y="20320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 10"/>
            <p:cNvSpPr/>
            <p:nvPr/>
          </p:nvSpPr>
          <p:spPr>
            <a:xfrm>
              <a:off x="3437467" y="5562600"/>
              <a:ext cx="0" cy="237067"/>
            </a:xfrm>
            <a:custGeom>
              <a:avLst/>
              <a:gdLst>
                <a:gd name="connsiteX0" fmla="*/ 0 w 0"/>
                <a:gd name="connsiteY0" fmla="*/ 237067 h 237067"/>
                <a:gd name="connsiteX1" fmla="*/ 0 w 0"/>
                <a:gd name="connsiteY1" fmla="*/ 0 h 237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37067">
                  <a:moveTo>
                    <a:pt x="0" y="237067"/>
                  </a:moveTo>
                  <a:lnTo>
                    <a:pt x="0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0" name="文本框 29"/>
          <p:cNvSpPr txBox="1"/>
          <p:nvPr/>
        </p:nvSpPr>
        <p:spPr>
          <a:xfrm>
            <a:off x="6659026" y="5928374"/>
            <a:ext cx="1354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分鐘</a:t>
            </a:r>
            <a:endParaRPr lang="zh-CN" altLang="en-US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5346694" y="5337514"/>
            <a:ext cx="170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9:00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a.m.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3979330" y="5338521"/>
            <a:ext cx="170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8:55</a:t>
            </a:r>
            <a:r>
              <a:rPr lang="zh-TW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a.m.</a:t>
            </a:r>
            <a:endParaRPr lang="zh-CN" alt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4728634" y="5734441"/>
            <a:ext cx="1280160" cy="237067"/>
            <a:chOff x="2142073" y="5562600"/>
            <a:chExt cx="1280160" cy="237067"/>
          </a:xfrm>
        </p:grpSpPr>
        <p:sp>
          <p:nvSpPr>
            <p:cNvPr id="34" name="任意多边形 33"/>
            <p:cNvSpPr/>
            <p:nvPr/>
          </p:nvSpPr>
          <p:spPr>
            <a:xfrm>
              <a:off x="2142073" y="5791203"/>
              <a:ext cx="1280160" cy="0"/>
            </a:xfrm>
            <a:custGeom>
              <a:avLst/>
              <a:gdLst>
                <a:gd name="connsiteX0" fmla="*/ 1735666 w 1735666"/>
                <a:gd name="connsiteY0" fmla="*/ 0 h 203200"/>
                <a:gd name="connsiteX1" fmla="*/ 1735666 w 1735666"/>
                <a:gd name="connsiteY1" fmla="*/ 203200 h 203200"/>
                <a:gd name="connsiteX2" fmla="*/ 0 w 1735666"/>
                <a:gd name="connsiteY2" fmla="*/ 203200 h 2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5666" h="203200">
                  <a:moveTo>
                    <a:pt x="1735666" y="0"/>
                  </a:moveTo>
                  <a:lnTo>
                    <a:pt x="1735666" y="203200"/>
                  </a:lnTo>
                  <a:lnTo>
                    <a:pt x="0" y="20320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2142073" y="5562600"/>
              <a:ext cx="0" cy="237067"/>
            </a:xfrm>
            <a:custGeom>
              <a:avLst/>
              <a:gdLst>
                <a:gd name="connsiteX0" fmla="*/ 0 w 0"/>
                <a:gd name="connsiteY0" fmla="*/ 237067 h 237067"/>
                <a:gd name="connsiteX1" fmla="*/ 0 w 0"/>
                <a:gd name="connsiteY1" fmla="*/ 0 h 237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37067">
                  <a:moveTo>
                    <a:pt x="0" y="237067"/>
                  </a:moveTo>
                  <a:lnTo>
                    <a:pt x="0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7" name="文本框 36"/>
          <p:cNvSpPr txBox="1"/>
          <p:nvPr/>
        </p:nvSpPr>
        <p:spPr>
          <a:xfrm>
            <a:off x="4806945" y="5936840"/>
            <a:ext cx="1316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分鐘</a:t>
            </a:r>
            <a:endParaRPr lang="zh-CN" altLang="en-US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3920552" y="4894674"/>
            <a:ext cx="4205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從結束時間反推開始時間</a:t>
            </a: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026678" y="5383680"/>
            <a:ext cx="3067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0070C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「</a:t>
            </a:r>
            <a:r>
              <a:rPr lang="en-US" altLang="zh-TW" sz="2400" dirty="0">
                <a:solidFill>
                  <a:srgbClr val="0070C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55</a:t>
            </a:r>
            <a:r>
              <a:rPr lang="zh-TW" altLang="en-US" sz="2400" dirty="0">
                <a:solidFill>
                  <a:srgbClr val="0070C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分」分針指向</a:t>
            </a:r>
            <a:endParaRPr lang="en-US" altLang="zh-TW" sz="2400" dirty="0">
              <a:solidFill>
                <a:srgbClr val="0070C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400" dirty="0">
                <a:solidFill>
                  <a:srgbClr val="0070C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鐘面的「</a:t>
            </a:r>
            <a:r>
              <a:rPr lang="en-US" altLang="zh-TW" sz="2400" dirty="0">
                <a:solidFill>
                  <a:srgbClr val="0070C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11</a:t>
            </a:r>
            <a:r>
              <a:rPr lang="zh-TW" altLang="en-US" sz="2400" dirty="0">
                <a:solidFill>
                  <a:srgbClr val="0070C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」。</a:t>
            </a:r>
            <a:endParaRPr lang="zh-CN" altLang="en-US" sz="24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122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8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8" grpId="0" animBg="1"/>
      <p:bldP spid="9" grpId="0"/>
      <p:bldP spid="9" grpId="1"/>
      <p:bldP spid="30" grpId="0"/>
      <p:bldP spid="30" grpId="1"/>
      <p:bldP spid="31" grpId="0"/>
      <p:bldP spid="31" grpId="1"/>
      <p:bldP spid="32" grpId="0"/>
      <p:bldP spid="32" grpId="1"/>
      <p:bldP spid="37" grpId="0"/>
      <p:bldP spid="37" grpId="1"/>
      <p:bldP spid="38" grpId="0"/>
      <p:bldP spid="38" grpId="1"/>
      <p:bldP spid="25" grpId="0"/>
      <p:bldP spid="25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3c"/>
  <p:tag name="ISPRING_LMS_API_VERSION" val="SCORM 2004 (4th edition)"/>
  <p:tag name="ISPRING_ULTRA_SCORM_COURCE_TITLE" val="長河小學數學科速效提分試卷"/>
  <p:tag name="ISPRING_ULTRA_SCORM_COURSE_ID" val="FF1362F4-62B0-4E5B-9D9B-0ABF6CD3FEAD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3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C75D9DC-0B5F-4CBF-BB94-13B0E4B66366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DBB60DB-087C-4CB2-81BF-5B27C3175072}:27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C6D52D4-5E33-42E7-874F-234896C007E7}:27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30D4661-CE38-4A3B-B286-CF1757606062}:27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CB396BD-95F1-4C9A-884C-7F55D04EC42D}:28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811318E-28EC-4C8A-9801-B12920DABE7A}:2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46D8AE1-4329-4349-A05D-278D7517BBE1}:28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A0D969A-E399-49CB-83DC-026344B5290D}:283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812</Words>
  <Application>Microsoft Office PowerPoint</Application>
  <PresentationFormat>On-screen Show (4:3)</PresentationFormat>
  <Paragraphs>131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等线</vt:lpstr>
      <vt:lpstr>DFLiHeiHK-W5</vt:lpstr>
      <vt:lpstr>Lingoes Unicode</vt:lpstr>
      <vt:lpstr>Microsoft YaHei</vt:lpstr>
      <vt:lpstr>標楷體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2023-07-03T09:58:39Z</dcterms:modified>
</cp:coreProperties>
</file>