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76" r:id="rId2"/>
    <p:sldId id="284" r:id="rId3"/>
    <p:sldId id="283" r:id="rId4"/>
    <p:sldId id="285" r:id="rId5"/>
    <p:sldId id="286" r:id="rId6"/>
  </p:sldIdLst>
  <p:sldSz cx="9144000" cy="6858000" type="screen4x3"/>
  <p:notesSz cx="6807200" cy="9939338"/>
  <p:custDataLst>
    <p:tags r:id="rId9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FF"/>
    <a:srgbClr val="CCFFCC"/>
    <a:srgbClr val="154E7D"/>
    <a:srgbClr val="C5E0B4"/>
    <a:srgbClr val="003CB4"/>
    <a:srgbClr val="17717B"/>
    <a:srgbClr val="1F9AA7"/>
    <a:srgbClr val="59AAF9"/>
    <a:srgbClr val="EE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73" autoAdjust="0"/>
    <p:restoredTop sz="96429" autoAdjust="0"/>
  </p:normalViewPr>
  <p:slideViewPr>
    <p:cSldViewPr snapToGrid="0" showGuides="1">
      <p:cViewPr varScale="1">
        <p:scale>
          <a:sx n="72" d="100"/>
          <a:sy n="72" d="100"/>
        </p:scale>
        <p:origin x="1254" y="54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05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546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024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399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5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199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F5614ED-E59E-46D6-BE5D-EF403E77D547}"/>
              </a:ext>
            </a:extLst>
          </p:cNvPr>
          <p:cNvSpPr txBox="1"/>
          <p:nvPr userDrawn="1"/>
        </p:nvSpPr>
        <p:spPr>
          <a:xfrm>
            <a:off x="3197714" y="68052"/>
            <a:ext cx="3685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上學期 易錯卷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CF4EE527-841A-43DF-816D-D6C94A16AF4A}"/>
              </a:ext>
            </a:extLst>
          </p:cNvPr>
          <p:cNvSpPr/>
          <p:nvPr/>
        </p:nvSpPr>
        <p:spPr>
          <a:xfrm>
            <a:off x="3423684" y="2951946"/>
            <a:ext cx="1786269" cy="52322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E26610B-4E00-4182-ABE9-1D731AD854EB}"/>
              </a:ext>
            </a:extLst>
          </p:cNvPr>
          <p:cNvSpPr txBox="1"/>
          <p:nvPr/>
        </p:nvSpPr>
        <p:spPr>
          <a:xfrm>
            <a:off x="1107304" y="2951946"/>
            <a:ext cx="7696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(a) </a:t>
            </a:r>
            <a:r>
              <a:rPr lang="zh-TW" altLang="en-US" sz="2800" u="sng" dirty="0">
                <a:ea typeface="DFKai-SB" panose="03000509000000000000" pitchFamily="65" charset="-120"/>
              </a:rPr>
              <a:t>志彬</a:t>
            </a:r>
            <a:r>
              <a:rPr lang="zh-TW" altLang="en-US" sz="2800" dirty="0">
                <a:ea typeface="DFKai-SB" panose="03000509000000000000" pitchFamily="65" charset="-120"/>
              </a:rPr>
              <a:t>購買了</a:t>
            </a:r>
            <a:r>
              <a:rPr lang="en-US" altLang="zh-TW" sz="2800" dirty="0">
                <a:ea typeface="DFKai-SB" panose="03000509000000000000" pitchFamily="65" charset="-120"/>
              </a:rPr>
              <a:t>26</a:t>
            </a:r>
            <a:r>
              <a:rPr lang="zh-TW" altLang="en-US" sz="2800" dirty="0">
                <a:ea typeface="DFKai-SB" panose="03000509000000000000" pitchFamily="65" charset="-120"/>
              </a:rPr>
              <a:t>個學習幣，他共須付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u="sng" dirty="0">
                <a:ea typeface="DFKai-SB" panose="03000509000000000000" pitchFamily="65" charset="-120"/>
              </a:rPr>
              <a:t>                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ea typeface="DFKai-SB" panose="03000509000000000000" pitchFamily="65" charset="-120"/>
              </a:rPr>
              <a:t>5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85050370-7935-41B1-B1F9-29EFBFF2ACBD}"/>
              </a:ext>
            </a:extLst>
          </p:cNvPr>
          <p:cNvSpPr txBox="1"/>
          <p:nvPr/>
        </p:nvSpPr>
        <p:spPr>
          <a:xfrm>
            <a:off x="1621876" y="3676625"/>
            <a:ext cx="1700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他共須付：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E7B920F0-A23D-4A3D-84A1-21BA6C20A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2070" y="1367890"/>
            <a:ext cx="4199860" cy="1496950"/>
          </a:xfrm>
          <a:prstGeom prst="rect">
            <a:avLst/>
          </a:prstGeom>
        </p:spPr>
      </p:pic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01AD80BA-38A1-440D-BCA3-1A4554D400F6}"/>
              </a:ext>
            </a:extLst>
          </p:cNvPr>
          <p:cNvCxnSpPr>
            <a:cxnSpLocks/>
          </p:cNvCxnSpPr>
          <p:nvPr/>
        </p:nvCxnSpPr>
        <p:spPr>
          <a:xfrm>
            <a:off x="2626242" y="2179675"/>
            <a:ext cx="1754372" cy="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>
            <a:extLst>
              <a:ext uri="{FF2B5EF4-FFF2-40B4-BE49-F238E27FC236}">
                <a16:creationId xmlns:a16="http://schemas.microsoft.com/office/drawing/2014/main" id="{CF9A2D96-5829-4033-881D-89ACB7A7020D}"/>
              </a:ext>
            </a:extLst>
          </p:cNvPr>
          <p:cNvSpPr txBox="1"/>
          <p:nvPr/>
        </p:nvSpPr>
        <p:spPr>
          <a:xfrm>
            <a:off x="1621875" y="4138290"/>
            <a:ext cx="1801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26 =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$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208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719CADDD-A43F-4FC0-AB6A-C47C4EB1E0F8}"/>
              </a:ext>
            </a:extLst>
          </p:cNvPr>
          <p:cNvSpPr txBox="1"/>
          <p:nvPr/>
        </p:nvSpPr>
        <p:spPr>
          <a:xfrm>
            <a:off x="7441061" y="2951946"/>
            <a:ext cx="831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  <a:ea typeface="DFKai-SB" panose="03000509000000000000" pitchFamily="65" charset="-120"/>
              </a:rPr>
              <a:t>208</a:t>
            </a:r>
            <a:endParaRPr lang="en-US" altLang="zh-CN" sz="28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210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27" grpId="0"/>
      <p:bldP spid="27" grpId="1"/>
      <p:bldP spid="25" grpId="0"/>
      <p:bldP spid="25" grpId="1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B42D0545-BC4A-4030-91AC-15AC89AEC2EF}"/>
              </a:ext>
            </a:extLst>
          </p:cNvPr>
          <p:cNvSpPr/>
          <p:nvPr/>
        </p:nvSpPr>
        <p:spPr>
          <a:xfrm>
            <a:off x="5869173" y="3030279"/>
            <a:ext cx="1998921" cy="398721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1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ea typeface="DFKai-SB" panose="03000509000000000000" pitchFamily="65" charset="-120"/>
              </a:rPr>
              <a:t>1</a:t>
            </a:r>
            <a:r>
              <a:rPr lang="en-US" altLang="zh-TW" sz="2800" b="1" dirty="0">
                <a:ea typeface="DFKai-SB" panose="03000509000000000000" pitchFamily="65" charset="-120"/>
              </a:rPr>
              <a:t>5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85050370-7935-41B1-B1F9-29EFBFF2ACBD}"/>
              </a:ext>
            </a:extLst>
          </p:cNvPr>
          <p:cNvSpPr txBox="1"/>
          <p:nvPr/>
        </p:nvSpPr>
        <p:spPr>
          <a:xfrm>
            <a:off x="1526183" y="4269889"/>
            <a:ext cx="5374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4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局數學遊戲需要學習幣：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6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4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24(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個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)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E7B920F0-A23D-4A3D-84A1-21BA6C20A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2070" y="1367890"/>
            <a:ext cx="4199860" cy="1496950"/>
          </a:xfrm>
          <a:prstGeom prst="rect">
            <a:avLst/>
          </a:prstGeom>
        </p:spPr>
      </p:pic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01AD80BA-38A1-440D-BCA3-1A4554D400F6}"/>
              </a:ext>
            </a:extLst>
          </p:cNvPr>
          <p:cNvCxnSpPr>
            <a:cxnSpLocks/>
          </p:cNvCxnSpPr>
          <p:nvPr/>
        </p:nvCxnSpPr>
        <p:spPr>
          <a:xfrm>
            <a:off x="2626242" y="2179675"/>
            <a:ext cx="1754372" cy="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>
            <a:extLst>
              <a:ext uri="{FF2B5EF4-FFF2-40B4-BE49-F238E27FC236}">
                <a16:creationId xmlns:a16="http://schemas.microsoft.com/office/drawing/2014/main" id="{CF9A2D96-5829-4033-881D-89ACB7A7020D}"/>
              </a:ext>
            </a:extLst>
          </p:cNvPr>
          <p:cNvSpPr txBox="1"/>
          <p:nvPr/>
        </p:nvSpPr>
        <p:spPr>
          <a:xfrm>
            <a:off x="1526183" y="5439677"/>
            <a:ext cx="1493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192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 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160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00E0985F-639B-4BFB-A92E-51BB65E382F5}"/>
              </a:ext>
            </a:extLst>
          </p:cNvPr>
          <p:cNvCxnSpPr>
            <a:cxnSpLocks/>
          </p:cNvCxnSpPr>
          <p:nvPr/>
        </p:nvCxnSpPr>
        <p:spPr>
          <a:xfrm>
            <a:off x="2945219" y="2519917"/>
            <a:ext cx="1073888" cy="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31318FEE-D96B-426A-B568-F6C3783EDEB9}"/>
              </a:ext>
            </a:extLst>
          </p:cNvPr>
          <p:cNvCxnSpPr>
            <a:cxnSpLocks/>
          </p:cNvCxnSpPr>
          <p:nvPr/>
        </p:nvCxnSpPr>
        <p:spPr>
          <a:xfrm>
            <a:off x="4465675" y="2519917"/>
            <a:ext cx="850604" cy="0"/>
          </a:xfrm>
          <a:prstGeom prst="line">
            <a:avLst/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9630FAAB-297F-4BA5-8AA2-FBA759F43D36}"/>
              </a:ext>
            </a:extLst>
          </p:cNvPr>
          <p:cNvSpPr txBox="1"/>
          <p:nvPr/>
        </p:nvSpPr>
        <p:spPr>
          <a:xfrm>
            <a:off x="1526183" y="4854783"/>
            <a:ext cx="5374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4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局數學遊戲需要付：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24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$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192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9C0188EE-391F-4029-8A7A-4A2D1463C460}"/>
              </a:ext>
            </a:extLst>
          </p:cNvPr>
          <p:cNvSpPr/>
          <p:nvPr/>
        </p:nvSpPr>
        <p:spPr>
          <a:xfrm>
            <a:off x="3503428" y="2951946"/>
            <a:ext cx="877186" cy="5674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E26610B-4E00-4182-ABE9-1D731AD854EB}"/>
              </a:ext>
            </a:extLst>
          </p:cNvPr>
          <p:cNvSpPr txBox="1"/>
          <p:nvPr/>
        </p:nvSpPr>
        <p:spPr>
          <a:xfrm>
            <a:off x="1107304" y="2951946"/>
            <a:ext cx="7696453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(b) </a:t>
            </a:r>
            <a:r>
              <a:rPr lang="zh-TW" altLang="en-US" sz="2800" u="sng" dirty="0">
                <a:ea typeface="DFKai-SB" panose="03000509000000000000" pitchFamily="65" charset="-120"/>
              </a:rPr>
              <a:t>曉君</a:t>
            </a:r>
            <a:r>
              <a:rPr lang="zh-TW" altLang="en-US" sz="2800" dirty="0">
                <a:ea typeface="DFKai-SB" panose="03000509000000000000" pitchFamily="65" charset="-120"/>
              </a:rPr>
              <a:t>*  能  </a:t>
            </a:r>
            <a:r>
              <a:rPr lang="en-US" altLang="zh-TW" sz="2800" dirty="0">
                <a:ea typeface="DFKai-SB" panose="03000509000000000000" pitchFamily="65" charset="-120"/>
              </a:rPr>
              <a:t>/  </a:t>
            </a:r>
            <a:r>
              <a:rPr lang="zh-TW" altLang="en-US" sz="2800" dirty="0">
                <a:ea typeface="DFKai-SB" panose="03000509000000000000" pitchFamily="65" charset="-120"/>
              </a:rPr>
              <a:t>不能  以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</a:t>
            </a:r>
            <a:r>
              <a:rPr lang="en-US" altLang="zh-TW" sz="2800" dirty="0">
                <a:ea typeface="DFKai-SB" panose="03000509000000000000" pitchFamily="65" charset="-120"/>
              </a:rPr>
              <a:t>160</a:t>
            </a:r>
            <a:r>
              <a:rPr lang="zh-TW" altLang="en-US" sz="2800" dirty="0">
                <a:ea typeface="DFKai-SB" panose="03000509000000000000" pitchFamily="65" charset="-120"/>
              </a:rPr>
              <a:t>玩</a:t>
            </a:r>
            <a:r>
              <a:rPr lang="en-US" altLang="zh-TW" sz="2800" dirty="0">
                <a:ea typeface="DFKai-SB" panose="03000509000000000000" pitchFamily="65" charset="-120"/>
              </a:rPr>
              <a:t>4</a:t>
            </a:r>
            <a:r>
              <a:rPr lang="zh-TW" altLang="en-US" sz="2800" dirty="0">
                <a:ea typeface="DFKai-SB" panose="03000509000000000000" pitchFamily="65" charset="-120"/>
              </a:rPr>
              <a:t>局數學遊戲。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8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       (</a:t>
            </a:r>
            <a:r>
              <a:rPr lang="zh-TW" altLang="en-US" sz="2800" dirty="0">
                <a:ea typeface="DFKai-SB" panose="03000509000000000000" pitchFamily="65" charset="-120"/>
              </a:rPr>
              <a:t>*圈出答案</a:t>
            </a:r>
            <a:r>
              <a:rPr lang="en-US" altLang="zh-TW" sz="2800" dirty="0">
                <a:ea typeface="DFKai-SB" panose="03000509000000000000" pitchFamily="65" charset="-120"/>
              </a:rPr>
              <a:t>)</a:t>
            </a:r>
            <a:endParaRPr lang="zh-TW" altLang="en-US" sz="28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563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27" grpId="0"/>
      <p:bldP spid="27" grpId="1"/>
      <p:bldP spid="25" grpId="0"/>
      <p:bldP spid="25" grpId="1"/>
      <p:bldP spid="18" grpId="0"/>
      <p:bldP spid="18" grpId="1"/>
      <p:bldP spid="1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18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39" name="椭圆 38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244600" y="2307285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椭圆 39">
            <a:extLst>
              <a:ext uri="{FF2B5EF4-FFF2-40B4-BE49-F238E27FC236}">
                <a16:creationId xmlns:a16="http://schemas.microsoft.com/office/drawing/2014/main" id="{02B45A02-ECE3-4090-9B7C-64A63B8CC74A}"/>
              </a:ext>
            </a:extLst>
          </p:cNvPr>
          <p:cNvSpPr/>
          <p:nvPr/>
        </p:nvSpPr>
        <p:spPr>
          <a:xfrm>
            <a:off x="5827233" y="2307285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椭圆 54">
            <a:extLst>
              <a:ext uri="{FF2B5EF4-FFF2-40B4-BE49-F238E27FC236}">
                <a16:creationId xmlns:a16="http://schemas.microsoft.com/office/drawing/2014/main" id="{C4B37380-2D66-4B56-B924-D41FE05A7AF1}"/>
              </a:ext>
            </a:extLst>
          </p:cNvPr>
          <p:cNvSpPr/>
          <p:nvPr/>
        </p:nvSpPr>
        <p:spPr>
          <a:xfrm>
            <a:off x="1244600" y="2892019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椭圆 55">
            <a:extLst>
              <a:ext uri="{FF2B5EF4-FFF2-40B4-BE49-F238E27FC236}">
                <a16:creationId xmlns:a16="http://schemas.microsoft.com/office/drawing/2014/main" id="{3584F117-B09C-43EE-ABF9-2EB165CAE0F8}"/>
              </a:ext>
            </a:extLst>
          </p:cNvPr>
          <p:cNvSpPr/>
          <p:nvPr/>
        </p:nvSpPr>
        <p:spPr>
          <a:xfrm>
            <a:off x="5827233" y="2892019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8E7079D-3E0C-41B0-9911-A0EB3298B6C5}"/>
              </a:ext>
            </a:extLst>
          </p:cNvPr>
          <p:cNvSpPr/>
          <p:nvPr/>
        </p:nvSpPr>
        <p:spPr>
          <a:xfrm>
            <a:off x="1560352" y="1308683"/>
            <a:ext cx="1409351" cy="4593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C874C75-F9AA-49F3-979B-EF4D1EED8836}"/>
              </a:ext>
            </a:extLst>
          </p:cNvPr>
          <p:cNvSpPr/>
          <p:nvPr/>
        </p:nvSpPr>
        <p:spPr>
          <a:xfrm>
            <a:off x="3681568" y="1308683"/>
            <a:ext cx="1611885" cy="45930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AF063A1-5B6B-43D3-A36D-C56F44C4441E}"/>
              </a:ext>
            </a:extLst>
          </p:cNvPr>
          <p:cNvSpPr/>
          <p:nvPr/>
        </p:nvSpPr>
        <p:spPr>
          <a:xfrm>
            <a:off x="5629013" y="1308683"/>
            <a:ext cx="1611885" cy="45930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669C3AC3-AADB-4BA2-945E-97BADDD58247}"/>
              </a:ext>
            </a:extLst>
          </p:cNvPr>
          <p:cNvSpPr/>
          <p:nvPr/>
        </p:nvSpPr>
        <p:spPr>
          <a:xfrm>
            <a:off x="7593561" y="1308683"/>
            <a:ext cx="938044" cy="45930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C4090A9D-FE4D-44CF-83A4-339431FCBE5A}"/>
              </a:ext>
            </a:extLst>
          </p:cNvPr>
          <p:cNvSpPr/>
          <p:nvPr/>
        </p:nvSpPr>
        <p:spPr>
          <a:xfrm>
            <a:off x="1208014" y="1767985"/>
            <a:ext cx="1065402" cy="45930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C0D586BA-9D1A-4D07-A08E-B5D624E6458A}"/>
              </a:ext>
            </a:extLst>
          </p:cNvPr>
          <p:cNvSpPr/>
          <p:nvPr/>
        </p:nvSpPr>
        <p:spPr>
          <a:xfrm>
            <a:off x="2617690" y="1767985"/>
            <a:ext cx="1954310" cy="45930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940B6DAA-1371-4C32-8844-C1A014D64023}"/>
              </a:ext>
            </a:extLst>
          </p:cNvPr>
          <p:cNvCxnSpPr/>
          <p:nvPr/>
        </p:nvCxnSpPr>
        <p:spPr>
          <a:xfrm>
            <a:off x="4572000" y="2160175"/>
            <a:ext cx="721453" cy="0"/>
          </a:xfrm>
          <a:prstGeom prst="line">
            <a:avLst/>
          </a:prstGeom>
          <a:ln w="28575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>
            <a:extLst>
              <a:ext uri="{FF2B5EF4-FFF2-40B4-BE49-F238E27FC236}">
                <a16:creationId xmlns:a16="http://schemas.microsoft.com/office/drawing/2014/main" id="{F0AB769E-BE75-40E0-8542-B209D6C815E4}"/>
              </a:ext>
            </a:extLst>
          </p:cNvPr>
          <p:cNvSpPr txBox="1"/>
          <p:nvPr/>
        </p:nvSpPr>
        <p:spPr>
          <a:xfrm>
            <a:off x="1208014" y="3676890"/>
            <a:ext cx="4619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藍水晶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能串手鏈：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132÷4 = 33(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條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3AF7F31C-7F3F-4C03-A885-D0D690826445}"/>
              </a:ext>
            </a:extLst>
          </p:cNvPr>
          <p:cNvSpPr txBox="1"/>
          <p:nvPr/>
        </p:nvSpPr>
        <p:spPr>
          <a:xfrm>
            <a:off x="1208014" y="4216189"/>
            <a:ext cx="4619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紅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水晶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能串手鏈：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180÷6 = 30(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條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BEC3C2C6-AE86-45F8-8F75-A72FA7C5DE55}"/>
              </a:ext>
            </a:extLst>
          </p:cNvPr>
          <p:cNvSpPr txBox="1"/>
          <p:nvPr/>
        </p:nvSpPr>
        <p:spPr>
          <a:xfrm>
            <a:off x="1244600" y="4755488"/>
            <a:ext cx="461921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紅水晶的數量只夠串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30 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條手鏈，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故最多能串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30 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條手鏈。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A03B2B22-9831-4083-BBCF-757A87F92D47}"/>
              </a:ext>
            </a:extLst>
          </p:cNvPr>
          <p:cNvSpPr txBox="1"/>
          <p:nvPr/>
        </p:nvSpPr>
        <p:spPr>
          <a:xfrm>
            <a:off x="1106473" y="1244765"/>
            <a:ext cx="75150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串一條手鏈需要</a:t>
            </a:r>
            <a:r>
              <a:rPr lang="en-US" altLang="zh-TW" sz="2800" dirty="0">
                <a:ea typeface="DFKai-SB" panose="03000509000000000000" pitchFamily="65" charset="-120"/>
              </a:rPr>
              <a:t>4</a:t>
            </a:r>
            <a:r>
              <a:rPr lang="zh-TW" altLang="en-US" sz="2800" dirty="0">
                <a:ea typeface="DFKai-SB" panose="03000509000000000000" pitchFamily="65" charset="-120"/>
              </a:rPr>
              <a:t>粒藍水晶和</a:t>
            </a:r>
            <a:r>
              <a:rPr lang="en-US" altLang="zh-TW" sz="2800" dirty="0">
                <a:ea typeface="DFKai-SB" panose="03000509000000000000" pitchFamily="65" charset="-120"/>
              </a:rPr>
              <a:t>6</a:t>
            </a:r>
            <a:r>
              <a:rPr lang="zh-TW" altLang="en-US" sz="2800" dirty="0">
                <a:ea typeface="DFKai-SB" panose="03000509000000000000" pitchFamily="65" charset="-120"/>
              </a:rPr>
              <a:t>粒紅水晶，</a:t>
            </a:r>
            <a:r>
              <a:rPr lang="en-US" altLang="zh-TW" sz="2800" dirty="0">
                <a:ea typeface="DFKai-SB" panose="03000509000000000000" pitchFamily="65" charset="-120"/>
              </a:rPr>
              <a:t>132</a:t>
            </a:r>
            <a:r>
              <a:rPr lang="zh-TW" altLang="en-US" sz="2800" dirty="0">
                <a:ea typeface="DFKai-SB" panose="03000509000000000000" pitchFamily="65" charset="-120"/>
              </a:rPr>
              <a:t>粒藍水晶和</a:t>
            </a:r>
            <a:r>
              <a:rPr lang="en-US" altLang="zh-TW" sz="2800" dirty="0">
                <a:ea typeface="DFKai-SB" panose="03000509000000000000" pitchFamily="65" charset="-120"/>
              </a:rPr>
              <a:t>180</a:t>
            </a:r>
            <a:r>
              <a:rPr lang="zh-TW" altLang="en-US" sz="2800" dirty="0">
                <a:ea typeface="DFKai-SB" panose="03000509000000000000" pitchFamily="65" charset="-120"/>
              </a:rPr>
              <a:t>粒紅水晶最多能串手鏈多少條？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A. 45</a:t>
            </a:r>
            <a:r>
              <a:rPr lang="zh-TW" altLang="en-US" sz="2800" dirty="0">
                <a:ea typeface="DFKai-SB" panose="03000509000000000000" pitchFamily="65" charset="-120"/>
              </a:rPr>
              <a:t>條</a:t>
            </a:r>
            <a:r>
              <a:rPr lang="en-US" altLang="zh-TW" sz="2800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</a:rPr>
              <a:t>                       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B. 33</a:t>
            </a:r>
            <a:r>
              <a:rPr lang="zh-TW" altLang="en-US" sz="2800" dirty="0">
                <a:ea typeface="DFKai-SB" panose="03000509000000000000" pitchFamily="65" charset="-120"/>
              </a:rPr>
              <a:t>條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C. 30</a:t>
            </a:r>
            <a:r>
              <a:rPr lang="zh-TW" altLang="en-US" sz="2800" dirty="0">
                <a:ea typeface="DFKai-SB" panose="03000509000000000000" pitchFamily="65" charset="-120"/>
              </a:rPr>
              <a:t>條            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</a:rPr>
              <a:t>           </a:t>
            </a:r>
            <a:r>
              <a:rPr lang="en-US" altLang="zh-TW" sz="2800" dirty="0">
                <a:ea typeface="DFKai-SB" panose="03000509000000000000" pitchFamily="65" charset="-120"/>
              </a:rPr>
              <a:t>D.</a:t>
            </a:r>
            <a:r>
              <a:rPr lang="zh-TW" altLang="en-US" sz="2800" dirty="0"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ea typeface="DFKai-SB" panose="03000509000000000000" pitchFamily="65" charset="-120"/>
              </a:rPr>
              <a:t>22</a:t>
            </a:r>
            <a:r>
              <a:rPr lang="zh-TW" altLang="en-US" sz="2800" dirty="0">
                <a:ea typeface="DFKai-SB" panose="03000509000000000000" pitchFamily="65" charset="-120"/>
              </a:rPr>
              <a:t>條</a:t>
            </a:r>
            <a:r>
              <a:rPr lang="en-US" altLang="zh-TW" sz="2800" dirty="0">
                <a:ea typeface="DFKai-SB" panose="03000509000000000000" pitchFamily="65" charset="-120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433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3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4" grpId="0" animBg="1"/>
      <p:bldP spid="24" grpId="1" animBg="1"/>
      <p:bldP spid="25" grpId="0" animBg="1"/>
      <p:bldP spid="25" grpId="1" animBg="1"/>
      <p:bldP spid="27" grpId="0"/>
      <p:bldP spid="27" grpId="1"/>
      <p:bldP spid="28" grpId="0"/>
      <p:bldP spid="28" grpId="1"/>
      <p:bldP spid="29" grpId="0" uiExpand="1" build="p"/>
      <p:bldP spid="29" grpId="1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本框 22">
            <a:extLst>
              <a:ext uri="{FF2B5EF4-FFF2-40B4-BE49-F238E27FC236}">
                <a16:creationId xmlns:a16="http://schemas.microsoft.com/office/drawing/2014/main" id="{A03B2B22-9831-4083-BBCF-757A87F92D47}"/>
              </a:ext>
            </a:extLst>
          </p:cNvPr>
          <p:cNvSpPr txBox="1"/>
          <p:nvPr/>
        </p:nvSpPr>
        <p:spPr>
          <a:xfrm>
            <a:off x="1106473" y="2782831"/>
            <a:ext cx="75150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細閱上圖，以下哪一項是正確的？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A. </a:t>
            </a:r>
            <a:r>
              <a:rPr lang="zh-TW" altLang="en-US" sz="2800" dirty="0">
                <a:ea typeface="DFKai-SB" panose="03000509000000000000" pitchFamily="65" charset="-120"/>
              </a:rPr>
              <a:t>     比     輕。</a:t>
            </a:r>
            <a:r>
              <a:rPr lang="en-US" altLang="zh-TW" sz="2800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</a:rPr>
              <a:t>                                        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B. </a:t>
            </a:r>
            <a:r>
              <a:rPr lang="zh-TW" altLang="en-US" sz="2800" dirty="0">
                <a:ea typeface="DFKai-SB" panose="03000509000000000000" pitchFamily="65" charset="-120"/>
              </a:rPr>
              <a:t>     比     重。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       </a:t>
            </a:r>
            <a:r>
              <a:rPr lang="en-US" altLang="zh-TW" sz="2800" dirty="0">
                <a:ea typeface="DFKai-SB" panose="03000509000000000000" pitchFamily="65" charset="-120"/>
              </a:rPr>
              <a:t>C. </a:t>
            </a:r>
            <a:r>
              <a:rPr lang="zh-TW" altLang="en-US" sz="2800" dirty="0">
                <a:ea typeface="DFKai-SB" panose="03000509000000000000" pitchFamily="65" charset="-120"/>
              </a:rPr>
              <a:t>     和     的重量相等。          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 </a:t>
            </a:r>
            <a:r>
              <a:rPr lang="zh-TW" altLang="en-US" sz="2800" dirty="0">
                <a:ea typeface="DFKai-SB" panose="03000509000000000000" pitchFamily="65" charset="-120"/>
              </a:rPr>
              <a:t>           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D.</a:t>
            </a:r>
            <a:r>
              <a:rPr lang="zh-TW" altLang="en-US" sz="2800" dirty="0">
                <a:ea typeface="DFKai-SB" panose="03000509000000000000" pitchFamily="65" charset="-120"/>
              </a:rPr>
              <a:t> 無法比較     和     的重量。</a:t>
            </a:r>
            <a:endParaRPr lang="en-US" altLang="zh-TW" sz="2800" dirty="0">
              <a:ea typeface="DFKai-SB" panose="03000509000000000000" pitchFamily="65" charset="-120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DE1B6BFD-9053-4ECC-9B9D-D4BF4FFCFF1F}"/>
              </a:ext>
            </a:extLst>
          </p:cNvPr>
          <p:cNvGrpSpPr/>
          <p:nvPr/>
        </p:nvGrpSpPr>
        <p:grpSpPr>
          <a:xfrm>
            <a:off x="5496876" y="4050099"/>
            <a:ext cx="2376177" cy="461665"/>
            <a:chOff x="5531670" y="4031044"/>
            <a:chExt cx="2376177" cy="461665"/>
          </a:xfrm>
        </p:grpSpPr>
        <p:pic>
          <p:nvPicPr>
            <p:cNvPr id="48" name="图片 47">
              <a:extLst>
                <a:ext uri="{FF2B5EF4-FFF2-40B4-BE49-F238E27FC236}">
                  <a16:creationId xmlns:a16="http://schemas.microsoft.com/office/drawing/2014/main" id="{E97ABEEE-3335-4F8A-94ED-2A4B2DD5FD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23357" y="4093399"/>
              <a:ext cx="314325" cy="322898"/>
            </a:xfrm>
            <a:prstGeom prst="rect">
              <a:avLst/>
            </a:prstGeom>
          </p:spPr>
        </p:pic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96D6DA48-6B80-4308-8D46-5AD292B4F04B}"/>
                </a:ext>
              </a:extLst>
            </p:cNvPr>
            <p:cNvSpPr txBox="1"/>
            <p:nvPr/>
          </p:nvSpPr>
          <p:spPr>
            <a:xfrm>
              <a:off x="5531670" y="4031044"/>
              <a:ext cx="23761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2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個      比      重。</a:t>
              </a:r>
              <a:endPara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endParaRPr>
            </a:p>
          </p:txBody>
        </p:sp>
        <p:pic>
          <p:nvPicPr>
            <p:cNvPr id="50" name="图片 49">
              <a:extLst>
                <a:ext uri="{FF2B5EF4-FFF2-40B4-BE49-F238E27FC236}">
                  <a16:creationId xmlns:a16="http://schemas.microsoft.com/office/drawing/2014/main" id="{2955B2C6-AE6F-4D67-8881-9D5CE696C9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116078" y="4040532"/>
              <a:ext cx="314325" cy="393120"/>
            </a:xfrm>
            <a:prstGeom prst="rect">
              <a:avLst/>
            </a:prstGeom>
          </p:spPr>
        </p:pic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32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sp>
        <p:nvSpPr>
          <p:cNvPr id="39" name="椭圆 38">
            <a:extLst>
              <a:ext uri="{FF2B5EF4-FFF2-40B4-BE49-F238E27FC236}">
                <a16:creationId xmlns:a16="http://schemas.microsoft.com/office/drawing/2014/main" id="{D964E789-6585-487D-B93F-A276595DDA43}"/>
              </a:ext>
            </a:extLst>
          </p:cNvPr>
          <p:cNvSpPr/>
          <p:nvPr/>
        </p:nvSpPr>
        <p:spPr>
          <a:xfrm>
            <a:off x="1244600" y="3429000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椭圆 39">
            <a:extLst>
              <a:ext uri="{FF2B5EF4-FFF2-40B4-BE49-F238E27FC236}">
                <a16:creationId xmlns:a16="http://schemas.microsoft.com/office/drawing/2014/main" id="{02B45A02-ECE3-4090-9B7C-64A63B8CC74A}"/>
              </a:ext>
            </a:extLst>
          </p:cNvPr>
          <p:cNvSpPr/>
          <p:nvPr/>
        </p:nvSpPr>
        <p:spPr>
          <a:xfrm>
            <a:off x="1244600" y="4587856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椭圆 54">
            <a:extLst>
              <a:ext uri="{FF2B5EF4-FFF2-40B4-BE49-F238E27FC236}">
                <a16:creationId xmlns:a16="http://schemas.microsoft.com/office/drawing/2014/main" id="{C4B37380-2D66-4B56-B924-D41FE05A7AF1}"/>
              </a:ext>
            </a:extLst>
          </p:cNvPr>
          <p:cNvSpPr/>
          <p:nvPr/>
        </p:nvSpPr>
        <p:spPr>
          <a:xfrm>
            <a:off x="1244600" y="4013734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椭圆 55">
            <a:extLst>
              <a:ext uri="{FF2B5EF4-FFF2-40B4-BE49-F238E27FC236}">
                <a16:creationId xmlns:a16="http://schemas.microsoft.com/office/drawing/2014/main" id="{3584F117-B09C-43EE-ABF9-2EB165CAE0F8}"/>
              </a:ext>
            </a:extLst>
          </p:cNvPr>
          <p:cNvSpPr/>
          <p:nvPr/>
        </p:nvSpPr>
        <p:spPr>
          <a:xfrm>
            <a:off x="1244600" y="5172590"/>
            <a:ext cx="391886" cy="391886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FD177A3-9333-4734-81ED-E8804A75FB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44600" y="1281882"/>
            <a:ext cx="3424433" cy="1387634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46655A7C-2E2D-4A25-80BF-63292EF3B2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50396" y="1212847"/>
            <a:ext cx="3452202" cy="145666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3C51666C-A7B2-4735-B670-92152FA0F9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9295" y="3522913"/>
            <a:ext cx="314325" cy="322898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46BF2D9B-DC87-45D5-AB16-AF23D4F4C39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5973" y="3943358"/>
            <a:ext cx="371475" cy="468630"/>
          </a:xfrm>
          <a:prstGeom prst="rect">
            <a:avLst/>
          </a:prstGeom>
        </p:spPr>
      </p:pic>
      <p:pic>
        <p:nvPicPr>
          <p:cNvPr id="30" name="图片 29">
            <a:extLst>
              <a:ext uri="{FF2B5EF4-FFF2-40B4-BE49-F238E27FC236}">
                <a16:creationId xmlns:a16="http://schemas.microsoft.com/office/drawing/2014/main" id="{5F9DA805-B0B5-4679-BEEF-BF4D7837AC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9295" y="4075643"/>
            <a:ext cx="314325" cy="322898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2FF2C2E3-458C-4FEC-A85D-9D732350D0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5973" y="4537513"/>
            <a:ext cx="371475" cy="468630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A9809CCE-C45F-4D69-8C8E-7322A3681A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9295" y="4669798"/>
            <a:ext cx="314325" cy="322898"/>
          </a:xfrm>
          <a:prstGeom prst="rect">
            <a:avLst/>
          </a:prstGeom>
        </p:spPr>
      </p:pic>
      <p:pic>
        <p:nvPicPr>
          <p:cNvPr id="33" name="图片 32">
            <a:extLst>
              <a:ext uri="{FF2B5EF4-FFF2-40B4-BE49-F238E27FC236}">
                <a16:creationId xmlns:a16="http://schemas.microsoft.com/office/drawing/2014/main" id="{C56BE641-0C50-4803-8706-8C200CC1B89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09677" y="5109293"/>
            <a:ext cx="371475" cy="468630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:a16="http://schemas.microsoft.com/office/drawing/2014/main" id="{2186770A-BCE0-4845-8DDB-E6D7B81D5B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4708" y="5241578"/>
            <a:ext cx="314325" cy="322898"/>
          </a:xfrm>
          <a:prstGeom prst="rect">
            <a:avLst/>
          </a:prstGeom>
        </p:spPr>
      </p:pic>
      <p:sp>
        <p:nvSpPr>
          <p:cNvPr id="8" name="矩形: 圆角 7">
            <a:extLst>
              <a:ext uri="{FF2B5EF4-FFF2-40B4-BE49-F238E27FC236}">
                <a16:creationId xmlns:a16="http://schemas.microsoft.com/office/drawing/2014/main" id="{1A9FD85D-82CF-415C-BBDA-84A9E5EAFED4}"/>
              </a:ext>
            </a:extLst>
          </p:cNvPr>
          <p:cNvSpPr/>
          <p:nvPr/>
        </p:nvSpPr>
        <p:spPr>
          <a:xfrm>
            <a:off x="3609677" y="1281882"/>
            <a:ext cx="861655" cy="48610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: 圆角 34">
            <a:extLst>
              <a:ext uri="{FF2B5EF4-FFF2-40B4-BE49-F238E27FC236}">
                <a16:creationId xmlns:a16="http://schemas.microsoft.com/office/drawing/2014/main" id="{4C497F57-FCB7-4848-A123-8E393F8AD49D}"/>
              </a:ext>
            </a:extLst>
          </p:cNvPr>
          <p:cNvSpPr/>
          <p:nvPr/>
        </p:nvSpPr>
        <p:spPr>
          <a:xfrm>
            <a:off x="1294318" y="1367406"/>
            <a:ext cx="1233130" cy="412221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40539934-3924-4900-96E6-7DB8CDA52188}"/>
              </a:ext>
            </a:extLst>
          </p:cNvPr>
          <p:cNvGrpSpPr/>
          <p:nvPr/>
        </p:nvGrpSpPr>
        <p:grpSpPr>
          <a:xfrm>
            <a:off x="5684644" y="3478210"/>
            <a:ext cx="3029711" cy="468630"/>
            <a:chOff x="5202991" y="3478210"/>
            <a:chExt cx="3029711" cy="468630"/>
          </a:xfrm>
        </p:grpSpPr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A0F425D6-415C-4B51-BFE8-FFFDD5D7702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202991" y="3478210"/>
              <a:ext cx="371475" cy="468630"/>
            </a:xfrm>
            <a:prstGeom prst="rect">
              <a:avLst/>
            </a:prstGeom>
          </p:spPr>
        </p:pic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DFDD4B99-8C03-4E4B-AFF4-07BF080E1E30}"/>
                </a:ext>
              </a:extLst>
            </p:cNvPr>
            <p:cNvSpPr txBox="1"/>
            <p:nvPr/>
          </p:nvSpPr>
          <p:spPr>
            <a:xfrm>
              <a:off x="5531670" y="3481693"/>
              <a:ext cx="27010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(4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2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)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個     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2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個</a:t>
              </a:r>
              <a:endPara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endParaRPr>
            </a:p>
          </p:txBody>
        </p:sp>
        <p:pic>
          <p:nvPicPr>
            <p:cNvPr id="10" name="图片 9">
              <a:extLst>
                <a:ext uri="{FF2B5EF4-FFF2-40B4-BE49-F238E27FC236}">
                  <a16:creationId xmlns:a16="http://schemas.microsoft.com/office/drawing/2014/main" id="{4C258B37-6FF0-4F14-B9C1-65C15E2E3A0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818769" y="3490142"/>
              <a:ext cx="314325" cy="393120"/>
            </a:xfrm>
            <a:prstGeom prst="rect">
              <a:avLst/>
            </a:prstGeom>
          </p:spPr>
        </p:pic>
        <p:pic>
          <p:nvPicPr>
            <p:cNvPr id="37" name="图片 36">
              <a:extLst>
                <a:ext uri="{FF2B5EF4-FFF2-40B4-BE49-F238E27FC236}">
                  <a16:creationId xmlns:a16="http://schemas.microsoft.com/office/drawing/2014/main" id="{DC4BFDB6-163B-4284-9BDC-25F3FC2D7C6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918377" y="3490142"/>
              <a:ext cx="314325" cy="393120"/>
            </a:xfrm>
            <a:prstGeom prst="rect">
              <a:avLst/>
            </a:prstGeom>
          </p:spPr>
        </p:pic>
      </p:grpSp>
      <p:sp>
        <p:nvSpPr>
          <p:cNvPr id="38" name="文本框 37">
            <a:extLst>
              <a:ext uri="{FF2B5EF4-FFF2-40B4-BE49-F238E27FC236}">
                <a16:creationId xmlns:a16="http://schemas.microsoft.com/office/drawing/2014/main" id="{A4B77DE5-4A9A-4A6F-9BEF-8C68AF382CA7}"/>
              </a:ext>
            </a:extLst>
          </p:cNvPr>
          <p:cNvSpPr txBox="1"/>
          <p:nvPr/>
        </p:nvSpPr>
        <p:spPr>
          <a:xfrm>
            <a:off x="4429131" y="1281882"/>
            <a:ext cx="663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個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1768892A-7010-4E05-B14B-4CD939118267}"/>
              </a:ext>
            </a:extLst>
          </p:cNvPr>
          <p:cNvSpPr txBox="1"/>
          <p:nvPr/>
        </p:nvSpPr>
        <p:spPr>
          <a:xfrm>
            <a:off x="2505132" y="1281882"/>
            <a:ext cx="663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4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個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2" name="矩形: 圆角 41">
            <a:extLst>
              <a:ext uri="{FF2B5EF4-FFF2-40B4-BE49-F238E27FC236}">
                <a16:creationId xmlns:a16="http://schemas.microsoft.com/office/drawing/2014/main" id="{6B75DF12-4B69-4946-A2E5-BF700075CA9B}"/>
              </a:ext>
            </a:extLst>
          </p:cNvPr>
          <p:cNvSpPr/>
          <p:nvPr/>
        </p:nvSpPr>
        <p:spPr>
          <a:xfrm>
            <a:off x="7444774" y="1537152"/>
            <a:ext cx="745153" cy="461665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E82DBE8B-695C-4765-9A2E-4E9BC3E8C552}"/>
              </a:ext>
            </a:extLst>
          </p:cNvPr>
          <p:cNvSpPr txBox="1"/>
          <p:nvPr/>
        </p:nvSpPr>
        <p:spPr>
          <a:xfrm>
            <a:off x="8170865" y="1501180"/>
            <a:ext cx="663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2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個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67350191-852A-4D8A-AADF-AB0C9E6FC236}"/>
              </a:ext>
            </a:extLst>
          </p:cNvPr>
          <p:cNvSpPr txBox="1"/>
          <p:nvPr/>
        </p:nvSpPr>
        <p:spPr>
          <a:xfrm>
            <a:off x="6608260" y="1244765"/>
            <a:ext cx="37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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5" name="矩形: 圆角 44">
            <a:extLst>
              <a:ext uri="{FF2B5EF4-FFF2-40B4-BE49-F238E27FC236}">
                <a16:creationId xmlns:a16="http://schemas.microsoft.com/office/drawing/2014/main" id="{FFCA8EB7-E1EA-47EF-A17D-3C501A5CD487}"/>
              </a:ext>
            </a:extLst>
          </p:cNvPr>
          <p:cNvSpPr/>
          <p:nvPr/>
        </p:nvSpPr>
        <p:spPr>
          <a:xfrm>
            <a:off x="5496876" y="1192587"/>
            <a:ext cx="467175" cy="392932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6" name="图片 45">
            <a:extLst>
              <a:ext uri="{FF2B5EF4-FFF2-40B4-BE49-F238E27FC236}">
                <a16:creationId xmlns:a16="http://schemas.microsoft.com/office/drawing/2014/main" id="{D8CDD57C-FCC1-475B-9D77-62C0C0966C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5973" y="3414632"/>
            <a:ext cx="371475" cy="468630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id="{196822BF-D885-4039-B651-75F5ADC9E748}"/>
              </a:ext>
            </a:extLst>
          </p:cNvPr>
          <p:cNvGrpSpPr/>
          <p:nvPr/>
        </p:nvGrpSpPr>
        <p:grpSpPr>
          <a:xfrm>
            <a:off x="6013323" y="4626874"/>
            <a:ext cx="1865448" cy="468630"/>
            <a:chOff x="5684644" y="4568422"/>
            <a:chExt cx="1865448" cy="468630"/>
          </a:xfrm>
        </p:grpSpPr>
        <p:sp>
          <p:nvSpPr>
            <p:cNvPr id="51" name="文本框 50">
              <a:extLst>
                <a:ext uri="{FF2B5EF4-FFF2-40B4-BE49-F238E27FC236}">
                  <a16:creationId xmlns:a16="http://schemas.microsoft.com/office/drawing/2014/main" id="{2E1990C6-DDF5-48F3-AE09-7DD12DE8803F}"/>
                </a:ext>
              </a:extLst>
            </p:cNvPr>
            <p:cNvSpPr txBox="1"/>
            <p:nvPr/>
          </p:nvSpPr>
          <p:spPr>
            <a:xfrm>
              <a:off x="6023852" y="4568422"/>
              <a:ext cx="15262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比      重。</a:t>
              </a:r>
              <a:endPara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endParaRPr>
            </a:p>
          </p:txBody>
        </p:sp>
        <p:pic>
          <p:nvPicPr>
            <p:cNvPr id="52" name="图片 51">
              <a:extLst>
                <a:ext uri="{FF2B5EF4-FFF2-40B4-BE49-F238E27FC236}">
                  <a16:creationId xmlns:a16="http://schemas.microsoft.com/office/drawing/2014/main" id="{2BF57CF8-4796-4C24-AF34-7D069333FE1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684644" y="4568422"/>
              <a:ext cx="371475" cy="468630"/>
            </a:xfrm>
            <a:prstGeom prst="rect">
              <a:avLst/>
            </a:prstGeom>
          </p:spPr>
        </p:pic>
        <p:pic>
          <p:nvPicPr>
            <p:cNvPr id="53" name="图片 52">
              <a:extLst>
                <a:ext uri="{FF2B5EF4-FFF2-40B4-BE49-F238E27FC236}">
                  <a16:creationId xmlns:a16="http://schemas.microsoft.com/office/drawing/2014/main" id="{060A0BA9-394A-45C2-B47D-18CE8E126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51097" y="4656844"/>
              <a:ext cx="314325" cy="322898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98254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2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35" grpId="0" animBg="1"/>
      <p:bldP spid="35" grpId="1" animBg="1"/>
      <p:bldP spid="38" grpId="0"/>
      <p:bldP spid="38" grpId="1"/>
      <p:bldP spid="41" grpId="0"/>
      <p:bldP spid="41" grpId="1"/>
      <p:bldP spid="42" grpId="0" animBg="1"/>
      <p:bldP spid="42" grpId="1" animBg="1"/>
      <p:bldP spid="43" grpId="0"/>
      <p:bldP spid="43" grpId="1"/>
      <p:bldP spid="44" grpId="0"/>
      <p:bldP spid="44" grpId="1"/>
      <p:bldP spid="45" grpId="0" animBg="1"/>
      <p:bldP spid="4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4" y="1244765"/>
            <a:ext cx="72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39</a:t>
            </a:r>
            <a:r>
              <a:rPr lang="en-US" altLang="zh-CN" sz="2800" b="1" dirty="0">
                <a:ea typeface="DFKai-SB" panose="03000509000000000000" pitchFamily="65" charset="-120"/>
              </a:rPr>
              <a:t>.</a:t>
            </a:r>
            <a:endParaRPr lang="en-US" altLang="zh-CN" sz="2800" dirty="0">
              <a:ea typeface="DFKai-SB" panose="03000509000000000000" pitchFamily="65" charset="-12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624C89C4-5DC8-441B-A41B-E54A15746F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6996" y="2497761"/>
            <a:ext cx="3771567" cy="1587577"/>
          </a:xfrm>
          <a:prstGeom prst="rect">
            <a:avLst/>
          </a:prstGeom>
        </p:spPr>
      </p:pic>
      <p:sp>
        <p:nvSpPr>
          <p:cNvPr id="47" name="文本框 46">
            <a:extLst>
              <a:ext uri="{FF2B5EF4-FFF2-40B4-BE49-F238E27FC236}">
                <a16:creationId xmlns:a16="http://schemas.microsoft.com/office/drawing/2014/main" id="{205DA25E-FA64-400F-A8B7-CEBF753634EF}"/>
              </a:ext>
            </a:extLst>
          </p:cNvPr>
          <p:cNvSpPr txBox="1"/>
          <p:nvPr/>
        </p:nvSpPr>
        <p:spPr>
          <a:xfrm>
            <a:off x="1406173" y="4566850"/>
            <a:ext cx="6278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先將梯形分成一個平行四邊形和一個三角形。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41077EC0-D49D-4CD3-A6AC-0AF56B816C1C}"/>
              </a:ext>
            </a:extLst>
          </p:cNvPr>
          <p:cNvSpPr txBox="1"/>
          <p:nvPr/>
        </p:nvSpPr>
        <p:spPr>
          <a:xfrm>
            <a:off x="1406173" y="5048362"/>
            <a:ext cx="5363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再將平行四邊形分成兩個平行四邊形。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C99FF197-1E17-4263-A28B-0CAB0F0E55F9}"/>
              </a:ext>
            </a:extLst>
          </p:cNvPr>
          <p:cNvCxnSpPr>
            <a:cxnSpLocks/>
          </p:cNvCxnSpPr>
          <p:nvPr/>
        </p:nvCxnSpPr>
        <p:spPr>
          <a:xfrm flipV="1">
            <a:off x="2833688" y="2519363"/>
            <a:ext cx="504825" cy="1550193"/>
          </a:xfrm>
          <a:prstGeom prst="line">
            <a:avLst/>
          </a:prstGeom>
          <a:ln w="19050">
            <a:solidFill>
              <a:srgbClr val="FF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AB96EF78-4659-4BDC-82FE-843A7D2B6FAC}"/>
              </a:ext>
            </a:extLst>
          </p:cNvPr>
          <p:cNvCxnSpPr>
            <a:cxnSpLocks/>
          </p:cNvCxnSpPr>
          <p:nvPr/>
        </p:nvCxnSpPr>
        <p:spPr>
          <a:xfrm flipV="1">
            <a:off x="2833687" y="2519363"/>
            <a:ext cx="504825" cy="1550193"/>
          </a:xfrm>
          <a:prstGeom prst="line">
            <a:avLst/>
          </a:prstGeom>
          <a:ln w="19050">
            <a:solidFill>
              <a:srgbClr val="FF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>
            <a:extLst>
              <a:ext uri="{FF2B5EF4-FFF2-40B4-BE49-F238E27FC236}">
                <a16:creationId xmlns:a16="http://schemas.microsoft.com/office/drawing/2014/main" id="{4C8D1C9D-972D-4F5E-B0A5-20D0EB6D428D}"/>
              </a:ext>
            </a:extLst>
          </p:cNvPr>
          <p:cNvCxnSpPr>
            <a:cxnSpLocks/>
          </p:cNvCxnSpPr>
          <p:nvPr/>
        </p:nvCxnSpPr>
        <p:spPr>
          <a:xfrm flipV="1">
            <a:off x="3545332" y="2519363"/>
            <a:ext cx="504825" cy="1550193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429DC5ED-BE49-4747-B09E-886F6EE29008}"/>
              </a:ext>
            </a:extLst>
          </p:cNvPr>
          <p:cNvCxnSpPr>
            <a:cxnSpLocks/>
          </p:cNvCxnSpPr>
          <p:nvPr/>
        </p:nvCxnSpPr>
        <p:spPr>
          <a:xfrm flipV="1">
            <a:off x="4421419" y="2519363"/>
            <a:ext cx="504825" cy="1550193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矩形 66">
            <a:extLst>
              <a:ext uri="{FF2B5EF4-FFF2-40B4-BE49-F238E27FC236}">
                <a16:creationId xmlns:a16="http://schemas.microsoft.com/office/drawing/2014/main" id="{9B85A4E4-1312-4370-99C3-F1F55D83EACF}"/>
              </a:ext>
            </a:extLst>
          </p:cNvPr>
          <p:cNvSpPr/>
          <p:nvPr/>
        </p:nvSpPr>
        <p:spPr>
          <a:xfrm>
            <a:off x="7583016" y="1333850"/>
            <a:ext cx="722085" cy="434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9724448A-A2BD-4B55-A752-4499045D1F1B}"/>
              </a:ext>
            </a:extLst>
          </p:cNvPr>
          <p:cNvSpPr/>
          <p:nvPr/>
        </p:nvSpPr>
        <p:spPr>
          <a:xfrm>
            <a:off x="1195140" y="1721818"/>
            <a:ext cx="1774563" cy="434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C8E69089-0B9A-4EAB-A76F-A983CE3BB32E}"/>
              </a:ext>
            </a:extLst>
          </p:cNvPr>
          <p:cNvSpPr/>
          <p:nvPr/>
        </p:nvSpPr>
        <p:spPr>
          <a:xfrm>
            <a:off x="3338512" y="1721818"/>
            <a:ext cx="1774563" cy="434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A03B2B22-9831-4083-BBCF-757A87F92D47}"/>
              </a:ext>
            </a:extLst>
          </p:cNvPr>
          <p:cNvSpPr txBox="1"/>
          <p:nvPr/>
        </p:nvSpPr>
        <p:spPr>
          <a:xfrm>
            <a:off x="1106473" y="1244765"/>
            <a:ext cx="75150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800" dirty="0">
                <a:ea typeface="DFKai-SB" panose="03000509000000000000" pitchFamily="65" charset="-120"/>
              </a:rPr>
              <a:t>在下圖的卡紙上加畫兩條直線，把它分成兩個平行四邊形和一個三角形。</a:t>
            </a:r>
            <a:endParaRPr lang="en-US" altLang="zh-TW" sz="2800" dirty="0"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73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07407E-6 L 0.17274 0.0009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2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07407E-6 L 0.07708 0.0004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54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7" grpId="1"/>
      <p:bldP spid="54" grpId="0"/>
      <p:bldP spid="54" grpId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移到投影片的開始處&quot;,&quot;PB_ACCESSIBLE_ARIA_LABEL_BOTTOM_PANEL&quot;:&quot;底部欄&quot;,&quot;PB_ACCESSIBLE_ARIA_LABEL_NAVIGATION_BUTTONS&quot;:&quot;導覽按鈕&quot;,&quot;PB_ACCESSIBLE_ARIA_LABEL_SETTINGS&quot;:&quot;無障礙設定&quot;,&quot;PB_ACCESSIBLE_ARIA_LABEL_SLIDE&quot;:&quot;投影片&quot;,&quot;PB_ACCESSIBLE_ARIA_LABEL_TOP_PANEL&quot;:&quot;頂部欄&quot;,&quot;PB_ACCESSIBLE_AUDIO_NARRATION_LABEL&quot;:&quot;聲音講解&quot;,&quot;PB_ACCESSIBLE_NAVIGATION_NEXT_BUTTON&quot;:&quot;下一頁&quot;,&quot;PB_ACCESSIBLE_NAVIGATION_PREV_BUTTON&quot;:&quot;上一頁&quot;,&quot;PB_ACCESSIBLE_SKIN_ENABLE_ACCESSIBILITY_MODE&quot;:&quot;啟用無障礙模式&quot;,&quot;PB_ACCESSIBLE_SKIN_ENABLE_NORMAL_MODE&quot;:&quot;不啟用無障礙模式&quot;,&quot;PB_ACCESSIBLE_SKIN_PRESENTER_PHOTO&quot;:&quot;簡報者照片&quot;,&quot;PB_ACCESSIBLE_SLIDE_N_OF_COUNT&quot;:&quot;投影片 %TOTAL_SLIDES% 的 %SLIDE_NUMBER%&quot;,&quot;PB_ACCESSIBLE_VIDEO_NARRATION_LABEL&quot;:&quot;影片講解&quot;,&quot;PB_ACCESSIBLE_WATERMARK_SKIN_CREATED_WITH&quot;:&quot;使用 iSpring 評估版建立&quot;,&quot;PB_ATTACHMENT_DOCUMENT_SUBTITLE&quot;:&quot;文件&quot;,&quot;PB_ATTACHMENT_FILE_SUBTITLE&quot;:&quot;檔案&quot;,&quot;PB_ATTACHMENT_IMAGE_SUBTITLE&quot;:&quot;圖片&quot;,&quot;PB_ATTACHMENT_LINK_SUBTITLE&quot;:&quot;連結&quot;,&quot;PB_ATTACHMENT_VIDEO_SUBTITLE&quot;:&quot;影片&quot;,&quot;PB_BACK_TO_APP_BUTTON_LABEL&quot;:&quot;返回&quot;,&quot;PB_CC_MENU_OFF&quot;:&quot;關閉&quot;,&quot;PB_CC_MENU_ON&quot;:&quot;啟用&quot;,&quot;PB_CC_MENU_TITLE&quot;:&quot;備註&quot;,&quot;PB_CONTROL_PANEL_EXIT_FULL_SCREEN&quot;:&quot;退出全螢幕模式&quot;,&quot;PB_CONTROL_PANEL_FULL_SCREEN&quot;:&quot;全螢幕&quot;,&quot;PB_CONTROL_PANEL_NEXT&quot;:&quot;下一頁&quot;,&quot;PB_CONTROL_PANEL_OUTLINE&quot;:&quot;大綱&quot;,&quot;PB_CONTROL_PANEL_PREV&quot;:&quot;&quot;,&quot;PB_CONTROL_PANEL_REPLAY&quot;:&quot;重播&quot;,&quot;PB_CONTROL_PANEL_SLIDE_COUNTER&quot;:&quot;%TOTAL_SLIDES% 的 %SLIDE_NUMBER%&quot;,&quot;PB_CONTROL_PANEL_VOLUME_CONTROL&quot;:&quot;音量&quot;,&quot;PB_CURRENT_SLIDE_IS_NOT_COMPLETED&quot;:&quot;您必須觀看完投影片才能繼續&quot;,&quot;PB_DOMAIN_RESTRICTION&quot;:&quot;很抱歉，簡報建立者已經禁止在此網域共享簡報內容。&quot;,&quot;PB_DRAWING_TOOLS_END_DRAWING&quot;:&quot;結束繪圖&quot;,&quot;PB_DRAWING_TOOLS_ERASER&quot;:&quot;橡皮擦&quot;,&quot;PB_DRAWING_TOOLS_ERASE_ALL&quot;:&quot;全部刪除&quot;,&quot;PB_DRAWING_TOOLS_HIGHLIGHTER&quot;:&quot;螢光筆&quot;,&quot;PB_DRAWING_TOOLS_PEN&quot;:&quot;筆&quot;,&quot;PB_ENTER_PASSWORD&quot;:&quot;輸入密碼才能檢視簡報。&quot;,&quot;PB_INCORRECT_PASSWORD&quot;:&quot;密碼錯誤&quot;,&quot;PB_INTERACTION_SLIDE_WINDOW_TEXT&quot;:&quot;您必須完成此次交互才能觀看下一張投影片。&quot;,&quot;PB_MESSAGE_BOX_NO&quot;:&quot;否&quot;,&quot;PB_MESSAGE_BOX_OK&quot;:&quot;確定&quot;,&quot;PB_MESSAGE_BOX_YES&quot;:&quot;是&quot;,&quot;PB_NAVIGATION_IS_RESTRICTED&quot;:&quot;您只能依照順序瀏覽投影片&quot;,&quot;PB_NAVIGATION_IS_SEQUENTIAL&quot;:&quot;您只能依照順序瀏覽投影片&quot;,&quot;PB_PLAYBACK_RATE_MENU_CAPTION&quot;:&quot;速度&quot;,&quot;PB_PRECEDING_QUIZ_FAILED_WINDOW_TEXT&quot;:&quot;您未通過第 %SLIDE_INDEX% 張投影片上的測驗，無法繼續觀看下一張投影片。&quot;,&quot;PB_PRECEDING_QUIZ_NOT_COMPLETED_WINDOW_TEXT&quot;:&quot;您必須先完成第 %SLIDE_INDEX% 張投影片上的測驗，才能觀看這張投影片。&quot;,&quot;PB_PRECEDING_QUIZ_NOT_PASSED_WINDOW_TEXT&quot;:&quot;您必須先完成第 %SLIDE_INDEX% 張投影片上的測驗，才能觀看這張投影片。&quot;,&quot;PB_PRECEDING_SCENARIO_FAILED_WINDOW_TEXT&quot;:&quot;您無法繼續觀看下一張投影片，因為您未完成第 %SLIDE_INDEX% 張投影片上的模擬情境對話&quot;,&quot;PB_PRECEDING_SCENARIO_NOT_COMPLETED_WINDOW_TEXT&quot;:&quot;您必須先完成第 %SLIDE_INDEX% 張投影片上的模擬情境對話後才能觀看這張投影片。&quot;,&quot;PB_PRECEDING_SCENARIO_NOT_PASSED_WINDOW_TEXT&quot;:&quot;您必須先完成第 %SLIDE_INDEX% 張投影片上的模擬情境對話，才能觀看這張投影片。&quot;,&quot;PB_PRESENTER_COLLAPSE_BIO&quot;:&quot;顯示較少內容&quot;,&quot;PB_PRESENTER_EMAIL&quot;:&quot;電子郵件&quot;,&quot;PB_PRESENTER_EXPAND_BIO&quot;:&quot;顯示更多資訊&quot;,&quot;PB_PRESENTER_NO_INFO&quot;:&quot;無簡報者資訊&quot;,&quot;PB_PRESENTER_WEBSITE&quot;:&quot;網站&quot;,&quot;PB_QUIZ_SLIDE_WINDOW_TEXT&quot;:&quot;您必須完成此測驗才能觀看下一張投影片。&quot;,&quot;PB_RATE_MENU_CAPTION&quot;:&quot;速度&quot;,&quot;PB_RATE_MENU_DEFAULT_RATE&quot;:&quot;正常&quot;,&quot;PB_RESUME_PRESENTATION_WINDOW_TEXT&quot;:&quot;您要從上次看過的投影片位置繼續嗎?&quot;,&quot;PB_SCENARIO_SLIDE_WINDOW_TEXT&quot;:&quot;您必須完成模擬情境對話才能觀看下一張投影片。&quot;,&quot;PB_SEARCH_CANCEL&quot;:&quot;取消&quot;,&quot;PB_SEARCH_NO_RESULTS_LABEL&quot;:&quot;找不到匹配項目&quot;,&quot;PB_SEARCH_PANEL_DEFAULT_TEXT&quot;:&quot;搜尋…&quot;,&quot;PB_SEARCH_RESULTS_LABEL&quot;:&quot;搜尋結果&quot;,&quot;PB_SEARCH_RESULT_IN_NOTES&quot;:&quot;在備註中&quot;,&quot;PB_SEARCH_RESULT_IN_TEXT_LABEL&quot;:&quot;在投影片中&quot;,&quot;PB_SUBTITLES_MENU_CAPTION&quot;:&quot;字幕&quot;,&quot;PB_SUBTITLES_OFF&quot;:&quot;關閉&quot;,&quot;PB_TAB_NOTES_LABEL&quot;:&quot;備註&quot;,&quot;PB_TAB_OUTLINE_LABEL&quot;:&quot;投影片&quot;,&quot;PB_TIME_RESTRICTION&quot;:&quot;對不起，簡報建立者已經禁止觀看簡報內容。&quot;,&quot;PB_TITLE_PANEL_ATTACHMENTS&quot;:&quot;資源&quot;,&quot;PB_TITLE_PANEL_MARKER_TOOLS&quot;:&quot;繪圖&quot;,&quot;PB_TITLE_PANEL_NOTES&quot;:&quot;備註&quot;,&quot;PB_TITLE_PANEL_OUTLINE&quot;:&quot;大綱&quot;,&quot;PB_TITLE_PANEL_PRESENTER_INFO&quot;:&quot;簡報者資訊&quot;,&quot;PB_TREE_CONTROL_LOADING&quot;:&quot;載入中…&quot;,&quot;PB_VIDEO_WINDOW_NO_VIDEO_LABEL&quot;:&quot;沒有影片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資源&quot;,&quot;連結&quot;,&quot;圖片&quot;,&quot;影片&quot;,&quot;文件&quot;,&quot;檔案&quot;,&quot;繪圖&quot;,&quot;筆&quot;,&quot;螢光筆&quot;,&quot;橡皮擦&quot;,&quot;全部刪除&quot;,&quot;結束繪圖&quot;,&quot;備註&quot;,&quot;下一頁&quot;,&quot;全螢幕&quot;,&quot;退出全螢幕模式&quot;,&quot;0123456789.,x&quot;,&quot;速度&quot;,&quot;正常&quot;,&quot;音量&quot;,&quot;%TOTAL_SLIDES% 的 %SLIDE_NUMBER%&quot;,&quot;是&quot;,&quot;否&quot;,&quot;確定&quot;,&quot;您要從上次看過的投影片位置繼續嗎?&quot;,&quot;您必須觀看完投影片才能繼續&quot;,&quot;您只能依照順序瀏覽投影片&quot;,&quot;您必須完成此測驗才能觀看下一張投影片。&quot;,&quot;您必須先完成第 %SLIDE_INDEX% 張投影片上的測驗，才能觀看這張投影片。&quot;,&quot;您未通過第 %SLIDE_INDEX% 張投影片上的測驗，無法繼續觀看下一張投影片。&quot;,&quot;您必須完成此次交互才能觀看下一張投影片。&quot;,&quot;您必須完成模擬情境對話才能觀看下一張投影片。&quot;,&quot;您必須先完成第 %SLIDE_INDEX% 張投影片上的模擬情境對話，才能觀看這張投影片。&quot;,&quot;您必須先完成第 %SLIDE_INDEX% 張投影片上的模擬情境對話後才能觀看這張投影片。&quot;,&quot;您無法繼續觀看下一張投影片，因為您未完成第 %SLIDE_INDEX% 張投影片上的模擬情境對話&quot;,&quot;輸入密碼才能檢視簡報。&quot;,&quot;密碼錯誤&quot;,&quot;很抱歉，簡報建立者已經禁止在此網域共享簡報內容。&quot;,&quot;對不起，簡報建立者已經禁止觀看簡報內容。&quot;,&quot;返回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zhtw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3e"/>
  <p:tag name="ISPRING_LMS_API_VERSION" val="SCORM 2004 (4th edition)"/>
  <p:tag name="ISPRING_ULTRA_SCORM_COURCE_TITLE" val="長河小學數學科速效提分試卷"/>
  <p:tag name="ISPRING_ULTRA_SCORM_COURSE_ID" val="E00DDCE3-6977-4E3F-B637-B4E41A3F15BA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3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0E49E0E-7984-4A8E-A3C7-7A0D0746B58A}:2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462AADB-EE43-40D5-82F0-FDFB567F8FF2}:28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4DE809D-8601-4EAA-8778-BAE54F0556DE}:28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131D8A4-1939-4161-8E5E-71363D81ACCC}:28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62B94F0-C992-4272-B261-4AD67DEA4536}:286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368</Words>
  <Application>Microsoft Office PowerPoint</Application>
  <PresentationFormat>On-screen Show (4:3)</PresentationFormat>
  <Paragraphs>41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等线</vt:lpstr>
      <vt:lpstr>DFLiHeiHK-W5</vt:lpstr>
      <vt:lpstr>Lingoes Unicode</vt:lpstr>
      <vt:lpstr>Microsoft YaHei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2023-07-03T09:56:54Z</dcterms:modified>
</cp:coreProperties>
</file>