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76" r:id="rId2"/>
    <p:sldId id="280" r:id="rId3"/>
    <p:sldId id="284" r:id="rId4"/>
    <p:sldId id="285" r:id="rId5"/>
    <p:sldId id="286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B4"/>
    <a:srgbClr val="FF00FF"/>
    <a:srgbClr val="FFCCFF"/>
    <a:srgbClr val="CCFFCC"/>
    <a:srgbClr val="154E7D"/>
    <a:srgbClr val="C5E0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320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592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233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測驗三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ea typeface="DFKai-SB" panose="03000509000000000000" pitchFamily="65" charset="-120"/>
              </a:rPr>
              <a:t>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107305" y="5096466"/>
            <a:ext cx="665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總費用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u="sng" dirty="0">
                <a:solidFill>
                  <a:srgbClr val="FF00FF"/>
                </a:solidFill>
                <a:ea typeface="DFKai-SB" panose="03000509000000000000" pitchFamily="65" charset="-120"/>
              </a:rPr>
              <a:t>天豪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的門票＋父母的門票＋外婆的門票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B91E4D4-6531-4F90-8891-0F8A73A6D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325" y="1375270"/>
            <a:ext cx="4572000" cy="202070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C69DB3F8-5873-4694-BB83-D72521E88E45}"/>
              </a:ext>
            </a:extLst>
          </p:cNvPr>
          <p:cNvSpPr/>
          <p:nvPr/>
        </p:nvSpPr>
        <p:spPr>
          <a:xfrm>
            <a:off x="1573619" y="3551273"/>
            <a:ext cx="1020725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6A312A5-21D7-4027-BC17-F7E551ACCF83}"/>
              </a:ext>
            </a:extLst>
          </p:cNvPr>
          <p:cNvSpPr/>
          <p:nvPr/>
        </p:nvSpPr>
        <p:spPr>
          <a:xfrm>
            <a:off x="2934587" y="3551273"/>
            <a:ext cx="765544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F269DCB-6BB1-4D34-B7C4-A7395ACA4B4A}"/>
              </a:ext>
            </a:extLst>
          </p:cNvPr>
          <p:cNvSpPr/>
          <p:nvPr/>
        </p:nvSpPr>
        <p:spPr>
          <a:xfrm>
            <a:off x="4029741" y="3551273"/>
            <a:ext cx="765544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8AE9E4E8-9553-4DA9-ACA6-3F32692B990D}"/>
              </a:ext>
            </a:extLst>
          </p:cNvPr>
          <p:cNvSpPr/>
          <p:nvPr/>
        </p:nvSpPr>
        <p:spPr>
          <a:xfrm>
            <a:off x="5837276" y="3551273"/>
            <a:ext cx="680482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DB0582FC-5B92-4999-9D93-E1572D5C6356}"/>
              </a:ext>
            </a:extLst>
          </p:cNvPr>
          <p:cNvSpPr/>
          <p:nvPr/>
        </p:nvSpPr>
        <p:spPr>
          <a:xfrm>
            <a:off x="7230139" y="3551273"/>
            <a:ext cx="747791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84DE4191-8275-42A1-9FB4-0F840B1D7087}"/>
              </a:ext>
            </a:extLst>
          </p:cNvPr>
          <p:cNvSpPr/>
          <p:nvPr/>
        </p:nvSpPr>
        <p:spPr>
          <a:xfrm>
            <a:off x="1218610" y="3984939"/>
            <a:ext cx="680484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4377250B-0E65-41C7-AA51-7B04437F4345}"/>
              </a:ext>
            </a:extLst>
          </p:cNvPr>
          <p:cNvSpPr/>
          <p:nvPr/>
        </p:nvSpPr>
        <p:spPr>
          <a:xfrm>
            <a:off x="4986670" y="1778618"/>
            <a:ext cx="754911" cy="22030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7A648DCE-9295-413E-9C14-11F8379A5BA2}"/>
              </a:ext>
            </a:extLst>
          </p:cNvPr>
          <p:cNvSpPr/>
          <p:nvPr/>
        </p:nvSpPr>
        <p:spPr>
          <a:xfrm>
            <a:off x="5645889" y="2114694"/>
            <a:ext cx="536797" cy="22030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60853F4A-0715-4DF6-B8D8-4B9C082684E1}"/>
              </a:ext>
            </a:extLst>
          </p:cNvPr>
          <p:cNvSpPr/>
          <p:nvPr/>
        </p:nvSpPr>
        <p:spPr>
          <a:xfrm>
            <a:off x="5645889" y="2437425"/>
            <a:ext cx="536797" cy="22030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47016C88-ECA5-43E8-945F-EDB7E5DBC854}"/>
              </a:ext>
            </a:extLst>
          </p:cNvPr>
          <p:cNvSpPr/>
          <p:nvPr/>
        </p:nvSpPr>
        <p:spPr>
          <a:xfrm>
            <a:off x="5645889" y="2764600"/>
            <a:ext cx="536797" cy="22030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6F1959E-898F-4FE8-9658-FC69532ADFC5}"/>
              </a:ext>
            </a:extLst>
          </p:cNvPr>
          <p:cNvCxnSpPr/>
          <p:nvPr/>
        </p:nvCxnSpPr>
        <p:spPr>
          <a:xfrm>
            <a:off x="3070371" y="2657728"/>
            <a:ext cx="95937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CB17F0E1-440E-488C-B4E8-FF93CE282541}"/>
              </a:ext>
            </a:extLst>
          </p:cNvPr>
          <p:cNvCxnSpPr/>
          <p:nvPr/>
        </p:nvCxnSpPr>
        <p:spPr>
          <a:xfrm>
            <a:off x="3070371" y="2991710"/>
            <a:ext cx="95937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FAC361A8-B145-429B-87F3-6571689B8D27}"/>
              </a:ext>
            </a:extLst>
          </p:cNvPr>
          <p:cNvSpPr txBox="1"/>
          <p:nvPr/>
        </p:nvSpPr>
        <p:spPr>
          <a:xfrm>
            <a:off x="2083981" y="5526987"/>
            <a:ext cx="880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250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8110081A-319D-41E7-B732-12F7EC30EE30}"/>
              </a:ext>
            </a:extLst>
          </p:cNvPr>
          <p:cNvSpPr txBox="1"/>
          <p:nvPr/>
        </p:nvSpPr>
        <p:spPr>
          <a:xfrm>
            <a:off x="2766688" y="5526986"/>
            <a:ext cx="137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350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2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99BEC501-E431-42F6-B602-9D0E8E7FB154}"/>
              </a:ext>
            </a:extLst>
          </p:cNvPr>
          <p:cNvSpPr txBox="1"/>
          <p:nvPr/>
        </p:nvSpPr>
        <p:spPr>
          <a:xfrm>
            <a:off x="3884872" y="5526986"/>
            <a:ext cx="1014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120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784E624E-4634-4D52-80BE-DF84D446F9E5}"/>
              </a:ext>
            </a:extLst>
          </p:cNvPr>
          <p:cNvSpPr txBox="1"/>
          <p:nvPr/>
        </p:nvSpPr>
        <p:spPr>
          <a:xfrm>
            <a:off x="2083981" y="5925607"/>
            <a:ext cx="1297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1070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A9312678-5623-427D-A281-04E40971AF82}"/>
              </a:ext>
            </a:extLst>
          </p:cNvPr>
          <p:cNvSpPr txBox="1"/>
          <p:nvPr/>
        </p:nvSpPr>
        <p:spPr>
          <a:xfrm>
            <a:off x="2014061" y="4526896"/>
            <a:ext cx="1020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1070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9EB5E236-CACA-44F9-B908-C6A8B266289E}"/>
              </a:ext>
            </a:extLst>
          </p:cNvPr>
          <p:cNvSpPr/>
          <p:nvPr/>
        </p:nvSpPr>
        <p:spPr>
          <a:xfrm>
            <a:off x="6211656" y="3984939"/>
            <a:ext cx="2093445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FB319A55-3365-4634-8143-1394595E7D7C}"/>
              </a:ext>
            </a:extLst>
          </p:cNvPr>
          <p:cNvSpPr/>
          <p:nvPr/>
        </p:nvSpPr>
        <p:spPr>
          <a:xfrm>
            <a:off x="1218610" y="4627845"/>
            <a:ext cx="316674" cy="38277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5" y="3468481"/>
            <a:ext cx="763265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在聖誕節，</a:t>
            </a:r>
            <a:r>
              <a:rPr lang="en-US" altLang="zh-TW" sz="2800" dirty="0">
                <a:ea typeface="DFKai-SB" panose="03000509000000000000" pitchFamily="65" charset="-120"/>
              </a:rPr>
              <a:t>11</a:t>
            </a:r>
            <a:r>
              <a:rPr lang="zh-TW" altLang="en-US" sz="2800" dirty="0">
                <a:ea typeface="DFKai-SB" panose="03000509000000000000" pitchFamily="65" charset="-120"/>
              </a:rPr>
              <a:t>歲的</a:t>
            </a:r>
            <a:r>
              <a:rPr lang="zh-TW" altLang="en-US" sz="2800" u="sng" dirty="0">
                <a:ea typeface="DFKai-SB" panose="03000509000000000000" pitchFamily="65" charset="-120"/>
              </a:rPr>
              <a:t>天豪</a:t>
            </a:r>
            <a:r>
              <a:rPr lang="zh-TW" altLang="en-US" sz="2800" dirty="0">
                <a:ea typeface="DFKai-SB" panose="03000509000000000000" pitchFamily="65" charset="-120"/>
              </a:rPr>
              <a:t>和他的父母以及</a:t>
            </a:r>
            <a:r>
              <a:rPr lang="en-US" altLang="zh-TW" sz="2800" dirty="0">
                <a:ea typeface="DFKai-SB" panose="03000509000000000000" pitchFamily="65" charset="-120"/>
              </a:rPr>
              <a:t>66</a:t>
            </a:r>
            <a:r>
              <a:rPr lang="zh-TW" altLang="en-US" sz="2800" dirty="0">
                <a:ea typeface="DFKai-SB" panose="03000509000000000000" pitchFamily="65" charset="-120"/>
              </a:rPr>
              <a:t>歲的外婆一同前往植物園遊玩。他們購買門票共須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u="sng" dirty="0">
                <a:ea typeface="DFKai-SB" panose="03000509000000000000" pitchFamily="65" charset="-120"/>
              </a:rPr>
              <a:t>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4" grpId="0" animBg="1"/>
      <p:bldP spid="4" grpId="1" animBg="1"/>
      <p:bldP spid="19" grpId="0" animBg="1"/>
      <p:bldP spid="19" grpId="1" animBg="1"/>
      <p:bldP spid="21" grpId="0" animBg="1"/>
      <p:bldP spid="21" grpId="1" animBg="1"/>
      <p:bldP spid="25" grpId="0" animBg="1"/>
      <p:bldP spid="25" grpId="1" animBg="1"/>
      <p:bldP spid="33" grpId="0" animBg="1"/>
      <p:bldP spid="33" grpId="1" animBg="1"/>
      <p:bldP spid="35" grpId="0" animBg="1"/>
      <p:bldP spid="35" grpId="1" animBg="1"/>
      <p:bldP spid="6" grpId="0" animBg="1"/>
      <p:bldP spid="6" grpId="1" animBg="1"/>
      <p:bldP spid="36" grpId="0" animBg="1"/>
      <p:bldP spid="36" grpId="1" animBg="1"/>
      <p:bldP spid="39" grpId="0" animBg="1"/>
      <p:bldP spid="39" grpId="1" animBg="1"/>
      <p:bldP spid="40" grpId="0" animBg="1"/>
      <p:bldP spid="40" grpId="1" animBg="1"/>
      <p:bldP spid="42" grpId="0"/>
      <p:bldP spid="42" grpId="1"/>
      <p:bldP spid="43" grpId="0"/>
      <p:bldP spid="43" grpId="1"/>
      <p:bldP spid="44" grpId="0"/>
      <p:bldP spid="44" grpId="1"/>
      <p:bldP spid="46" grpId="0"/>
      <p:bldP spid="46" grpId="1"/>
      <p:bldP spid="47" grpId="0"/>
      <p:bldP spid="48" grpId="0" animBg="1"/>
      <p:bldP spid="48" grpId="1" animBg="1"/>
      <p:bldP spid="49" grpId="0" animBg="1"/>
      <p:bldP spid="4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27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6B031EA-8BE1-4D98-BB7E-F43B14BF48B0}"/>
              </a:ext>
            </a:extLst>
          </p:cNvPr>
          <p:cNvSpPr txBox="1"/>
          <p:nvPr/>
        </p:nvSpPr>
        <p:spPr>
          <a:xfrm>
            <a:off x="1244009" y="3214535"/>
            <a:ext cx="49218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奇異果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的個數 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每盒奇異果的個數奇異果的盒數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4C826C4A-3841-4D55-AF43-C45EABC98740}"/>
              </a:ext>
            </a:extLst>
          </p:cNvPr>
          <p:cNvSpPr txBox="1"/>
          <p:nvPr/>
        </p:nvSpPr>
        <p:spPr>
          <a:xfrm>
            <a:off x="1244009" y="4204736"/>
            <a:ext cx="3327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zh-TW" altLang="en-US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每盒桃子的個數－</a:t>
            </a:r>
            <a:r>
              <a:rPr lang="en-US" altLang="zh-TW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1EABD036-AC6E-44CE-AB37-D13DBB52440D}"/>
              </a:ext>
            </a:extLst>
          </p:cNvPr>
          <p:cNvSpPr txBox="1"/>
          <p:nvPr/>
        </p:nvSpPr>
        <p:spPr>
          <a:xfrm>
            <a:off x="1244009" y="4727956"/>
            <a:ext cx="3678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zh-TW" altLang="en-US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每盒</a:t>
            </a:r>
            <a:r>
              <a: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rPr>
              <a:t>金桔</a:t>
            </a:r>
            <a:r>
              <a:rPr lang="zh-TW" altLang="en-US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的個數－</a:t>
            </a:r>
            <a:r>
              <a:rPr lang="en-US" altLang="zh-TW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lang="zh-TW" altLang="en-US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7F14A41-12DC-4B22-9244-BC7781713D4C}"/>
              </a:ext>
            </a:extLst>
          </p:cNvPr>
          <p:cNvSpPr txBox="1"/>
          <p:nvPr/>
        </p:nvSpPr>
        <p:spPr>
          <a:xfrm>
            <a:off x="1244009" y="5245112"/>
            <a:ext cx="1945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TW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18</a:t>
            </a:r>
            <a:r>
              <a:rPr lang="zh-TW" altLang="en-US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lang="zh-TW" altLang="en-US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244009" y="5715897"/>
            <a:ext cx="1616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120(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8FA13F2-BF75-45E8-A1CD-32F6283DC65A}"/>
              </a:ext>
            </a:extLst>
          </p:cNvPr>
          <p:cNvSpPr/>
          <p:nvPr/>
        </p:nvSpPr>
        <p:spPr>
          <a:xfrm>
            <a:off x="1350336" y="1339701"/>
            <a:ext cx="2477386" cy="3309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459EC265-F628-4EDE-8EFF-5D95F2779AF0}"/>
              </a:ext>
            </a:extLst>
          </p:cNvPr>
          <p:cNvSpPr/>
          <p:nvPr/>
        </p:nvSpPr>
        <p:spPr>
          <a:xfrm>
            <a:off x="4221126" y="1339701"/>
            <a:ext cx="2604976" cy="3309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25F8085B-955A-4682-9309-5CE616EFA2A7}"/>
              </a:ext>
            </a:extLst>
          </p:cNvPr>
          <p:cNvSpPr/>
          <p:nvPr/>
        </p:nvSpPr>
        <p:spPr>
          <a:xfrm>
            <a:off x="1690576" y="1765582"/>
            <a:ext cx="2881424" cy="3309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2BF91E1E-E7BE-437E-AA14-B83B5645D81C}"/>
              </a:ext>
            </a:extLst>
          </p:cNvPr>
          <p:cNvSpPr/>
          <p:nvPr/>
        </p:nvSpPr>
        <p:spPr>
          <a:xfrm>
            <a:off x="8282763" y="1765582"/>
            <a:ext cx="445048" cy="33094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4899D5EF-A59E-42B2-9B06-063AAB73A43C}"/>
              </a:ext>
            </a:extLst>
          </p:cNvPr>
          <p:cNvSpPr/>
          <p:nvPr/>
        </p:nvSpPr>
        <p:spPr>
          <a:xfrm>
            <a:off x="1350336" y="2212729"/>
            <a:ext cx="1509822" cy="33094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B11F1D4E-9AAC-4381-AC58-BFFBABA64A9F}"/>
              </a:ext>
            </a:extLst>
          </p:cNvPr>
          <p:cNvSpPr txBox="1"/>
          <p:nvPr/>
        </p:nvSpPr>
        <p:spPr>
          <a:xfrm>
            <a:off x="4332766" y="4199420"/>
            <a:ext cx="2222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奇異果的盒數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6B1C7BEA-3FDE-4EDD-8996-A6547A63A047}"/>
              </a:ext>
            </a:extLst>
          </p:cNvPr>
          <p:cNvSpPr txBox="1"/>
          <p:nvPr/>
        </p:nvSpPr>
        <p:spPr>
          <a:xfrm>
            <a:off x="4816550" y="4722640"/>
            <a:ext cx="2190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奇異果的盒數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39878E4A-6D47-4283-BE65-E44EFA595D93}"/>
              </a:ext>
            </a:extLst>
          </p:cNvPr>
          <p:cNvSpPr txBox="1"/>
          <p:nvPr/>
        </p:nvSpPr>
        <p:spPr>
          <a:xfrm>
            <a:off x="3061418" y="5245112"/>
            <a:ext cx="76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15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DD111D85-D9CA-49A2-8312-02AD6FB68954}"/>
              </a:ext>
            </a:extLst>
          </p:cNvPr>
          <p:cNvSpPr/>
          <p:nvPr/>
        </p:nvSpPr>
        <p:spPr>
          <a:xfrm>
            <a:off x="5506836" y="2792339"/>
            <a:ext cx="1031358" cy="33094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D54CC0A-394F-44A4-991C-632817A64CAB}"/>
              </a:ext>
            </a:extLst>
          </p:cNvPr>
          <p:cNvSpPr txBox="1"/>
          <p:nvPr/>
        </p:nvSpPr>
        <p:spPr>
          <a:xfrm>
            <a:off x="3998517" y="2655531"/>
            <a:ext cx="818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120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FB6F7562-238B-4FD0-8861-02F9748C0065}"/>
              </a:ext>
            </a:extLst>
          </p:cNvPr>
          <p:cNvGrpSpPr/>
          <p:nvPr/>
        </p:nvGrpSpPr>
        <p:grpSpPr>
          <a:xfrm>
            <a:off x="4468136" y="5368778"/>
            <a:ext cx="3018085" cy="461665"/>
            <a:chOff x="4468136" y="5368778"/>
            <a:chExt cx="3018085" cy="461665"/>
          </a:xfrm>
        </p:grpSpPr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B1621624-8F3A-4453-B8B6-E75E842395FF}"/>
                </a:ext>
              </a:extLst>
            </p:cNvPr>
            <p:cNvSpPr txBox="1"/>
            <p:nvPr/>
          </p:nvSpPr>
          <p:spPr>
            <a:xfrm>
              <a:off x="4468136" y="5368778"/>
              <a:ext cx="16161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奇異果：</a:t>
              </a:r>
              <a:endPara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C7A9120C-FAF6-43A5-B813-538B5EC4C4BE}"/>
                </a:ext>
              </a:extLst>
            </p:cNvPr>
            <p:cNvSpPr/>
            <p:nvPr/>
          </p:nvSpPr>
          <p:spPr>
            <a:xfrm>
              <a:off x="5788476" y="5453803"/>
              <a:ext cx="1697745" cy="281159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312C1F76-F573-4A20-9AAC-AC437F228F4B}"/>
              </a:ext>
            </a:extLst>
          </p:cNvPr>
          <p:cNvGrpSpPr/>
          <p:nvPr/>
        </p:nvGrpSpPr>
        <p:grpSpPr>
          <a:xfrm>
            <a:off x="4772990" y="5692763"/>
            <a:ext cx="3224127" cy="461665"/>
            <a:chOff x="4772990" y="5692763"/>
            <a:chExt cx="3224127" cy="461665"/>
          </a:xfrm>
        </p:grpSpPr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7B361F58-5C9B-4CA3-8BF1-358AC9AACC5C}"/>
                </a:ext>
              </a:extLst>
            </p:cNvPr>
            <p:cNvSpPr txBox="1"/>
            <p:nvPr/>
          </p:nvSpPr>
          <p:spPr>
            <a:xfrm>
              <a:off x="4772990" y="5692763"/>
              <a:ext cx="10793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chemeClr val="accent5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桃子：</a:t>
              </a:r>
              <a:endParaRPr lang="en-US" altLang="zh-CN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C91658FB-1338-4D14-B01C-04EA69A993C1}"/>
                </a:ext>
              </a:extLst>
            </p:cNvPr>
            <p:cNvSpPr/>
            <p:nvPr/>
          </p:nvSpPr>
          <p:spPr>
            <a:xfrm>
              <a:off x="5788477" y="5781975"/>
              <a:ext cx="2208640" cy="28115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" name="右大括号 6">
            <a:extLst>
              <a:ext uri="{FF2B5EF4-FFF2-40B4-BE49-F238E27FC236}">
                <a16:creationId xmlns:a16="http://schemas.microsoft.com/office/drawing/2014/main" id="{51F73F94-3F3E-467D-A377-E1DA32175FAD}"/>
              </a:ext>
            </a:extLst>
          </p:cNvPr>
          <p:cNvSpPr/>
          <p:nvPr/>
        </p:nvSpPr>
        <p:spPr>
          <a:xfrm rot="16200000">
            <a:off x="7663945" y="5449531"/>
            <a:ext cx="155448" cy="510896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1752D38C-5ECA-4B46-A657-8AF8FAEDE01A}"/>
              </a:ext>
            </a:extLst>
          </p:cNvPr>
          <p:cNvSpPr txBox="1"/>
          <p:nvPr/>
        </p:nvSpPr>
        <p:spPr>
          <a:xfrm>
            <a:off x="7452135" y="5283212"/>
            <a:ext cx="671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zh-TW" altLang="en-US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個</a:t>
            </a:r>
            <a:endParaRPr lang="en-US" altLang="zh-CN" sz="2400" dirty="0">
              <a:solidFill>
                <a:schemeClr val="accent5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20D649EC-1586-4395-BCAE-2E7E5133B686}"/>
              </a:ext>
            </a:extLst>
          </p:cNvPr>
          <p:cNvGrpSpPr/>
          <p:nvPr/>
        </p:nvGrpSpPr>
        <p:grpSpPr>
          <a:xfrm>
            <a:off x="4766300" y="5365261"/>
            <a:ext cx="2596354" cy="461665"/>
            <a:chOff x="5840085" y="3225607"/>
            <a:chExt cx="2596354" cy="461665"/>
          </a:xfrm>
        </p:grpSpPr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D0CF4001-04E7-4098-8890-6A6C9A36E6CC}"/>
                </a:ext>
              </a:extLst>
            </p:cNvPr>
            <p:cNvSpPr txBox="1"/>
            <p:nvPr/>
          </p:nvSpPr>
          <p:spPr>
            <a:xfrm>
              <a:off x="5840085" y="3225607"/>
              <a:ext cx="10793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chemeClr val="accent5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桃子：</a:t>
              </a:r>
              <a:endParaRPr lang="en-US" altLang="zh-CN" sz="2400" dirty="0">
                <a:solidFill>
                  <a:schemeClr val="accent5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2A5B6AE3-28EB-48DB-A5EF-CD7C9EAB5D55}"/>
                </a:ext>
              </a:extLst>
            </p:cNvPr>
            <p:cNvSpPr/>
            <p:nvPr/>
          </p:nvSpPr>
          <p:spPr>
            <a:xfrm>
              <a:off x="6865511" y="3310632"/>
              <a:ext cx="1570928" cy="2811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D530C1E6-4568-4DEA-8D7E-2D6054B19BA1}"/>
              </a:ext>
            </a:extLst>
          </p:cNvPr>
          <p:cNvGrpSpPr/>
          <p:nvPr/>
        </p:nvGrpSpPr>
        <p:grpSpPr>
          <a:xfrm>
            <a:off x="4776239" y="5689246"/>
            <a:ext cx="3224127" cy="461665"/>
            <a:chOff x="5850024" y="3549592"/>
            <a:chExt cx="3224127" cy="461665"/>
          </a:xfrm>
        </p:grpSpPr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id="{34910752-8B27-4706-951F-A9946F5FD822}"/>
                </a:ext>
              </a:extLst>
            </p:cNvPr>
            <p:cNvSpPr txBox="1"/>
            <p:nvPr/>
          </p:nvSpPr>
          <p:spPr>
            <a:xfrm>
              <a:off x="5850024" y="3549592"/>
              <a:ext cx="10793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chemeClr val="accent2"/>
                  </a:solidFill>
                  <a:ea typeface="DFKai-SB" panose="03000509000000000000" pitchFamily="65" charset="-120"/>
                </a:rPr>
                <a:t>金桔</a:t>
              </a:r>
              <a:r>
                <a:rPr lang="zh-TW" altLang="en-US" sz="2400" dirty="0">
                  <a:solidFill>
                    <a:schemeClr val="accent2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：</a:t>
              </a:r>
              <a:endParaRPr lang="en-US" altLang="zh-CN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8" name="矩形 57">
              <a:extLst>
                <a:ext uri="{FF2B5EF4-FFF2-40B4-BE49-F238E27FC236}">
                  <a16:creationId xmlns:a16="http://schemas.microsoft.com/office/drawing/2014/main" id="{CE36E356-ECD7-4187-94BE-FB3F0149192D}"/>
                </a:ext>
              </a:extLst>
            </p:cNvPr>
            <p:cNvSpPr/>
            <p:nvPr/>
          </p:nvSpPr>
          <p:spPr>
            <a:xfrm>
              <a:off x="6865511" y="3638804"/>
              <a:ext cx="2208640" cy="2811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9" name="右大括号 58">
            <a:extLst>
              <a:ext uri="{FF2B5EF4-FFF2-40B4-BE49-F238E27FC236}">
                <a16:creationId xmlns:a16="http://schemas.microsoft.com/office/drawing/2014/main" id="{9226D511-C39D-4AAD-B65D-B93CD082727F}"/>
              </a:ext>
            </a:extLst>
          </p:cNvPr>
          <p:cNvSpPr/>
          <p:nvPr/>
        </p:nvSpPr>
        <p:spPr>
          <a:xfrm rot="16200000">
            <a:off x="7603786" y="5382606"/>
            <a:ext cx="155448" cy="637712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FA8D5D22-333A-460E-A714-40D65AB4A672}"/>
              </a:ext>
            </a:extLst>
          </p:cNvPr>
          <p:cNvSpPr txBox="1"/>
          <p:nvPr/>
        </p:nvSpPr>
        <p:spPr>
          <a:xfrm>
            <a:off x="7390458" y="5230067"/>
            <a:ext cx="671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lang="zh-TW" altLang="en-US" sz="2400" dirty="0">
                <a:solidFill>
                  <a:schemeClr val="accent2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個</a:t>
            </a:r>
            <a:endParaRPr lang="en-US" altLang="zh-CN" sz="2400" dirty="0">
              <a:solidFill>
                <a:schemeClr val="accent2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47177EA-85BC-4C85-A11F-0091590AF8FC}"/>
              </a:ext>
            </a:extLst>
          </p:cNvPr>
          <p:cNvSpPr txBox="1"/>
          <p:nvPr/>
        </p:nvSpPr>
        <p:spPr>
          <a:xfrm>
            <a:off x="1244009" y="1244765"/>
            <a:ext cx="748380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一盒金桔有</a:t>
            </a:r>
            <a:r>
              <a:rPr lang="en-US" altLang="zh-TW" sz="2800" dirty="0">
                <a:ea typeface="DFKai-SB" panose="03000509000000000000" pitchFamily="65" charset="-120"/>
              </a:rPr>
              <a:t>18</a:t>
            </a:r>
            <a:r>
              <a:rPr lang="zh-TW" altLang="en-US" sz="2800" dirty="0">
                <a:ea typeface="DFKai-SB" panose="03000509000000000000" pitchFamily="65" charset="-120"/>
              </a:rPr>
              <a:t>個，比一盒桃子多</a:t>
            </a:r>
            <a:r>
              <a:rPr lang="en-US" altLang="zh-TW" sz="2800" dirty="0">
                <a:ea typeface="DFKai-SB" panose="03000509000000000000" pitchFamily="65" charset="-120"/>
              </a:rPr>
              <a:t>6</a:t>
            </a:r>
            <a:r>
              <a:rPr lang="zh-TW" altLang="en-US" sz="2800" dirty="0">
                <a:ea typeface="DFKai-SB" panose="03000509000000000000" pitchFamily="65" charset="-120"/>
              </a:rPr>
              <a:t>個，一盒奇異果比一盒桃子少</a:t>
            </a:r>
            <a:r>
              <a:rPr lang="en-US" altLang="zh-TW" sz="2800" dirty="0">
                <a:ea typeface="DFKai-SB" panose="03000509000000000000" pitchFamily="65" charset="-120"/>
              </a:rPr>
              <a:t>4</a:t>
            </a:r>
            <a:r>
              <a:rPr lang="zh-TW" altLang="en-US" sz="2800" dirty="0">
                <a:ea typeface="DFKai-SB" panose="03000509000000000000" pitchFamily="65" charset="-120"/>
              </a:rPr>
              <a:t>個。水果店有</a:t>
            </a:r>
            <a:r>
              <a:rPr lang="en-US" altLang="zh-TW" sz="2800" dirty="0">
                <a:ea typeface="DFKai-SB" panose="03000509000000000000" pitchFamily="65" charset="-120"/>
              </a:rPr>
              <a:t>26</a:t>
            </a:r>
            <a:r>
              <a:rPr lang="zh-TW" altLang="en-US" sz="2800" dirty="0">
                <a:ea typeface="DFKai-SB" panose="03000509000000000000" pitchFamily="65" charset="-120"/>
              </a:rPr>
              <a:t>盒桃子和</a:t>
            </a:r>
            <a:r>
              <a:rPr lang="en-US" altLang="zh-TW" sz="2800" dirty="0">
                <a:ea typeface="DFKai-SB" panose="03000509000000000000" pitchFamily="65" charset="-120"/>
              </a:rPr>
              <a:t>15</a:t>
            </a:r>
            <a:r>
              <a:rPr lang="zh-TW" altLang="en-US" sz="2800" dirty="0">
                <a:ea typeface="DFKai-SB" panose="03000509000000000000" pitchFamily="65" charset="-120"/>
              </a:rPr>
              <a:t>盒奇異果。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(a) </a:t>
            </a:r>
            <a:r>
              <a:rPr lang="zh-TW" altLang="en-US" sz="2800" dirty="0">
                <a:ea typeface="DFKai-SB" panose="03000509000000000000" pitchFamily="65" charset="-120"/>
              </a:rPr>
              <a:t>水果店共有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個奇異果。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uiExpand="1" build="p"/>
      <p:bldP spid="29" grpId="1" build="allAtOnce"/>
      <p:bldP spid="24" grpId="0"/>
      <p:bldP spid="24" grpId="1"/>
      <p:bldP spid="25" grpId="0"/>
      <p:bldP spid="25" grpId="1"/>
      <p:bldP spid="26" grpId="0"/>
      <p:bldP spid="26" grpId="1"/>
      <p:bldP spid="30" grpId="0"/>
      <p:bldP spid="30" grpId="1"/>
      <p:bldP spid="4" grpId="0" animBg="1"/>
      <p:bldP spid="4" grpId="1" animBg="1"/>
      <p:bldP spid="39" grpId="1" animBg="1"/>
      <p:bldP spid="39" grpId="2" animBg="1"/>
      <p:bldP spid="40" grpId="0" animBg="1"/>
      <p:bldP spid="40" grpId="1" animBg="1"/>
      <p:bldP spid="43" grpId="0" animBg="1"/>
      <p:bldP spid="43" grpId="1" animBg="1"/>
      <p:bldP spid="44" grpId="0" animBg="1"/>
      <p:bldP spid="44" grpId="1" animBg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49" grpId="1" animBg="1"/>
      <p:bldP spid="50" grpId="0"/>
      <p:bldP spid="7" grpId="0" animBg="1"/>
      <p:bldP spid="7" grpId="1" animBg="1"/>
      <p:bldP spid="54" grpId="0"/>
      <p:bldP spid="54" grpId="1"/>
      <p:bldP spid="59" grpId="0" animBg="1"/>
      <p:bldP spid="59" grpId="1" animBg="1"/>
      <p:bldP spid="60" grpId="0"/>
      <p:bldP spid="6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27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BD0D898-41D5-48D8-B01C-5FE875DF6051}"/>
              </a:ext>
            </a:extLst>
          </p:cNvPr>
          <p:cNvSpPr txBox="1"/>
          <p:nvPr/>
        </p:nvSpPr>
        <p:spPr>
          <a:xfrm>
            <a:off x="1956390" y="3799310"/>
            <a:ext cx="49477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還餘桃子的個數 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每盒桃子的個數剩餘桃子的盒數 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FD415111-3E30-426F-985C-8AB8DCB447A4}"/>
              </a:ext>
            </a:extLst>
          </p:cNvPr>
          <p:cNvSpPr txBox="1"/>
          <p:nvPr/>
        </p:nvSpPr>
        <p:spPr>
          <a:xfrm>
            <a:off x="1956390" y="4872050"/>
            <a:ext cx="1435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(18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7073267C-A16C-4B4A-B8CF-FBD8595F2812}"/>
              </a:ext>
            </a:extLst>
          </p:cNvPr>
          <p:cNvSpPr txBox="1"/>
          <p:nvPr/>
        </p:nvSpPr>
        <p:spPr>
          <a:xfrm>
            <a:off x="3248245" y="4879999"/>
            <a:ext cx="163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(26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15)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17C9CA4A-C052-4A4C-8CE8-51E7D58FAACA}"/>
              </a:ext>
            </a:extLst>
          </p:cNvPr>
          <p:cNvSpPr txBox="1"/>
          <p:nvPr/>
        </p:nvSpPr>
        <p:spPr>
          <a:xfrm>
            <a:off x="1956390" y="5333715"/>
            <a:ext cx="1520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132(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06180F7-9BD0-4C8C-AF53-B56F031F401A}"/>
              </a:ext>
            </a:extLst>
          </p:cNvPr>
          <p:cNvSpPr/>
          <p:nvPr/>
        </p:nvSpPr>
        <p:spPr>
          <a:xfrm>
            <a:off x="1342239" y="1333850"/>
            <a:ext cx="5561900" cy="36072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D4E6F70D-5370-4F0E-80B5-DEB52B613237}"/>
              </a:ext>
            </a:extLst>
          </p:cNvPr>
          <p:cNvSpPr/>
          <p:nvPr/>
        </p:nvSpPr>
        <p:spPr>
          <a:xfrm>
            <a:off x="6132352" y="1751220"/>
            <a:ext cx="1486412" cy="36072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5B7F4B0-023B-4A6F-83E7-A458313D99C6}"/>
              </a:ext>
            </a:extLst>
          </p:cNvPr>
          <p:cNvSpPr/>
          <p:nvPr/>
        </p:nvSpPr>
        <p:spPr>
          <a:xfrm>
            <a:off x="2927757" y="2775265"/>
            <a:ext cx="1410911" cy="36072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0A6D10F6-E067-44E7-9F02-88586C38ECEC}"/>
              </a:ext>
            </a:extLst>
          </p:cNvPr>
          <p:cNvSpPr txBox="1"/>
          <p:nvPr/>
        </p:nvSpPr>
        <p:spPr>
          <a:xfrm>
            <a:off x="6774983" y="2694018"/>
            <a:ext cx="818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132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17C79871-9E22-4CFA-9EB7-09AB25041FA5}"/>
              </a:ext>
            </a:extLst>
          </p:cNvPr>
          <p:cNvCxnSpPr/>
          <p:nvPr/>
        </p:nvCxnSpPr>
        <p:spPr>
          <a:xfrm>
            <a:off x="5738070" y="3217238"/>
            <a:ext cx="671119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BCBDD321-6694-4048-A1EB-250EB564EDB6}"/>
              </a:ext>
            </a:extLst>
          </p:cNvPr>
          <p:cNvCxnSpPr>
            <a:cxnSpLocks/>
          </p:cNvCxnSpPr>
          <p:nvPr/>
        </p:nvCxnSpPr>
        <p:spPr>
          <a:xfrm>
            <a:off x="8204433" y="3217238"/>
            <a:ext cx="343949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7897827B-A9FF-40CB-ABB2-6EEAC9D98AD9}"/>
              </a:ext>
            </a:extLst>
          </p:cNvPr>
          <p:cNvCxnSpPr>
            <a:cxnSpLocks/>
          </p:cNvCxnSpPr>
          <p:nvPr/>
        </p:nvCxnSpPr>
        <p:spPr>
          <a:xfrm>
            <a:off x="1845578" y="3778398"/>
            <a:ext cx="343949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A0943EA9-9AAF-4061-AFE0-B3886099A98F}"/>
              </a:ext>
            </a:extLst>
          </p:cNvPr>
          <p:cNvSpPr/>
          <p:nvPr/>
        </p:nvSpPr>
        <p:spPr>
          <a:xfrm>
            <a:off x="7855266" y="2748606"/>
            <a:ext cx="343949" cy="44197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47177EA-85BC-4C85-A11F-0091590AF8FC}"/>
              </a:ext>
            </a:extLst>
          </p:cNvPr>
          <p:cNvSpPr txBox="1"/>
          <p:nvPr/>
        </p:nvSpPr>
        <p:spPr>
          <a:xfrm>
            <a:off x="1254641" y="1244765"/>
            <a:ext cx="75172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一盒金桔有</a:t>
            </a:r>
            <a:r>
              <a:rPr lang="en-US" altLang="zh-TW" sz="2800" dirty="0">
                <a:ea typeface="DFKai-SB" panose="03000509000000000000" pitchFamily="65" charset="-120"/>
              </a:rPr>
              <a:t>18</a:t>
            </a:r>
            <a:r>
              <a:rPr lang="zh-TW" altLang="en-US" sz="2800" dirty="0">
                <a:ea typeface="DFKai-SB" panose="03000509000000000000" pitchFamily="65" charset="-120"/>
              </a:rPr>
              <a:t>個，比一盒桃子多</a:t>
            </a:r>
            <a:r>
              <a:rPr lang="en-US" altLang="zh-TW" sz="2800" dirty="0">
                <a:ea typeface="DFKai-SB" panose="03000509000000000000" pitchFamily="65" charset="-120"/>
              </a:rPr>
              <a:t>6</a:t>
            </a:r>
            <a:r>
              <a:rPr lang="zh-TW" altLang="en-US" sz="2800" dirty="0">
                <a:ea typeface="DFKai-SB" panose="03000509000000000000" pitchFamily="65" charset="-120"/>
              </a:rPr>
              <a:t>個，一盒奇異果比一盒桃子少</a:t>
            </a:r>
            <a:r>
              <a:rPr lang="en-US" altLang="zh-TW" sz="2800" dirty="0">
                <a:ea typeface="DFKai-SB" panose="03000509000000000000" pitchFamily="65" charset="-120"/>
              </a:rPr>
              <a:t>4</a:t>
            </a:r>
            <a:r>
              <a:rPr lang="zh-TW" altLang="en-US" sz="2800" dirty="0">
                <a:ea typeface="DFKai-SB" panose="03000509000000000000" pitchFamily="65" charset="-120"/>
              </a:rPr>
              <a:t>個。水果店有</a:t>
            </a:r>
            <a:r>
              <a:rPr lang="en-US" altLang="zh-TW" sz="2800" dirty="0">
                <a:ea typeface="DFKai-SB" panose="03000509000000000000" pitchFamily="65" charset="-120"/>
              </a:rPr>
              <a:t>26</a:t>
            </a:r>
            <a:r>
              <a:rPr lang="zh-TW" altLang="en-US" sz="2800" dirty="0">
                <a:ea typeface="DFKai-SB" panose="03000509000000000000" pitchFamily="65" charset="-120"/>
              </a:rPr>
              <a:t>盒桃子和</a:t>
            </a:r>
            <a:r>
              <a:rPr lang="en-US" altLang="zh-TW" sz="2800" dirty="0">
                <a:ea typeface="DFKai-SB" panose="03000509000000000000" pitchFamily="65" charset="-120"/>
              </a:rPr>
              <a:t>15</a:t>
            </a:r>
            <a:r>
              <a:rPr lang="zh-TW" altLang="en-US" sz="2800" dirty="0">
                <a:ea typeface="DFKai-SB" panose="03000509000000000000" pitchFamily="65" charset="-120"/>
              </a:rPr>
              <a:t>盒奇異果。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(b) </a:t>
            </a:r>
            <a:r>
              <a:rPr lang="zh-TW" altLang="en-US" sz="2800" dirty="0">
                <a:ea typeface="DFKai-SB" panose="03000509000000000000" pitchFamily="65" charset="-120"/>
              </a:rPr>
              <a:t>水果店售出</a:t>
            </a:r>
            <a:r>
              <a:rPr lang="en-US" altLang="zh-TW" sz="2800" dirty="0">
                <a:ea typeface="DFKai-SB" panose="03000509000000000000" pitchFamily="65" charset="-120"/>
              </a:rPr>
              <a:t>15</a:t>
            </a:r>
            <a:r>
              <a:rPr lang="zh-TW" altLang="en-US" sz="2800" dirty="0">
                <a:ea typeface="DFKai-SB" panose="03000509000000000000" pitchFamily="65" charset="-120"/>
              </a:rPr>
              <a:t>盒桃子後，還餘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個桃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</a:t>
            </a:r>
            <a:r>
              <a:rPr lang="zh-TW" altLang="en-US" sz="2800" dirty="0">
                <a:ea typeface="DFKai-SB" panose="03000509000000000000" pitchFamily="65" charset="-120"/>
              </a:rPr>
              <a:t>子。</a:t>
            </a:r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AF37CBED-3758-4126-A56B-73841A7D6F6A}"/>
              </a:ext>
            </a:extLst>
          </p:cNvPr>
          <p:cNvCxnSpPr/>
          <p:nvPr/>
        </p:nvCxnSpPr>
        <p:spPr>
          <a:xfrm>
            <a:off x="6132352" y="2172749"/>
            <a:ext cx="1486412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02160C57-0064-43B6-A136-1BB93A9CF48D}"/>
              </a:ext>
            </a:extLst>
          </p:cNvPr>
          <p:cNvCxnSpPr>
            <a:cxnSpLocks/>
          </p:cNvCxnSpPr>
          <p:nvPr/>
        </p:nvCxnSpPr>
        <p:spPr>
          <a:xfrm>
            <a:off x="2890006" y="3198968"/>
            <a:ext cx="1448662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9177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uiExpand="1" build="p"/>
      <p:bldP spid="30" grpId="1" uiExpand="1" build="p"/>
      <p:bldP spid="35" grpId="0"/>
      <p:bldP spid="35" grpId="1"/>
      <p:bldP spid="36" grpId="0"/>
      <p:bldP spid="36" grpId="1"/>
      <p:bldP spid="37" grpId="0"/>
      <p:bldP spid="37" grpId="1"/>
      <p:bldP spid="3" grpId="0" animBg="1"/>
      <p:bldP spid="3" grpId="1" animBg="1"/>
      <p:bldP spid="41" grpId="0" animBg="1"/>
      <p:bldP spid="41" grpId="1" animBg="1"/>
      <p:bldP spid="42" grpId="0" animBg="1"/>
      <p:bldP spid="42" grpId="1" animBg="1"/>
      <p:bldP spid="45" grpId="0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id="{69DC56F1-DB1B-46B3-AE46-FE2DFE871C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08" y="1075979"/>
            <a:ext cx="917940" cy="860792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31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CAE66DC2-2B5A-47EE-81F4-31EED2A10825}"/>
              </a:ext>
            </a:extLst>
          </p:cNvPr>
          <p:cNvSpPr txBox="1"/>
          <p:nvPr/>
        </p:nvSpPr>
        <p:spPr>
          <a:xfrm>
            <a:off x="1803982" y="3214535"/>
            <a:ext cx="2147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人感染病毒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7751C3D-0047-47F3-A918-5175A19B7B15}"/>
              </a:ext>
            </a:extLst>
          </p:cNvPr>
          <p:cNvSpPr txBox="1"/>
          <p:nvPr/>
        </p:nvSpPr>
        <p:spPr>
          <a:xfrm>
            <a:off x="1163248" y="3742147"/>
            <a:ext cx="2147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第一次傳播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A75A48E-C340-457A-8B0E-115C15F8D53B}"/>
              </a:ext>
            </a:extLst>
          </p:cNvPr>
          <p:cNvSpPr txBox="1"/>
          <p:nvPr/>
        </p:nvSpPr>
        <p:spPr>
          <a:xfrm>
            <a:off x="2877870" y="3752266"/>
            <a:ext cx="2675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新增感染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16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EE5CE0DA-11D3-4974-9D8D-19944F929965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2877871" y="3676200"/>
            <a:ext cx="0" cy="672516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0CBAF36F-CB7B-41C3-B365-648ECADF55C7}"/>
              </a:ext>
            </a:extLst>
          </p:cNvPr>
          <p:cNvSpPr txBox="1"/>
          <p:nvPr/>
        </p:nvSpPr>
        <p:spPr>
          <a:xfrm>
            <a:off x="1163248" y="4327451"/>
            <a:ext cx="3987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共有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(16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316)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人感染病毒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AA8C0643-DB7C-4836-99DB-AAEFA925F6D3}"/>
              </a:ext>
            </a:extLst>
          </p:cNvPr>
          <p:cNvCxnSpPr>
            <a:cxnSpLocks/>
          </p:cNvCxnSpPr>
          <p:nvPr/>
        </p:nvCxnSpPr>
        <p:spPr>
          <a:xfrm>
            <a:off x="2877871" y="4799748"/>
            <a:ext cx="0" cy="672516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252E795A-EC68-45F2-8256-1B2E1BAAE43E}"/>
              </a:ext>
            </a:extLst>
          </p:cNvPr>
          <p:cNvSpPr txBox="1"/>
          <p:nvPr/>
        </p:nvSpPr>
        <p:spPr>
          <a:xfrm>
            <a:off x="1163248" y="4865182"/>
            <a:ext cx="2147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第二次傳播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B002C807-D9B3-42DC-BECB-93CBE78D5914}"/>
              </a:ext>
            </a:extLst>
          </p:cNvPr>
          <p:cNvSpPr txBox="1"/>
          <p:nvPr/>
        </p:nvSpPr>
        <p:spPr>
          <a:xfrm>
            <a:off x="1305770" y="5533168"/>
            <a:ext cx="3844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新增感染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16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B8FDB614-6D78-4FD9-990C-6BFA1E657ACC}"/>
              </a:ext>
            </a:extLst>
          </p:cNvPr>
          <p:cNvSpPr txBox="1"/>
          <p:nvPr/>
        </p:nvSpPr>
        <p:spPr>
          <a:xfrm>
            <a:off x="2877871" y="4865182"/>
            <a:ext cx="2147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每人傳染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3 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人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B72EF9E-6CED-4900-A892-9F9DA8148A5A}"/>
              </a:ext>
            </a:extLst>
          </p:cNvPr>
          <p:cNvSpPr txBox="1"/>
          <p:nvPr/>
        </p:nvSpPr>
        <p:spPr>
          <a:xfrm>
            <a:off x="5552974" y="5533167"/>
            <a:ext cx="2984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16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192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22281E1-4F7B-4D58-97EA-2611D20BBCB0}"/>
              </a:ext>
            </a:extLst>
          </p:cNvPr>
          <p:cNvSpPr/>
          <p:nvPr/>
        </p:nvSpPr>
        <p:spPr>
          <a:xfrm>
            <a:off x="1912690" y="1317072"/>
            <a:ext cx="4051882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8DB6203E-9FD1-482C-995F-BDD81BD628DD}"/>
              </a:ext>
            </a:extLst>
          </p:cNvPr>
          <p:cNvSpPr/>
          <p:nvPr/>
        </p:nvSpPr>
        <p:spPr>
          <a:xfrm>
            <a:off x="1180026" y="1782321"/>
            <a:ext cx="1319893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FD2020B8-91CC-40C7-8CCF-76F2A6DE36AA}"/>
              </a:ext>
            </a:extLst>
          </p:cNvPr>
          <p:cNvSpPr/>
          <p:nvPr/>
        </p:nvSpPr>
        <p:spPr>
          <a:xfrm>
            <a:off x="3542983" y="1782321"/>
            <a:ext cx="1750470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A9AAEFED-38C0-42C5-A14C-767AA5952EA7}"/>
              </a:ext>
            </a:extLst>
          </p:cNvPr>
          <p:cNvSpPr/>
          <p:nvPr/>
        </p:nvSpPr>
        <p:spPr>
          <a:xfrm>
            <a:off x="5964572" y="1782321"/>
            <a:ext cx="780177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A9088C39-1576-4041-91B9-6F213D491A6A}"/>
              </a:ext>
            </a:extLst>
          </p:cNvPr>
          <p:cNvSpPr/>
          <p:nvPr/>
        </p:nvSpPr>
        <p:spPr>
          <a:xfrm>
            <a:off x="6703522" y="1317072"/>
            <a:ext cx="1834418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832AE298-3EB8-4D23-8DC0-818469E379F4}"/>
              </a:ext>
            </a:extLst>
          </p:cNvPr>
          <p:cNvSpPr txBox="1"/>
          <p:nvPr/>
        </p:nvSpPr>
        <p:spPr>
          <a:xfrm>
            <a:off x="2827187" y="2649729"/>
            <a:ext cx="818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192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47177EA-85BC-4C85-A11F-0091590AF8FC}"/>
              </a:ext>
            </a:extLst>
          </p:cNvPr>
          <p:cNvSpPr txBox="1"/>
          <p:nvPr/>
        </p:nvSpPr>
        <p:spPr>
          <a:xfrm>
            <a:off x="1104267" y="1244765"/>
            <a:ext cx="751721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現有</a:t>
            </a:r>
            <a:r>
              <a:rPr lang="en-US" altLang="zh-TW" sz="2800" dirty="0">
                <a:ea typeface="DFKai-SB" panose="03000509000000000000" pitchFamily="65" charset="-120"/>
              </a:rPr>
              <a:t>16</a:t>
            </a:r>
            <a:r>
              <a:rPr lang="zh-TW" altLang="en-US" sz="2800" dirty="0">
                <a:ea typeface="DFKai-SB" panose="03000509000000000000" pitchFamily="65" charset="-120"/>
              </a:rPr>
              <a:t>人同時感染了某種病毒，若每人每次傳染給</a:t>
            </a:r>
            <a:r>
              <a:rPr lang="en-US" altLang="zh-TW" sz="2800" dirty="0">
                <a:ea typeface="DFKai-SB" panose="03000509000000000000" pitchFamily="65" charset="-12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人，那麼第二次傳播時，新增了多少人感染這種病毒？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答案：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人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149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  <p:bldP spid="16" grpId="1"/>
      <p:bldP spid="18" grpId="0"/>
      <p:bldP spid="18" grpId="1"/>
      <p:bldP spid="21" grpId="0"/>
      <p:bldP spid="21" grpId="1"/>
      <p:bldP spid="23" grpId="0"/>
      <p:bldP spid="23" grpId="1"/>
      <p:bldP spid="24" grpId="0"/>
      <p:bldP spid="24" grpId="1"/>
      <p:bldP spid="26" grpId="0"/>
      <p:bldP spid="26" grpId="1"/>
      <p:bldP spid="27" grpId="0"/>
      <p:bldP spid="27" grpId="1"/>
      <p:bldP spid="8" grpId="0" animBg="1"/>
      <p:bldP spid="8" grpId="1" animBg="1"/>
      <p:bldP spid="33" grpId="0" animBg="1"/>
      <p:bldP spid="33" grpId="1" animBg="1"/>
      <p:bldP spid="34" grpId="0" animBg="1"/>
      <p:bldP spid="34" grpId="1" animBg="1"/>
      <p:bldP spid="38" grpId="0" animBg="1"/>
      <p:bldP spid="38" grpId="1" animBg="1"/>
      <p:bldP spid="39" grpId="0" animBg="1"/>
      <p:bldP spid="39" grpId="1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122281E1-4F7B-4D58-97EA-2611D20BBCB0}"/>
              </a:ext>
            </a:extLst>
          </p:cNvPr>
          <p:cNvSpPr/>
          <p:nvPr/>
        </p:nvSpPr>
        <p:spPr>
          <a:xfrm>
            <a:off x="1991817" y="2930632"/>
            <a:ext cx="6550397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9DC56F1-DB1B-46B3-AE46-FE2DFE871C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08" y="1075979"/>
            <a:ext cx="917940" cy="860792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39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367308" y="1310543"/>
            <a:ext cx="7590427" cy="1388973"/>
            <a:chOff x="1367308" y="1310543"/>
            <a:chExt cx="7590427" cy="1388973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 rotWithShape="1">
            <a:blip r:embed="rId5"/>
            <a:srcRect b="15386"/>
            <a:stretch/>
          </p:blipFill>
          <p:spPr>
            <a:xfrm>
              <a:off x="1367308" y="1310543"/>
              <a:ext cx="2603559" cy="1354503"/>
            </a:xfrm>
            <a:prstGeom prst="rect">
              <a:avLst/>
            </a:prstGeom>
          </p:spPr>
        </p:pic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97368" y="1353188"/>
              <a:ext cx="4660367" cy="1346328"/>
            </a:xfrm>
            <a:prstGeom prst="rect">
              <a:avLst/>
            </a:prstGeom>
          </p:spPr>
        </p:pic>
      </p:grp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95627"/>
              </p:ext>
            </p:extLst>
          </p:nvPr>
        </p:nvGraphicFramePr>
        <p:xfrm>
          <a:off x="1205938" y="4697949"/>
          <a:ext cx="5380625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選用的竹籤的長度</a:t>
                      </a:r>
                      <a:endParaRPr lang="zh-CN" altLang="en-US" sz="2400" b="0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餘下竹籤的長度</a:t>
                      </a:r>
                      <a:endParaRPr lang="zh-CN" altLang="en-US" sz="2400" b="0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1442419" y="5141020"/>
            <a:ext cx="26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</a:rPr>
              <a:t>3cm 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3cm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4cm</a:t>
            </a:r>
            <a:endParaRPr lang="zh-CN" altLang="en-US" sz="2400" dirty="0">
              <a:solidFill>
                <a:srgbClr val="0070C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4021239" y="5122451"/>
            <a:ext cx="2752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</a:rPr>
              <a:t>4cm 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7cm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8cm</a:t>
            </a:r>
            <a:endParaRPr lang="zh-CN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6594920" y="5013553"/>
            <a:ext cx="2215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能組成三角形</a:t>
            </a:r>
            <a:endParaRPr lang="en-US" altLang="zh-TW" sz="2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442418" y="5498303"/>
            <a:ext cx="26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</a:rPr>
              <a:t>3cm 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solidFill>
                  <a:srgbClr val="0070C0"/>
                </a:solidFill>
              </a:rPr>
              <a:t>cm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4cm</a:t>
            </a:r>
            <a:endParaRPr lang="zh-CN" altLang="en-US" sz="2400" dirty="0">
              <a:solidFill>
                <a:srgbClr val="0070C0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021239" y="5462291"/>
            <a:ext cx="2752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</a:rPr>
              <a:t>3cm 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7cm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8cm</a:t>
            </a:r>
            <a:endParaRPr lang="zh-CN" altLang="en-US" sz="2400" dirty="0">
              <a:solidFill>
                <a:srgbClr val="0070C0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1412727" y="5834638"/>
            <a:ext cx="2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</a:rPr>
              <a:t>4cm 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solidFill>
                  <a:srgbClr val="0070C0"/>
                </a:solidFill>
              </a:rPr>
              <a:t>cm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7cm</a:t>
            </a:r>
            <a:endParaRPr lang="zh-CN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4028927" y="5827984"/>
            <a:ext cx="2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70C0"/>
                </a:solidFill>
              </a:rPr>
              <a:t>3cm 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solidFill>
                  <a:srgbClr val="0070C0"/>
                </a:solidFill>
              </a:rPr>
              <a:t>cm</a:t>
            </a:r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dirty="0">
                <a:solidFill>
                  <a:srgbClr val="0070C0"/>
                </a:solidFill>
              </a:rPr>
              <a:t>8cm</a:t>
            </a:r>
            <a:endParaRPr lang="zh-CN" altLang="en-US" sz="2400" dirty="0">
              <a:solidFill>
                <a:srgbClr val="0070C0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6594251" y="5428830"/>
            <a:ext cx="2215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能組成三角形</a:t>
            </a:r>
            <a:endParaRPr lang="en-US" altLang="zh-TW" sz="2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565530" y="5831133"/>
            <a:ext cx="241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不能組成三角形</a:t>
            </a:r>
            <a:endParaRPr lang="en-US" altLang="zh-TW" sz="2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1244009" y="792397"/>
            <a:ext cx="3175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，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8</a:t>
            </a:r>
            <a:endParaRPr lang="en-US" altLang="zh-TW" sz="24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4028927" y="5190602"/>
            <a:ext cx="2425656" cy="33459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圆角矩形 47"/>
          <p:cNvSpPr/>
          <p:nvPr/>
        </p:nvSpPr>
        <p:spPr>
          <a:xfrm>
            <a:off x="4050930" y="5567560"/>
            <a:ext cx="2425656" cy="278909"/>
          </a:xfrm>
          <a:prstGeom prst="roundRect">
            <a:avLst/>
          </a:prstGeom>
          <a:noFill/>
          <a:ln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圆角矩形 48"/>
          <p:cNvSpPr/>
          <p:nvPr/>
        </p:nvSpPr>
        <p:spPr>
          <a:xfrm>
            <a:off x="4068859" y="5925683"/>
            <a:ext cx="2425656" cy="33459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122281E1-4F7B-4D58-97EA-2611D20BBCB0}"/>
              </a:ext>
            </a:extLst>
          </p:cNvPr>
          <p:cNvSpPr/>
          <p:nvPr/>
        </p:nvSpPr>
        <p:spPr>
          <a:xfrm>
            <a:off x="6935458" y="3381328"/>
            <a:ext cx="1752194" cy="38496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163248" y="2864902"/>
            <a:ext cx="7980752" cy="1892826"/>
            <a:chOff x="1163248" y="2864902"/>
            <a:chExt cx="7980752" cy="1892826"/>
          </a:xfrm>
        </p:grpSpPr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947177EA-85BC-4C85-A11F-0091590AF8FC}"/>
                </a:ext>
              </a:extLst>
            </p:cNvPr>
            <p:cNvSpPr txBox="1"/>
            <p:nvPr/>
          </p:nvSpPr>
          <p:spPr>
            <a:xfrm>
              <a:off x="1163248" y="2864902"/>
              <a:ext cx="7980752" cy="1892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u="sng" dirty="0">
                  <a:ea typeface="DFKai-SB" panose="03000509000000000000" pitchFamily="65" charset="-120"/>
                </a:rPr>
                <a:t>子文</a:t>
              </a:r>
              <a:r>
                <a:rPr lang="zh-TW" altLang="en-US" sz="2800" dirty="0">
                  <a:ea typeface="DFKai-SB" panose="03000509000000000000" pitchFamily="65" charset="-120"/>
                </a:rPr>
                <a:t>選用以上</a:t>
              </a:r>
              <a:r>
                <a:rPr lang="en-US" altLang="zh-TW" sz="2800" dirty="0">
                  <a:ea typeface="DFKai-SB" panose="03000509000000000000" pitchFamily="65" charset="-120"/>
                </a:rPr>
                <a:t>3</a:t>
              </a:r>
              <a:r>
                <a:rPr lang="zh-TW" altLang="en-US" sz="2800" dirty="0">
                  <a:ea typeface="DFKai-SB" panose="03000509000000000000" pitchFamily="65" charset="-120"/>
                </a:rPr>
                <a:t>枝竹籤，組成了一個等腰三角形。</a:t>
              </a:r>
              <a:endParaRPr lang="en-US" altLang="zh-TW" sz="2800" dirty="0">
                <a:ea typeface="DFKai-SB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TW" altLang="en-US" sz="2800" dirty="0">
                  <a:ea typeface="DFKai-SB" panose="03000509000000000000" pitchFamily="65" charset="-120"/>
                </a:rPr>
                <a:t>若餘下的竹籤不能組成一個三角形，餘下的竹籤是哪三枝？</a:t>
              </a:r>
              <a:endParaRPr lang="en-US" altLang="zh-TW" sz="2800" dirty="0">
                <a:ea typeface="DFKai-SB" panose="03000509000000000000" pitchFamily="65" charset="-120"/>
              </a:endParaRPr>
            </a:p>
            <a:p>
              <a:r>
                <a:rPr lang="zh-TW" altLang="en-US" sz="2800" dirty="0">
                  <a:ea typeface="DFKai-SB" panose="03000509000000000000" pitchFamily="65" charset="-120"/>
                </a:rPr>
                <a:t>答案：竹籤</a:t>
              </a:r>
              <a:r>
                <a:rPr lang="zh-TW" altLang="en-US" sz="2800" u="sng" dirty="0">
                  <a:ea typeface="DFKai-SB" panose="03000509000000000000" pitchFamily="65" charset="-120"/>
                </a:rPr>
                <a:t>　　　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、竹籤</a:t>
              </a:r>
              <a:r>
                <a:rPr lang="zh-TW" altLang="en-US" sz="2800" u="sng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　　　</a:t>
              </a:r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和竹籤</a:t>
              </a:r>
              <a:endParaRPr lang="zh-TW" altLang="en-US" sz="2800" dirty="0">
                <a:ea typeface="DFKai-SB" panose="03000509000000000000" pitchFamily="65" charset="-120"/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7375688" y="4657702"/>
              <a:ext cx="1097280" cy="0"/>
            </a:xfrm>
            <a:custGeom>
              <a:avLst/>
              <a:gdLst>
                <a:gd name="connsiteX0" fmla="*/ 0 w 922084"/>
                <a:gd name="connsiteY0" fmla="*/ 0 h 7684"/>
                <a:gd name="connsiteX1" fmla="*/ 0 w 922084"/>
                <a:gd name="connsiteY1" fmla="*/ 0 h 7684"/>
                <a:gd name="connsiteX2" fmla="*/ 922084 w 922084"/>
                <a:gd name="connsiteY2" fmla="*/ 7684 h 7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2084" h="7684">
                  <a:moveTo>
                    <a:pt x="0" y="0"/>
                  </a:moveTo>
                  <a:lnTo>
                    <a:pt x="0" y="0"/>
                  </a:lnTo>
                  <a:lnTo>
                    <a:pt x="922084" y="7684"/>
                  </a:lnTo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0" name="圆角矩形 19"/>
          <p:cNvSpPr/>
          <p:nvPr/>
        </p:nvSpPr>
        <p:spPr>
          <a:xfrm>
            <a:off x="1367308" y="1328473"/>
            <a:ext cx="2066174" cy="87165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圆角矩形 50"/>
          <p:cNvSpPr/>
          <p:nvPr/>
        </p:nvSpPr>
        <p:spPr>
          <a:xfrm>
            <a:off x="4253087" y="2260752"/>
            <a:ext cx="4613007" cy="5200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A9312678-5623-427D-A281-04E40971AF82}"/>
              </a:ext>
            </a:extLst>
          </p:cNvPr>
          <p:cNvSpPr txBox="1"/>
          <p:nvPr/>
        </p:nvSpPr>
        <p:spPr>
          <a:xfrm>
            <a:off x="3398876" y="4203132"/>
            <a:ext cx="571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P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A9312678-5623-427D-A281-04E40971AF82}"/>
              </a:ext>
            </a:extLst>
          </p:cNvPr>
          <p:cNvSpPr txBox="1"/>
          <p:nvPr/>
        </p:nvSpPr>
        <p:spPr>
          <a:xfrm>
            <a:off x="5607112" y="4218135"/>
            <a:ext cx="571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Q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A9312678-5623-427D-A281-04E40971AF82}"/>
              </a:ext>
            </a:extLst>
          </p:cNvPr>
          <p:cNvSpPr txBox="1"/>
          <p:nvPr/>
        </p:nvSpPr>
        <p:spPr>
          <a:xfrm>
            <a:off x="7638332" y="4171504"/>
            <a:ext cx="571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U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85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3" grpId="0"/>
      <p:bldP spid="13" grpId="2"/>
      <p:bldP spid="30" grpId="0"/>
      <p:bldP spid="30" grpId="1"/>
      <p:bldP spid="31" grpId="0"/>
      <p:bldP spid="31" grpId="1"/>
      <p:bldP spid="32" grpId="0"/>
      <p:bldP spid="32" grpId="1"/>
      <p:bldP spid="35" grpId="0"/>
      <p:bldP spid="35" grpId="1"/>
      <p:bldP spid="42" grpId="0"/>
      <p:bldP spid="42" grpId="1"/>
      <p:bldP spid="43" grpId="0"/>
      <p:bldP spid="43" grpId="1"/>
      <p:bldP spid="44" grpId="0" build="allAtOnce"/>
      <p:bldP spid="45" grpId="0"/>
      <p:bldP spid="45" grpId="1"/>
      <p:bldP spid="46" grpId="0"/>
      <p:bldP spid="46" grpId="1"/>
      <p:bldP spid="19" grpId="0" animBg="1"/>
      <p:bldP spid="19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20" grpId="0" animBg="1"/>
      <p:bldP spid="20" grpId="1" animBg="1"/>
      <p:bldP spid="51" grpId="0" animBg="1"/>
      <p:bldP spid="51" grpId="1" animBg="1"/>
      <p:bldP spid="52" grpId="0"/>
      <p:bldP spid="53" grpId="0"/>
      <p:bldP spid="5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g"/>
  <p:tag name="ISPRING_LMS_API_VERSION" val="SCORM 2004 (4th edition)"/>
  <p:tag name="ISPRING_ULTRA_SCORM_COURCE_TITLE" val="長河小學數學科速效提分試卷"/>
  <p:tag name="ISPRING_ULTRA_SCORM_COURSE_ID" val="EC2B27F1-6A57-4241-A7D9-F5DAE5E94EE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271FDF-D8BC-4082-9ACB-7E8D56415CE2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40517E2-F3F2-4A13-A921-D1D35D5A3EFE}:28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7301205-E56D-445F-9379-349614E15819}:28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FDE5FA-646D-4B87-A6D5-3B1CC71C107E}:28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FAFEE2F-D301-4D59-8C77-3C58A8E07525}:286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613</Words>
  <Application>Microsoft Office PowerPoint</Application>
  <PresentationFormat>On-screen Show (4:3)</PresentationFormat>
  <Paragraphs>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2023-07-03T09:55:17Z</dcterms:modified>
</cp:coreProperties>
</file>