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80" r:id="rId3"/>
    <p:sldId id="284" r:id="rId4"/>
    <p:sldId id="285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096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3CB4"/>
    <a:srgbClr val="FFCCFF"/>
    <a:srgbClr val="CCFFCC"/>
    <a:srgbClr val="154E7D"/>
    <a:srgbClr val="C5E0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096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320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59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四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>
            <a:extLst>
              <a:ext uri="{FF2B5EF4-FFF2-40B4-BE49-F238E27FC236}">
                <a16:creationId xmlns:a16="http://schemas.microsoft.com/office/drawing/2014/main" id="{C8FA13F2-BF75-45E8-A1CD-32F6283DC65A}"/>
              </a:ext>
            </a:extLst>
          </p:cNvPr>
          <p:cNvSpPr/>
          <p:nvPr/>
        </p:nvSpPr>
        <p:spPr>
          <a:xfrm>
            <a:off x="1870243" y="4513280"/>
            <a:ext cx="1414824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C8FA13F2-BF75-45E8-A1CD-32F6283DC65A}"/>
              </a:ext>
            </a:extLst>
          </p:cNvPr>
          <p:cNvSpPr/>
          <p:nvPr/>
        </p:nvSpPr>
        <p:spPr>
          <a:xfrm>
            <a:off x="1861484" y="3575939"/>
            <a:ext cx="1423583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C8FA13F2-BF75-45E8-A1CD-32F6283DC65A}"/>
              </a:ext>
            </a:extLst>
          </p:cNvPr>
          <p:cNvSpPr/>
          <p:nvPr/>
        </p:nvSpPr>
        <p:spPr>
          <a:xfrm>
            <a:off x="2624077" y="2853686"/>
            <a:ext cx="1541524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1227075" y="3367185"/>
            <a:ext cx="6223591" cy="810250"/>
            <a:chOff x="1227075" y="3367185"/>
            <a:chExt cx="6223591" cy="810250"/>
          </a:xfrm>
        </p:grpSpPr>
        <p:sp>
          <p:nvSpPr>
            <p:cNvPr id="7" name="文本框 6"/>
            <p:cNvSpPr txBox="1"/>
            <p:nvPr/>
          </p:nvSpPr>
          <p:spPr>
            <a:xfrm>
              <a:off x="1227075" y="3471335"/>
              <a:ext cx="62235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(a)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水果攤位佔全部攤位的   。</a:t>
              </a:r>
              <a:endPara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5435602" y="3367185"/>
              <a:ext cx="548640" cy="810250"/>
              <a:chOff x="5435602" y="3367185"/>
              <a:chExt cx="548640" cy="810250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5537201" y="3367185"/>
                <a:ext cx="365760" cy="36576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5538895" y="3811675"/>
                <a:ext cx="365760" cy="36576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5435602" y="3767667"/>
                <a:ext cx="548640" cy="0"/>
              </a:xfrm>
              <a:custGeom>
                <a:avLst/>
                <a:gdLst>
                  <a:gd name="connsiteX0" fmla="*/ 0 w 618067"/>
                  <a:gd name="connsiteY0" fmla="*/ 0 h 0"/>
                  <a:gd name="connsiteX1" fmla="*/ 618067 w 6180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18067">
                    <a:moveTo>
                      <a:pt x="0" y="0"/>
                    </a:moveTo>
                    <a:lnTo>
                      <a:pt x="618067" y="0"/>
                    </a:ln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1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748" y="1285596"/>
            <a:ext cx="6141073" cy="1298152"/>
          </a:xfrm>
          <a:prstGeom prst="rect">
            <a:avLst/>
          </a:prstGeom>
        </p:spPr>
      </p:pic>
      <p:grpSp>
        <p:nvGrpSpPr>
          <p:cNvPr id="32" name="组合 31"/>
          <p:cNvGrpSpPr/>
          <p:nvPr/>
        </p:nvGrpSpPr>
        <p:grpSpPr>
          <a:xfrm>
            <a:off x="1227075" y="4290887"/>
            <a:ext cx="6223591" cy="810250"/>
            <a:chOff x="1227075" y="3367185"/>
            <a:chExt cx="6223591" cy="810250"/>
          </a:xfrm>
        </p:grpSpPr>
        <p:sp>
          <p:nvSpPr>
            <p:cNvPr id="34" name="文本框 33"/>
            <p:cNvSpPr txBox="1"/>
            <p:nvPr/>
          </p:nvSpPr>
          <p:spPr>
            <a:xfrm>
              <a:off x="1227075" y="3471335"/>
              <a:ext cx="62235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(b)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食品攤位佔全部攤位的   。</a:t>
              </a:r>
              <a:endPara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5435602" y="3367185"/>
              <a:ext cx="548640" cy="810250"/>
              <a:chOff x="5435602" y="3367185"/>
              <a:chExt cx="548640" cy="810250"/>
            </a:xfrm>
          </p:grpSpPr>
          <p:sp>
            <p:nvSpPr>
              <p:cNvPr id="38" name="矩形 37"/>
              <p:cNvSpPr/>
              <p:nvPr/>
            </p:nvSpPr>
            <p:spPr>
              <a:xfrm>
                <a:off x="5537201" y="3367185"/>
                <a:ext cx="365760" cy="36576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矩形 44"/>
              <p:cNvSpPr/>
              <p:nvPr/>
            </p:nvSpPr>
            <p:spPr>
              <a:xfrm>
                <a:off x="5538895" y="3811675"/>
                <a:ext cx="365760" cy="36576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0" name="任意多边形 49"/>
              <p:cNvSpPr/>
              <p:nvPr/>
            </p:nvSpPr>
            <p:spPr>
              <a:xfrm>
                <a:off x="5435602" y="3767667"/>
                <a:ext cx="548640" cy="0"/>
              </a:xfrm>
              <a:custGeom>
                <a:avLst/>
                <a:gdLst>
                  <a:gd name="connsiteX0" fmla="*/ 0 w 618067"/>
                  <a:gd name="connsiteY0" fmla="*/ 0 h 0"/>
                  <a:gd name="connsiteX1" fmla="*/ 618067 w 6180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18067">
                    <a:moveTo>
                      <a:pt x="0" y="0"/>
                    </a:moveTo>
                    <a:lnTo>
                      <a:pt x="618067" y="0"/>
                    </a:ln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4" name="圆角矩形 13"/>
          <p:cNvSpPr/>
          <p:nvPr/>
        </p:nvSpPr>
        <p:spPr>
          <a:xfrm>
            <a:off x="6337301" y="1993899"/>
            <a:ext cx="1280160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圆角矩形 51"/>
          <p:cNvSpPr/>
          <p:nvPr/>
        </p:nvSpPr>
        <p:spPr>
          <a:xfrm>
            <a:off x="2324100" y="2216104"/>
            <a:ext cx="1790699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4317789" y="2405368"/>
            <a:ext cx="2659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共有</a:t>
            </a:r>
            <a:r>
              <a:rPr lang="en-US" altLang="zh-TW" sz="2400" dirty="0">
                <a:solidFill>
                  <a:srgbClr val="C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個水果攤位。</a:t>
            </a:r>
            <a:endParaRPr lang="zh-CN" altLang="en-US" sz="2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5537201" y="3341543"/>
            <a:ext cx="397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5452532" y="3772189"/>
            <a:ext cx="524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5" y="2728283"/>
            <a:ext cx="7632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街市新增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個攤位，上圖顯示攤位的平面圖。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C6B031EA-8BE1-4D98-BB7E-F43B14BF48B0}"/>
              </a:ext>
            </a:extLst>
          </p:cNvPr>
          <p:cNvSpPr txBox="1"/>
          <p:nvPr/>
        </p:nvSpPr>
        <p:spPr>
          <a:xfrm>
            <a:off x="1724748" y="5140557"/>
            <a:ext cx="554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食品攤位包括蔬菜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、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飲品和水果攤位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圆角矩形 57"/>
          <p:cNvSpPr/>
          <p:nvPr/>
        </p:nvSpPr>
        <p:spPr>
          <a:xfrm>
            <a:off x="4795284" y="1630825"/>
            <a:ext cx="1280160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圆角矩形 58"/>
          <p:cNvSpPr/>
          <p:nvPr/>
        </p:nvSpPr>
        <p:spPr>
          <a:xfrm>
            <a:off x="4812452" y="2019898"/>
            <a:ext cx="1280160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圆角矩形 59"/>
          <p:cNvSpPr/>
          <p:nvPr/>
        </p:nvSpPr>
        <p:spPr>
          <a:xfrm>
            <a:off x="1826532" y="1394616"/>
            <a:ext cx="1340002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圆角矩形 60"/>
          <p:cNvSpPr/>
          <p:nvPr/>
        </p:nvSpPr>
        <p:spPr>
          <a:xfrm>
            <a:off x="2352073" y="1784914"/>
            <a:ext cx="1762725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圆角矩形 62"/>
          <p:cNvSpPr/>
          <p:nvPr/>
        </p:nvSpPr>
        <p:spPr>
          <a:xfrm>
            <a:off x="1861484" y="2216104"/>
            <a:ext cx="2253314" cy="27432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C6B031EA-8BE1-4D98-BB7E-F43B14BF48B0}"/>
              </a:ext>
            </a:extLst>
          </p:cNvPr>
          <p:cNvSpPr txBox="1"/>
          <p:nvPr/>
        </p:nvSpPr>
        <p:spPr>
          <a:xfrm>
            <a:off x="1799901" y="5641642"/>
            <a:ext cx="3271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食品攤位共有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5444067" y="4265489"/>
            <a:ext cx="651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5460999" y="4704442"/>
            <a:ext cx="524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1" grpId="0" animBg="1"/>
      <p:bldP spid="51" grpId="1" animBg="1"/>
      <p:bldP spid="54" grpId="0" animBg="1"/>
      <p:bldP spid="54" grpId="1" animBg="1"/>
      <p:bldP spid="14" grpId="0" animBg="1"/>
      <p:bldP spid="52" grpId="0" animBg="1"/>
      <p:bldP spid="52" grpId="1" animBg="1"/>
      <p:bldP spid="16" grpId="0"/>
      <p:bldP spid="16" grpId="1"/>
      <p:bldP spid="53" grpId="0"/>
      <p:bldP spid="55" grpId="0"/>
      <p:bldP spid="57" grpId="0" build="p"/>
      <p:bldP spid="57" grpId="1" build="allAtOnce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64" grpId="0" build="p"/>
      <p:bldP spid="64" grpId="1" build="allAtOnce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矩形 71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1224332" y="3091460"/>
            <a:ext cx="1330432" cy="80869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3003904" y="2344058"/>
            <a:ext cx="3282596" cy="728189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13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232" y="1311837"/>
            <a:ext cx="7209515" cy="930535"/>
          </a:xfrm>
          <a:prstGeom prst="rect">
            <a:avLst/>
          </a:prstGeom>
        </p:spPr>
      </p:pic>
      <p:sp>
        <p:nvSpPr>
          <p:cNvPr id="15" name="任意多边形 14"/>
          <p:cNvSpPr/>
          <p:nvPr/>
        </p:nvSpPr>
        <p:spPr>
          <a:xfrm>
            <a:off x="2556934" y="1295401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任意多边形 63"/>
          <p:cNvSpPr/>
          <p:nvPr/>
        </p:nvSpPr>
        <p:spPr>
          <a:xfrm>
            <a:off x="4064001" y="1253232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任意多边形 66"/>
          <p:cNvSpPr/>
          <p:nvPr/>
        </p:nvSpPr>
        <p:spPr>
          <a:xfrm>
            <a:off x="5528734" y="1253232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任意多边形 67"/>
          <p:cNvSpPr/>
          <p:nvPr/>
        </p:nvSpPr>
        <p:spPr>
          <a:xfrm>
            <a:off x="7011459" y="1244765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左大括号 15"/>
          <p:cNvSpPr/>
          <p:nvPr/>
        </p:nvSpPr>
        <p:spPr>
          <a:xfrm rot="5400000">
            <a:off x="2574566" y="-210799"/>
            <a:ext cx="220797" cy="2758071"/>
          </a:xfrm>
          <a:prstGeom prst="leftBrace">
            <a:avLst>
              <a:gd name="adj1" fmla="val 58654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829683" y="627714"/>
            <a:ext cx="190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3A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班借走的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168231" y="4444261"/>
            <a:ext cx="2895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3A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個網球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6525471" y="2471318"/>
            <a:ext cx="2042796" cy="47438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>
            <a:off x="2624662" y="1278466"/>
            <a:ext cx="640080" cy="1005840"/>
          </a:xfrm>
          <a:custGeom>
            <a:avLst/>
            <a:gdLst>
              <a:gd name="connsiteX0" fmla="*/ 592667 w 592667"/>
              <a:gd name="connsiteY0" fmla="*/ 0 h 778934"/>
              <a:gd name="connsiteX1" fmla="*/ 592667 w 592667"/>
              <a:gd name="connsiteY1" fmla="*/ 372534 h 778934"/>
              <a:gd name="connsiteX2" fmla="*/ 0 w 592667"/>
              <a:gd name="connsiteY2" fmla="*/ 372534 h 778934"/>
              <a:gd name="connsiteX3" fmla="*/ 0 w 592667"/>
              <a:gd name="connsiteY3" fmla="*/ 778934 h 77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667" h="778934">
                <a:moveTo>
                  <a:pt x="592667" y="0"/>
                </a:moveTo>
                <a:lnTo>
                  <a:pt x="592667" y="372534"/>
                </a:lnTo>
                <a:lnTo>
                  <a:pt x="0" y="372534"/>
                </a:lnTo>
                <a:lnTo>
                  <a:pt x="0" y="778934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任意多边形 72"/>
          <p:cNvSpPr/>
          <p:nvPr/>
        </p:nvSpPr>
        <p:spPr>
          <a:xfrm>
            <a:off x="4729871" y="1355292"/>
            <a:ext cx="0" cy="822960"/>
          </a:xfrm>
          <a:custGeom>
            <a:avLst/>
            <a:gdLst>
              <a:gd name="connsiteX0" fmla="*/ 592667 w 592667"/>
              <a:gd name="connsiteY0" fmla="*/ 0 h 778934"/>
              <a:gd name="connsiteX1" fmla="*/ 592667 w 592667"/>
              <a:gd name="connsiteY1" fmla="*/ 372534 h 778934"/>
              <a:gd name="connsiteX2" fmla="*/ 0 w 592667"/>
              <a:gd name="connsiteY2" fmla="*/ 372534 h 778934"/>
              <a:gd name="connsiteX3" fmla="*/ 0 w 592667"/>
              <a:gd name="connsiteY3" fmla="*/ 778934 h 77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667" h="778934">
                <a:moveTo>
                  <a:pt x="592667" y="0"/>
                </a:moveTo>
                <a:lnTo>
                  <a:pt x="592667" y="372534"/>
                </a:lnTo>
                <a:lnTo>
                  <a:pt x="0" y="372534"/>
                </a:lnTo>
                <a:lnTo>
                  <a:pt x="0" y="778934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任意多边形 74"/>
          <p:cNvSpPr/>
          <p:nvPr/>
        </p:nvSpPr>
        <p:spPr>
          <a:xfrm>
            <a:off x="6379845" y="1262188"/>
            <a:ext cx="640080" cy="1005840"/>
          </a:xfrm>
          <a:custGeom>
            <a:avLst/>
            <a:gdLst>
              <a:gd name="connsiteX0" fmla="*/ 592667 w 592667"/>
              <a:gd name="connsiteY0" fmla="*/ 0 h 778934"/>
              <a:gd name="connsiteX1" fmla="*/ 592667 w 592667"/>
              <a:gd name="connsiteY1" fmla="*/ 372534 h 778934"/>
              <a:gd name="connsiteX2" fmla="*/ 0 w 592667"/>
              <a:gd name="connsiteY2" fmla="*/ 372534 h 778934"/>
              <a:gd name="connsiteX3" fmla="*/ 0 w 592667"/>
              <a:gd name="connsiteY3" fmla="*/ 778934 h 77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667" h="778934">
                <a:moveTo>
                  <a:pt x="592667" y="0"/>
                </a:moveTo>
                <a:lnTo>
                  <a:pt x="592667" y="372534"/>
                </a:lnTo>
                <a:lnTo>
                  <a:pt x="0" y="372534"/>
                </a:lnTo>
                <a:lnTo>
                  <a:pt x="0" y="778934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>
            <a:off x="1227665" y="1312334"/>
            <a:ext cx="1845734" cy="914400"/>
          </a:xfrm>
          <a:custGeom>
            <a:avLst/>
            <a:gdLst>
              <a:gd name="connsiteX0" fmla="*/ 1676400 w 1845734"/>
              <a:gd name="connsiteY0" fmla="*/ 0 h 914400"/>
              <a:gd name="connsiteX1" fmla="*/ 0 w 1845734"/>
              <a:gd name="connsiteY1" fmla="*/ 0 h 914400"/>
              <a:gd name="connsiteX2" fmla="*/ 0 w 1845734"/>
              <a:gd name="connsiteY2" fmla="*/ 914400 h 914400"/>
              <a:gd name="connsiteX3" fmla="*/ 1100667 w 1845734"/>
              <a:gd name="connsiteY3" fmla="*/ 914400 h 914400"/>
              <a:gd name="connsiteX4" fmla="*/ 1100667 w 1845734"/>
              <a:gd name="connsiteY4" fmla="*/ 397934 h 914400"/>
              <a:gd name="connsiteX5" fmla="*/ 1845734 w 1845734"/>
              <a:gd name="connsiteY5" fmla="*/ 397934 h 914400"/>
              <a:gd name="connsiteX6" fmla="*/ 1676400 w 1845734"/>
              <a:gd name="connsiteY6" fmla="*/ 0 h 914400"/>
              <a:gd name="connsiteX0" fmla="*/ 1845733 w 1845734"/>
              <a:gd name="connsiteY0" fmla="*/ 16933 h 914400"/>
              <a:gd name="connsiteX1" fmla="*/ 0 w 1845734"/>
              <a:gd name="connsiteY1" fmla="*/ 0 h 914400"/>
              <a:gd name="connsiteX2" fmla="*/ 0 w 1845734"/>
              <a:gd name="connsiteY2" fmla="*/ 914400 h 914400"/>
              <a:gd name="connsiteX3" fmla="*/ 1100667 w 1845734"/>
              <a:gd name="connsiteY3" fmla="*/ 914400 h 914400"/>
              <a:gd name="connsiteX4" fmla="*/ 1100667 w 1845734"/>
              <a:gd name="connsiteY4" fmla="*/ 397934 h 914400"/>
              <a:gd name="connsiteX5" fmla="*/ 1845734 w 1845734"/>
              <a:gd name="connsiteY5" fmla="*/ 397934 h 914400"/>
              <a:gd name="connsiteX6" fmla="*/ 1845733 w 1845734"/>
              <a:gd name="connsiteY6" fmla="*/ 16933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5734" h="914400">
                <a:moveTo>
                  <a:pt x="1845733" y="16933"/>
                </a:moveTo>
                <a:lnTo>
                  <a:pt x="0" y="0"/>
                </a:lnTo>
                <a:lnTo>
                  <a:pt x="0" y="914400"/>
                </a:lnTo>
                <a:lnTo>
                  <a:pt x="1100667" y="914400"/>
                </a:lnTo>
                <a:lnTo>
                  <a:pt x="1100667" y="397934"/>
                </a:lnTo>
                <a:lnTo>
                  <a:pt x="1845734" y="397934"/>
                </a:lnTo>
                <a:cubicBezTo>
                  <a:pt x="1845734" y="270934"/>
                  <a:pt x="1845733" y="143933"/>
                  <a:pt x="1845733" y="16933"/>
                </a:cubicBezTo>
                <a:close/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175488" y="902408"/>
            <a:ext cx="190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3B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班借走的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168231" y="4928254"/>
            <a:ext cx="3005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3B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個網球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2781656" y="3125328"/>
            <a:ext cx="3282596" cy="728189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任意多边形 78"/>
          <p:cNvSpPr/>
          <p:nvPr/>
        </p:nvSpPr>
        <p:spPr>
          <a:xfrm>
            <a:off x="1753659" y="1327972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任意多边形 79"/>
          <p:cNvSpPr/>
          <p:nvPr/>
        </p:nvSpPr>
        <p:spPr>
          <a:xfrm>
            <a:off x="2555823" y="1319505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3264742" y="1307908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任意多边形 81"/>
          <p:cNvSpPr/>
          <p:nvPr/>
        </p:nvSpPr>
        <p:spPr>
          <a:xfrm>
            <a:off x="4062889" y="1353628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任意多边形 82"/>
          <p:cNvSpPr/>
          <p:nvPr/>
        </p:nvSpPr>
        <p:spPr>
          <a:xfrm>
            <a:off x="4729871" y="1319505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任意多边形 83"/>
          <p:cNvSpPr/>
          <p:nvPr/>
        </p:nvSpPr>
        <p:spPr>
          <a:xfrm>
            <a:off x="5527625" y="1327972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任意多边形 84"/>
          <p:cNvSpPr/>
          <p:nvPr/>
        </p:nvSpPr>
        <p:spPr>
          <a:xfrm>
            <a:off x="6268456" y="1319505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任意多边形 85"/>
          <p:cNvSpPr/>
          <p:nvPr/>
        </p:nvSpPr>
        <p:spPr>
          <a:xfrm>
            <a:off x="7804046" y="1278466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任意多边形 86"/>
          <p:cNvSpPr/>
          <p:nvPr/>
        </p:nvSpPr>
        <p:spPr>
          <a:xfrm>
            <a:off x="7011459" y="1278466"/>
            <a:ext cx="0" cy="914400"/>
          </a:xfrm>
          <a:custGeom>
            <a:avLst/>
            <a:gdLst>
              <a:gd name="connsiteX0" fmla="*/ 8466 w 8466"/>
              <a:gd name="connsiteY0" fmla="*/ 914400 h 914400"/>
              <a:gd name="connsiteX1" fmla="*/ 0 w 8466"/>
              <a:gd name="connsiteY1" fmla="*/ 0 h 914400"/>
              <a:gd name="connsiteX2" fmla="*/ 0 w 8466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6" h="914400">
                <a:moveTo>
                  <a:pt x="8466" y="9144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左大括号 88"/>
          <p:cNvSpPr/>
          <p:nvPr/>
        </p:nvSpPr>
        <p:spPr>
          <a:xfrm rot="5400000">
            <a:off x="2048140" y="325977"/>
            <a:ext cx="220797" cy="1842718"/>
          </a:xfrm>
          <a:prstGeom prst="leftBrace">
            <a:avLst>
              <a:gd name="adj1" fmla="val 58654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244238" y="645035"/>
            <a:ext cx="190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班借走的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1" name="文本框 90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123635" y="5415320"/>
            <a:ext cx="3005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班借走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個網球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2302776" y="3953364"/>
            <a:ext cx="701128" cy="37568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123635" y="2323880"/>
            <a:ext cx="7770993" cy="2052645"/>
            <a:chOff x="1123635" y="2323880"/>
            <a:chExt cx="7770993" cy="2052645"/>
          </a:xfrm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947177EA-85BC-4C85-A11F-0091590AF8FC}"/>
                </a:ext>
              </a:extLst>
            </p:cNvPr>
            <p:cNvSpPr txBox="1"/>
            <p:nvPr/>
          </p:nvSpPr>
          <p:spPr>
            <a:xfrm>
              <a:off x="1123635" y="2452921"/>
              <a:ext cx="7770993" cy="1923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24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以上網球，</a:t>
              </a: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3A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班借走全部的       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，</a:t>
              </a:r>
              <a:r>
                <a:rPr lang="en-US" altLang="zh-CN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3B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班借走全</a:t>
              </a:r>
              <a:endPara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spcAft>
                  <a:spcPts val="1800"/>
                </a:spcAft>
              </a:pP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部的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，</a:t>
              </a:r>
              <a:r>
                <a:rPr lang="en-US" altLang="zh-CN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3C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班借走全部的       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。</a:t>
              </a:r>
              <a:r>
                <a:rPr lang="zh-TW" altLang="en-US" sz="2800" u="sng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      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班借走</a:t>
              </a:r>
              <a:endPara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spcAft>
                  <a:spcPts val="18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的網球最多。</a:t>
              </a: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5698067" y="2323880"/>
              <a:ext cx="508000" cy="861774"/>
              <a:chOff x="3615267" y="3905436"/>
              <a:chExt cx="508000" cy="861774"/>
            </a:xfrm>
          </p:grpSpPr>
          <p:sp>
            <p:nvSpPr>
              <p:cNvPr id="6" name="文本框 5"/>
              <p:cNvSpPr txBox="1"/>
              <p:nvPr/>
            </p:nvSpPr>
            <p:spPr>
              <a:xfrm>
                <a:off x="3640666" y="3905436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任意多边形 8"/>
              <p:cNvSpPr/>
              <p:nvPr/>
            </p:nvSpPr>
            <p:spPr>
              <a:xfrm>
                <a:off x="3615267" y="4301066"/>
                <a:ext cx="397933" cy="0"/>
              </a:xfrm>
              <a:custGeom>
                <a:avLst/>
                <a:gdLst>
                  <a:gd name="connsiteX0" fmla="*/ 0 w 397933"/>
                  <a:gd name="connsiteY0" fmla="*/ 25400 h 25400"/>
                  <a:gd name="connsiteX1" fmla="*/ 397933 w 397933"/>
                  <a:gd name="connsiteY1" fmla="*/ 25400 h 25400"/>
                  <a:gd name="connsiteX2" fmla="*/ 397933 w 397933"/>
                  <a:gd name="connsiteY2" fmla="*/ 0 h 2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7933" h="25400">
                    <a:moveTo>
                      <a:pt x="0" y="25400"/>
                    </a:moveTo>
                    <a:lnTo>
                      <a:pt x="397933" y="25400"/>
                    </a:lnTo>
                    <a:lnTo>
                      <a:pt x="397933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2046764" y="3073093"/>
              <a:ext cx="508000" cy="861774"/>
              <a:chOff x="3615267" y="3905436"/>
              <a:chExt cx="508000" cy="861774"/>
            </a:xfrm>
          </p:grpSpPr>
          <p:sp>
            <p:nvSpPr>
              <p:cNvPr id="42" name="文本框 41"/>
              <p:cNvSpPr txBox="1"/>
              <p:nvPr/>
            </p:nvSpPr>
            <p:spPr>
              <a:xfrm>
                <a:off x="3640666" y="3905436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任意多边形 44"/>
              <p:cNvSpPr/>
              <p:nvPr/>
            </p:nvSpPr>
            <p:spPr>
              <a:xfrm>
                <a:off x="3615267" y="4301066"/>
                <a:ext cx="397933" cy="0"/>
              </a:xfrm>
              <a:custGeom>
                <a:avLst/>
                <a:gdLst>
                  <a:gd name="connsiteX0" fmla="*/ 0 w 397933"/>
                  <a:gd name="connsiteY0" fmla="*/ 25400 h 25400"/>
                  <a:gd name="connsiteX1" fmla="*/ 397933 w 397933"/>
                  <a:gd name="connsiteY1" fmla="*/ 25400 h 25400"/>
                  <a:gd name="connsiteX2" fmla="*/ 397933 w 397933"/>
                  <a:gd name="connsiteY2" fmla="*/ 0 h 2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7933" h="25400">
                    <a:moveTo>
                      <a:pt x="0" y="25400"/>
                    </a:moveTo>
                    <a:lnTo>
                      <a:pt x="397933" y="25400"/>
                    </a:lnTo>
                    <a:lnTo>
                      <a:pt x="397933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>
              <a:off x="5372099" y="3038379"/>
              <a:ext cx="651935" cy="861774"/>
              <a:chOff x="3522128" y="3905436"/>
              <a:chExt cx="651935" cy="861774"/>
            </a:xfrm>
          </p:grpSpPr>
          <p:sp>
            <p:nvSpPr>
              <p:cNvPr id="62" name="文本框 61"/>
              <p:cNvSpPr txBox="1"/>
              <p:nvPr/>
            </p:nvSpPr>
            <p:spPr>
              <a:xfrm>
                <a:off x="3522128" y="3905436"/>
                <a:ext cx="651935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任意多边形 62"/>
              <p:cNvSpPr/>
              <p:nvPr/>
            </p:nvSpPr>
            <p:spPr>
              <a:xfrm>
                <a:off x="3615267" y="4301066"/>
                <a:ext cx="397933" cy="0"/>
              </a:xfrm>
              <a:custGeom>
                <a:avLst/>
                <a:gdLst>
                  <a:gd name="connsiteX0" fmla="*/ 0 w 397933"/>
                  <a:gd name="connsiteY0" fmla="*/ 25400 h 25400"/>
                  <a:gd name="connsiteX1" fmla="*/ 397933 w 397933"/>
                  <a:gd name="connsiteY1" fmla="*/ 25400 h 25400"/>
                  <a:gd name="connsiteX2" fmla="*/ 397933 w 397933"/>
                  <a:gd name="connsiteY2" fmla="*/ 0 h 2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7933" h="25400">
                    <a:moveTo>
                      <a:pt x="0" y="25400"/>
                    </a:moveTo>
                    <a:lnTo>
                      <a:pt x="397933" y="25400"/>
                    </a:lnTo>
                    <a:lnTo>
                      <a:pt x="397933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0" name="圆角矩形 19"/>
          <p:cNvSpPr/>
          <p:nvPr/>
        </p:nvSpPr>
        <p:spPr>
          <a:xfrm>
            <a:off x="1224332" y="4495800"/>
            <a:ext cx="2661868" cy="384973"/>
          </a:xfrm>
          <a:prstGeom prst="roundRect">
            <a:avLst/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3" name="文本框 92"/>
          <p:cNvSpPr txBox="1"/>
          <p:nvPr/>
        </p:nvSpPr>
        <p:spPr>
          <a:xfrm>
            <a:off x="6713214" y="3233531"/>
            <a:ext cx="76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3A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500"/>
                            </p:stCondLst>
                            <p:childTnLst>
                              <p:par>
                                <p:cTn id="1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2" grpId="1" animBg="1"/>
      <p:bldP spid="43" grpId="0" animBg="1"/>
      <p:bldP spid="43" grpId="1" animBg="1"/>
      <p:bldP spid="15" grpId="0" animBg="1"/>
      <p:bldP spid="15" grpId="1" animBg="1"/>
      <p:bldP spid="64" grpId="0" animBg="1"/>
      <p:bldP spid="64" grpId="1" animBg="1"/>
      <p:bldP spid="67" grpId="0" animBg="1"/>
      <p:bldP spid="67" grpId="1" animBg="1"/>
      <p:bldP spid="68" grpId="0" animBg="1"/>
      <p:bldP spid="68" grpId="1" animBg="1"/>
      <p:bldP spid="16" grpId="0" animBg="1"/>
      <p:bldP spid="16" grpId="1" animBg="1"/>
      <p:bldP spid="69" grpId="0" build="p"/>
      <p:bldP spid="69" grpId="1" build="p"/>
      <p:bldP spid="70" grpId="0" build="p"/>
      <p:bldP spid="70" grpId="1" build="p"/>
      <p:bldP spid="71" grpId="0" animBg="1"/>
      <p:bldP spid="71" grpId="1" animBg="1"/>
      <p:bldP spid="18" grpId="0" animBg="1"/>
      <p:bldP spid="18" grpId="1" animBg="1"/>
      <p:bldP spid="73" grpId="0" animBg="1"/>
      <p:bldP spid="73" grpId="1" animBg="1"/>
      <p:bldP spid="75" grpId="0" animBg="1"/>
      <p:bldP spid="75" grpId="1" animBg="1"/>
      <p:bldP spid="19" grpId="0" animBg="1"/>
      <p:bldP spid="19" grpId="1" animBg="1"/>
      <p:bldP spid="76" grpId="0" build="p"/>
      <p:bldP spid="76" grpId="2" build="allAtOnce"/>
      <p:bldP spid="77" grpId="0" build="p"/>
      <p:bldP spid="77" grpId="1" build="p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9" grpId="0" animBg="1"/>
      <p:bldP spid="89" grpId="1" animBg="1"/>
      <p:bldP spid="90" grpId="0" build="p"/>
      <p:bldP spid="90" grpId="1" build="p"/>
      <p:bldP spid="91" grpId="0" build="p"/>
      <p:bldP spid="91" grpId="1" build="p"/>
      <p:bldP spid="92" grpId="0" animBg="1"/>
      <p:bldP spid="92" grpId="1" animBg="1"/>
      <p:bldP spid="20" grpId="0" animBg="1"/>
      <p:bldP spid="20" grpId="1" animBg="1"/>
      <p:bldP spid="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5701911" y="1322359"/>
            <a:ext cx="2900222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18.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34587" y="2596647"/>
            <a:ext cx="4437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5&gt;3&gt;1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，分母不能是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034587" y="3260524"/>
            <a:ext cx="1718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分母是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301192" y="3261381"/>
            <a:ext cx="1718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分母是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034587" y="4109031"/>
            <a:ext cx="1718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分子是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下箭头 5"/>
          <p:cNvSpPr/>
          <p:nvPr/>
        </p:nvSpPr>
        <p:spPr>
          <a:xfrm>
            <a:off x="2654305" y="3758005"/>
            <a:ext cx="290450" cy="427567"/>
          </a:xfrm>
          <a:prstGeom prst="down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2654305" y="4581111"/>
            <a:ext cx="290450" cy="427567"/>
          </a:xfrm>
          <a:prstGeom prst="down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375479" y="4814588"/>
            <a:ext cx="3138551" cy="861774"/>
            <a:chOff x="1331849" y="4794894"/>
            <a:chExt cx="3138551" cy="861774"/>
          </a:xfrm>
        </p:grpSpPr>
        <p:sp>
          <p:nvSpPr>
            <p:cNvPr id="27" name="文本框 26"/>
            <p:cNvSpPr txBox="1"/>
            <p:nvPr/>
          </p:nvSpPr>
          <p:spPr>
            <a:xfrm>
              <a:off x="1331849" y="4957538"/>
              <a:ext cx="31385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組成的分數是</a:t>
              </a:r>
              <a:endPara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3550747" y="4794894"/>
              <a:ext cx="482601" cy="861774"/>
              <a:chOff x="3550747" y="4794894"/>
              <a:chExt cx="482601" cy="861774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3550747" y="4794894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3572933" y="5207001"/>
                <a:ext cx="365760" cy="0"/>
              </a:xfrm>
              <a:custGeom>
                <a:avLst/>
                <a:gdLst>
                  <a:gd name="connsiteX0" fmla="*/ 440267 w 440267"/>
                  <a:gd name="connsiteY0" fmla="*/ 0 h 0"/>
                  <a:gd name="connsiteX1" fmla="*/ 0 w 4402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0267">
                    <a:moveTo>
                      <a:pt x="440267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3" name="下箭头 32"/>
          <p:cNvSpPr/>
          <p:nvPr/>
        </p:nvSpPr>
        <p:spPr>
          <a:xfrm>
            <a:off x="5993115" y="3770516"/>
            <a:ext cx="290450" cy="427567"/>
          </a:xfrm>
          <a:prstGeom prst="down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217400" y="4128931"/>
            <a:ext cx="228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分子是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或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下箭头 45"/>
          <p:cNvSpPr/>
          <p:nvPr/>
        </p:nvSpPr>
        <p:spPr>
          <a:xfrm>
            <a:off x="6115052" y="4620054"/>
            <a:ext cx="290450" cy="427567"/>
          </a:xfrm>
          <a:prstGeom prst="down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4572000" y="4883811"/>
            <a:ext cx="3929357" cy="884643"/>
            <a:chOff x="4986043" y="4841229"/>
            <a:chExt cx="3929357" cy="884643"/>
          </a:xfrm>
        </p:grpSpPr>
        <p:grpSp>
          <p:nvGrpSpPr>
            <p:cNvPr id="38" name="组合 37"/>
            <p:cNvGrpSpPr/>
            <p:nvPr/>
          </p:nvGrpSpPr>
          <p:grpSpPr>
            <a:xfrm>
              <a:off x="4986043" y="4841229"/>
              <a:ext cx="3929357" cy="861774"/>
              <a:chOff x="1331849" y="4794894"/>
              <a:chExt cx="3929357" cy="861774"/>
            </a:xfrm>
          </p:grpSpPr>
          <p:sp>
            <p:nvSpPr>
              <p:cNvPr id="39" name="文本框 38"/>
              <p:cNvSpPr txBox="1"/>
              <p:nvPr/>
            </p:nvSpPr>
            <p:spPr>
              <a:xfrm>
                <a:off x="1331849" y="4957538"/>
                <a:ext cx="39293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800" dirty="0">
                    <a:solidFill>
                      <a:srgbClr val="FF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組成的分數是  或 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grpSp>
            <p:nvGrpSpPr>
              <p:cNvPr id="40" name="组合 39"/>
              <p:cNvGrpSpPr/>
              <p:nvPr/>
            </p:nvGrpSpPr>
            <p:grpSpPr>
              <a:xfrm>
                <a:off x="3550747" y="4794894"/>
                <a:ext cx="482601" cy="861774"/>
                <a:chOff x="3550747" y="4794894"/>
                <a:chExt cx="482601" cy="861774"/>
              </a:xfrm>
            </p:grpSpPr>
            <p:sp>
              <p:nvSpPr>
                <p:cNvPr id="43" name="文本框 42"/>
                <p:cNvSpPr txBox="1"/>
                <p:nvPr/>
              </p:nvSpPr>
              <p:spPr>
                <a:xfrm>
                  <a:off x="3550747" y="4794894"/>
                  <a:ext cx="482601" cy="861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3000"/>
                    </a:lnSpc>
                  </a:pPr>
                  <a:r>
                    <a:rPr lang="en-US" altLang="zh-TW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</a:p>
                <a:p>
                  <a:pPr>
                    <a:lnSpc>
                      <a:spcPts val="3000"/>
                    </a:lnSpc>
                  </a:pPr>
                  <a:r>
                    <a:rPr lang="en-US" altLang="zh-TW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5</a:t>
                  </a:r>
                  <a:endParaRPr lang="zh-CN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任意多边形 43"/>
                <p:cNvSpPr/>
                <p:nvPr/>
              </p:nvSpPr>
              <p:spPr>
                <a:xfrm>
                  <a:off x="3572933" y="5207001"/>
                  <a:ext cx="365760" cy="0"/>
                </a:xfrm>
                <a:custGeom>
                  <a:avLst/>
                  <a:gdLst>
                    <a:gd name="connsiteX0" fmla="*/ 440267 w 440267"/>
                    <a:gd name="connsiteY0" fmla="*/ 0 h 0"/>
                    <a:gd name="connsiteX1" fmla="*/ 0 w 440267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40267">
                      <a:moveTo>
                        <a:pt x="440267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>
                  <a:solidFill>
                    <a:srgbClr val="FF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grpSp>
          <p:nvGrpSpPr>
            <p:cNvPr id="10" name="组合 9"/>
            <p:cNvGrpSpPr/>
            <p:nvPr/>
          </p:nvGrpSpPr>
          <p:grpSpPr>
            <a:xfrm>
              <a:off x="7955889" y="4864098"/>
              <a:ext cx="482601" cy="861774"/>
              <a:chOff x="7918254" y="4926128"/>
              <a:chExt cx="482601" cy="861774"/>
            </a:xfrm>
          </p:grpSpPr>
          <p:sp>
            <p:nvSpPr>
              <p:cNvPr id="47" name="文本框 46"/>
              <p:cNvSpPr txBox="1"/>
              <p:nvPr/>
            </p:nvSpPr>
            <p:spPr>
              <a:xfrm>
                <a:off x="7918254" y="4926128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35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任意多边形 47"/>
              <p:cNvSpPr/>
              <p:nvPr/>
            </p:nvSpPr>
            <p:spPr>
              <a:xfrm>
                <a:off x="7927548" y="5314680"/>
                <a:ext cx="365760" cy="0"/>
              </a:xfrm>
              <a:custGeom>
                <a:avLst/>
                <a:gdLst>
                  <a:gd name="connsiteX0" fmla="*/ 440267 w 440267"/>
                  <a:gd name="connsiteY0" fmla="*/ 0 h 0"/>
                  <a:gd name="connsiteX1" fmla="*/ 0 w 4402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0267">
                    <a:moveTo>
                      <a:pt x="440267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60" name="矩形 59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2205141" y="1991427"/>
            <a:ext cx="3653792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3585910" y="4859238"/>
            <a:ext cx="387946" cy="734774"/>
          </a:xfrm>
          <a:prstGeom prst="roundRect">
            <a:avLst/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圆角矩形 60"/>
          <p:cNvSpPr/>
          <p:nvPr/>
        </p:nvSpPr>
        <p:spPr>
          <a:xfrm>
            <a:off x="6790898" y="4940678"/>
            <a:ext cx="387946" cy="734774"/>
          </a:xfrm>
          <a:prstGeom prst="roundRect">
            <a:avLst/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圆角矩形 64"/>
          <p:cNvSpPr/>
          <p:nvPr/>
        </p:nvSpPr>
        <p:spPr>
          <a:xfrm>
            <a:off x="7540047" y="4906680"/>
            <a:ext cx="387946" cy="734774"/>
          </a:xfrm>
          <a:prstGeom prst="roundRect">
            <a:avLst/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3887764" y="5560771"/>
            <a:ext cx="2304990" cy="885008"/>
            <a:chOff x="1564277" y="5546441"/>
            <a:chExt cx="2304990" cy="885008"/>
          </a:xfrm>
        </p:grpSpPr>
        <p:grpSp>
          <p:nvGrpSpPr>
            <p:cNvPr id="51" name="组合 50"/>
            <p:cNvGrpSpPr/>
            <p:nvPr/>
          </p:nvGrpSpPr>
          <p:grpSpPr>
            <a:xfrm>
              <a:off x="1564277" y="5546441"/>
              <a:ext cx="482601" cy="861774"/>
              <a:chOff x="3550747" y="4794894"/>
              <a:chExt cx="482601" cy="861774"/>
            </a:xfrm>
          </p:grpSpPr>
          <p:sp>
            <p:nvSpPr>
              <p:cNvPr id="52" name="文本框 51"/>
              <p:cNvSpPr txBox="1"/>
              <p:nvPr/>
            </p:nvSpPr>
            <p:spPr>
              <a:xfrm>
                <a:off x="3550747" y="4794894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任意多边形 52"/>
              <p:cNvSpPr/>
              <p:nvPr/>
            </p:nvSpPr>
            <p:spPr>
              <a:xfrm>
                <a:off x="3572933" y="5207001"/>
                <a:ext cx="365760" cy="0"/>
              </a:xfrm>
              <a:custGeom>
                <a:avLst/>
                <a:gdLst>
                  <a:gd name="connsiteX0" fmla="*/ 440267 w 440267"/>
                  <a:gd name="connsiteY0" fmla="*/ 0 h 0"/>
                  <a:gd name="connsiteX1" fmla="*/ 0 w 4402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0267">
                    <a:moveTo>
                      <a:pt x="440267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2360544" y="5569675"/>
              <a:ext cx="482601" cy="861774"/>
              <a:chOff x="3550747" y="4794894"/>
              <a:chExt cx="482601" cy="861774"/>
            </a:xfrm>
          </p:grpSpPr>
          <p:sp>
            <p:nvSpPr>
              <p:cNvPr id="55" name="文本框 54"/>
              <p:cNvSpPr txBox="1"/>
              <p:nvPr/>
            </p:nvSpPr>
            <p:spPr>
              <a:xfrm>
                <a:off x="3550747" y="4794894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任意多边形 55"/>
              <p:cNvSpPr/>
              <p:nvPr/>
            </p:nvSpPr>
            <p:spPr>
              <a:xfrm>
                <a:off x="3572933" y="5207001"/>
                <a:ext cx="365760" cy="0"/>
              </a:xfrm>
              <a:custGeom>
                <a:avLst/>
                <a:gdLst>
                  <a:gd name="connsiteX0" fmla="*/ 440267 w 440267"/>
                  <a:gd name="connsiteY0" fmla="*/ 0 h 0"/>
                  <a:gd name="connsiteX1" fmla="*/ 0 w 4402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0267">
                    <a:moveTo>
                      <a:pt x="440267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>
              <a:off x="3268408" y="5561055"/>
              <a:ext cx="482601" cy="861774"/>
              <a:chOff x="3550747" y="4794894"/>
              <a:chExt cx="482601" cy="861774"/>
            </a:xfrm>
          </p:grpSpPr>
          <p:sp>
            <p:nvSpPr>
              <p:cNvPr id="58" name="文本框 57"/>
              <p:cNvSpPr txBox="1"/>
              <p:nvPr/>
            </p:nvSpPr>
            <p:spPr>
              <a:xfrm>
                <a:off x="3550747" y="4794894"/>
                <a:ext cx="482601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35</a:t>
                </a:r>
                <a:endPara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任意多边形 58"/>
              <p:cNvSpPr/>
              <p:nvPr/>
            </p:nvSpPr>
            <p:spPr>
              <a:xfrm>
                <a:off x="3572933" y="5207001"/>
                <a:ext cx="365760" cy="0"/>
              </a:xfrm>
              <a:custGeom>
                <a:avLst/>
                <a:gdLst>
                  <a:gd name="connsiteX0" fmla="*/ 440267 w 440267"/>
                  <a:gd name="connsiteY0" fmla="*/ 0 h 0"/>
                  <a:gd name="connsiteX1" fmla="*/ 0 w 44026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0267">
                    <a:moveTo>
                      <a:pt x="440267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6" name="文本框 65"/>
            <p:cNvSpPr txBox="1"/>
            <p:nvPr/>
          </p:nvSpPr>
          <p:spPr>
            <a:xfrm>
              <a:off x="1982876" y="5714607"/>
              <a:ext cx="18863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&lt;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&lt;</a:t>
              </a:r>
              <a:endPara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6226622" y="1647682"/>
            <a:ext cx="482601" cy="861774"/>
            <a:chOff x="3550747" y="4837229"/>
            <a:chExt cx="482601" cy="861774"/>
          </a:xfrm>
        </p:grpSpPr>
        <p:sp>
          <p:nvSpPr>
            <p:cNvPr id="76" name="文本框 75"/>
            <p:cNvSpPr txBox="1"/>
            <p:nvPr/>
          </p:nvSpPr>
          <p:spPr>
            <a:xfrm>
              <a:off x="3550747" y="4837229"/>
              <a:ext cx="4826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900"/>
                </a:lnSpc>
              </a:pPr>
              <a:r>
                <a:rPr lang="en-US" altLang="zh-TW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2900"/>
                </a:lnSpc>
              </a:pPr>
              <a:r>
                <a:rPr lang="en-US" altLang="zh-TW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任意多边形 76"/>
            <p:cNvSpPr/>
            <p:nvPr/>
          </p:nvSpPr>
          <p:spPr>
            <a:xfrm>
              <a:off x="3572933" y="5207001"/>
              <a:ext cx="365760" cy="0"/>
            </a:xfrm>
            <a:custGeom>
              <a:avLst/>
              <a:gdLst>
                <a:gd name="connsiteX0" fmla="*/ 440267 w 440267"/>
                <a:gd name="connsiteY0" fmla="*/ 0 h 0"/>
                <a:gd name="connsiteX1" fmla="*/ 0 w 44026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0267">
                  <a:moveTo>
                    <a:pt x="440267" y="0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144574" y="1244765"/>
            <a:ext cx="799942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從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ea typeface="DFKai-SB" panose="03000509000000000000" pitchFamily="65" charset="-120"/>
              </a:rPr>
              <a:t>中選出兩個數字，組成分母比分子大的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分數，這些分數中，最小的是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　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TW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7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5" grpId="0"/>
      <p:bldP spid="5" grpId="1"/>
      <p:bldP spid="23" grpId="0"/>
      <p:bldP spid="23" grpId="1"/>
      <p:bldP spid="24" grpId="0"/>
      <p:bldP spid="24" grpId="1"/>
      <p:bldP spid="25" grpId="0"/>
      <p:bldP spid="25" grpId="1"/>
      <p:bldP spid="6" grpId="0" animBg="1"/>
      <p:bldP spid="6" grpId="1" animBg="1"/>
      <p:bldP spid="28" grpId="0" animBg="1"/>
      <p:bldP spid="28" grpId="1" animBg="1"/>
      <p:bldP spid="33" grpId="0" animBg="1"/>
      <p:bldP spid="33" grpId="1" animBg="1"/>
      <p:bldP spid="34" grpId="0"/>
      <p:bldP spid="34" grpId="1"/>
      <p:bldP spid="46" grpId="0" animBg="1"/>
      <p:bldP spid="46" grpId="1" animBg="1"/>
      <p:bldP spid="60" grpId="0" animBg="1"/>
      <p:bldP spid="60" grpId="1" animBg="1"/>
      <p:bldP spid="13" grpId="0" animBg="1"/>
      <p:bldP spid="13" grpId="1" animBg="1"/>
      <p:bldP spid="61" grpId="0" animBg="1"/>
      <p:bldP spid="61" grpId="1" animBg="1"/>
      <p:bldP spid="65" grpId="0" animBg="1"/>
      <p:bldP spid="6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6502399" y="2633576"/>
            <a:ext cx="2133602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020721" y="2565843"/>
            <a:ext cx="81232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瓶子裝有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1L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綠茶，如圖一所示。將這瓶綠茶倒轉，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如圖二所示，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瓶子的容量是</a:t>
            </a:r>
            <a:r>
              <a:rPr lang="zh-TW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</a:t>
            </a:r>
            <a:r>
              <a:rPr lang="zh-CN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mL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9DC56F1-DB1B-46B3-AE46-FE2DFE871C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08" y="1075979"/>
            <a:ext cx="917940" cy="860792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30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1706" y="1173328"/>
            <a:ext cx="3581930" cy="134171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183466" y="1574800"/>
            <a:ext cx="601133" cy="8382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78918" y="1767985"/>
            <a:ext cx="2760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每格代表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200mL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765800" y="1464016"/>
            <a:ext cx="2760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瓶子綠茶還是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故瓶子裝綠茶部分的容量是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。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853636" y="1070084"/>
            <a:ext cx="1574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200mL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082360" y="1214422"/>
            <a:ext cx="683440" cy="207978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/>
        </p:nvSpPr>
        <p:spPr>
          <a:xfrm>
            <a:off x="3484032" y="3779199"/>
            <a:ext cx="5321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瓶子的容量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200mL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1200mL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613797" y="3171418"/>
            <a:ext cx="1057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1200</a:t>
            </a:r>
            <a:endParaRPr lang="zh-CN" altLang="en-US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149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4" grpId="0" animBg="1"/>
      <p:bldP spid="4" grpId="1" animBg="1"/>
      <p:bldP spid="6" grpId="0"/>
      <p:bldP spid="6" grpId="1"/>
      <p:bldP spid="28" grpId="0"/>
      <p:bldP spid="28" grpId="1"/>
      <p:bldP spid="29" grpId="0"/>
      <p:bldP spid="29" grpId="1"/>
      <p:bldP spid="9" grpId="0" animBg="1"/>
      <p:bldP spid="9" grpId="1" animBg="1"/>
      <p:bldP spid="30" grpId="0"/>
      <p:bldP spid="30" grpId="1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h"/>
  <p:tag name="ISPRING_LMS_API_VERSION" val="SCORM 2004 (4th edition)"/>
  <p:tag name="ISPRING_ULTRA_SCORM_COURCE_TITLE" val="長河小學數學科速效提分試卷"/>
  <p:tag name="ISPRING_ULTRA_SCORM_COURSE_ID" val="A95939EB-F2AC-4A7B-98DD-5FA949FE5A10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6BC16D6-354B-4AB5-8000-E8AE794F9441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B57868D-69CA-45AF-82E4-7B0FD6D68741}:28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B0F0641-31A5-467F-9792-CA7DAC587D26}:28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13CDE55-3C7B-4A87-9E39-48375292D7DB}:285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355</Words>
  <Application>Microsoft Office PowerPoint</Application>
  <PresentationFormat>On-screen Show (4:3)</PresentationFormat>
  <Paragraphs>64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2023-07-03T10:01:01Z</dcterms:modified>
</cp:coreProperties>
</file>