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76" r:id="rId2"/>
    <p:sldId id="284" r:id="rId3"/>
    <p:sldId id="283" r:id="rId4"/>
    <p:sldId id="286" r:id="rId5"/>
  </p:sldIdLst>
  <p:sldSz cx="9144000" cy="6858000" type="screen4x3"/>
  <p:notesSz cx="6807200" cy="9939338"/>
  <p:custDataLst>
    <p:tags r:id="rId8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792" userDrawn="1">
          <p15:clr>
            <a:srgbClr val="A4A3A4"/>
          </p15:clr>
        </p15:guide>
        <p15:guide id="4" orient="horz" pos="3144" userDrawn="1">
          <p15:clr>
            <a:srgbClr val="A4A3A4"/>
          </p15:clr>
        </p15:guide>
        <p15:guide id="5" orient="horz" pos="2880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FF"/>
    <a:srgbClr val="CCFFCC"/>
    <a:srgbClr val="154E7D"/>
    <a:srgbClr val="C5E0B4"/>
    <a:srgbClr val="003CB4"/>
    <a:srgbClr val="17717B"/>
    <a:srgbClr val="1F9AA7"/>
    <a:srgbClr val="59AAF9"/>
    <a:srgbClr val="EE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73" autoAdjust="0"/>
    <p:restoredTop sz="96429" autoAdjust="0"/>
  </p:normalViewPr>
  <p:slideViewPr>
    <p:cSldViewPr snapToGrid="0" showGuides="1">
      <p:cViewPr varScale="1">
        <p:scale>
          <a:sx n="72" d="100"/>
          <a:sy n="72" d="100"/>
        </p:scale>
        <p:origin x="1254" y="54"/>
      </p:cViewPr>
      <p:guideLst>
        <p:guide orient="horz" pos="1272"/>
        <p:guide pos="4422"/>
        <p:guide pos="792"/>
        <p:guide orient="horz" pos="3144"/>
        <p:guide orient="horz" pos="2880"/>
        <p:guide pos="39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546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024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199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197714" y="68052"/>
            <a:ext cx="3685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下學期 易錯卷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0579" y="1960678"/>
            <a:ext cx="6720396" cy="1468322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CF4EE527-841A-43DF-816D-D6C94A16AF4A}"/>
              </a:ext>
            </a:extLst>
          </p:cNvPr>
          <p:cNvSpPr/>
          <p:nvPr/>
        </p:nvSpPr>
        <p:spPr>
          <a:xfrm>
            <a:off x="6286499" y="3616711"/>
            <a:ext cx="2520149" cy="395997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4528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11.</a:t>
            </a:r>
            <a:r>
              <a:rPr lang="zh-TW" altLang="en-US" sz="2800" b="1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下圖顯示租車的費用。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719CADDD-A43F-4FC0-AB6A-C47C4EB1E0F8}"/>
              </a:ext>
            </a:extLst>
          </p:cNvPr>
          <p:cNvSpPr txBox="1"/>
          <p:nvPr/>
        </p:nvSpPr>
        <p:spPr>
          <a:xfrm>
            <a:off x="4924152" y="4117442"/>
            <a:ext cx="831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183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F4EE527-841A-43DF-816D-D6C94A16AF4A}"/>
              </a:ext>
            </a:extLst>
          </p:cNvPr>
          <p:cNvSpPr/>
          <p:nvPr/>
        </p:nvSpPr>
        <p:spPr>
          <a:xfrm>
            <a:off x="1282825" y="4188582"/>
            <a:ext cx="1664561" cy="395997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F4EE527-841A-43DF-816D-D6C94A16AF4A}"/>
              </a:ext>
            </a:extLst>
          </p:cNvPr>
          <p:cNvSpPr/>
          <p:nvPr/>
        </p:nvSpPr>
        <p:spPr>
          <a:xfrm>
            <a:off x="3219638" y="4188581"/>
            <a:ext cx="1432262" cy="39599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>
            <a:off x="1731146" y="2388094"/>
            <a:ext cx="1047565" cy="612559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圆角矩形 9"/>
          <p:cNvSpPr/>
          <p:nvPr/>
        </p:nvSpPr>
        <p:spPr>
          <a:xfrm>
            <a:off x="6135950" y="2689933"/>
            <a:ext cx="1197005" cy="381741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5050370-7935-41B1-B1F9-29EFBFF2ACBD}"/>
              </a:ext>
            </a:extLst>
          </p:cNvPr>
          <p:cNvSpPr txBox="1"/>
          <p:nvPr/>
        </p:nvSpPr>
        <p:spPr>
          <a:xfrm>
            <a:off x="1187204" y="4695533"/>
            <a:ext cx="4344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3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輛雙人單車的費用是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108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元</a:t>
            </a: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5050370-7935-41B1-B1F9-29EFBFF2ACBD}"/>
              </a:ext>
            </a:extLst>
          </p:cNvPr>
          <p:cNvSpPr txBox="1"/>
          <p:nvPr/>
        </p:nvSpPr>
        <p:spPr>
          <a:xfrm>
            <a:off x="1187205" y="5165097"/>
            <a:ext cx="34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最少須付：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　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×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108</a:t>
            </a:r>
          </a:p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183(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元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E26610B-4E00-4182-ABE9-1D731AD854EB}"/>
              </a:ext>
            </a:extLst>
          </p:cNvPr>
          <p:cNvSpPr txBox="1"/>
          <p:nvPr/>
        </p:nvSpPr>
        <p:spPr>
          <a:xfrm>
            <a:off x="1187205" y="3532666"/>
            <a:ext cx="76964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何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先生一家租借單車，他們租了單人單車和雙人</a:t>
            </a:r>
            <a:endParaRPr lang="en-US" altLang="zh-TW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單車各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輛，最</a:t>
            </a: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少須付</a:t>
            </a:r>
            <a:r>
              <a:rPr lang="zh-CN" altLang="en-US" sz="2800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2800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</a:t>
            </a: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元。</a:t>
            </a:r>
            <a:endParaRPr lang="zh-TW" altLang="en-US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33" grpId="0"/>
      <p:bldP spid="7" grpId="0" animBg="1"/>
      <p:bldP spid="7" grpId="1" animBg="1"/>
      <p:bldP spid="8" grpId="0" animBg="1"/>
      <p:bldP spid="8" grpId="1" animBg="1"/>
      <p:bldP spid="3" grpId="0" animBg="1"/>
      <p:bldP spid="3" grpId="1" animBg="1"/>
      <p:bldP spid="10" grpId="0" animBg="1"/>
      <p:bldP spid="10" grpId="1" animBg="1"/>
      <p:bldP spid="11" grpId="0"/>
      <p:bldP spid="11" grpId="1"/>
      <p:bldP spid="12" grpId="0"/>
      <p:bldP spid="1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C0D586BA-9D1A-4D07-A08E-B5D624E6458A}"/>
              </a:ext>
            </a:extLst>
          </p:cNvPr>
          <p:cNvSpPr/>
          <p:nvPr/>
        </p:nvSpPr>
        <p:spPr>
          <a:xfrm>
            <a:off x="5679524" y="2585259"/>
            <a:ext cx="2523443" cy="45930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ea typeface="DFKai-SB" panose="03000509000000000000" pitchFamily="65" charset="-120"/>
              </a:rPr>
              <a:t>2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129836" y="1231355"/>
            <a:ext cx="7696453" cy="2508379"/>
            <a:chOff x="1129836" y="1231355"/>
            <a:chExt cx="7696453" cy="2508379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BE26610B-4E00-4182-ABE9-1D731AD854EB}"/>
                </a:ext>
              </a:extLst>
            </p:cNvPr>
            <p:cNvSpPr txBox="1"/>
            <p:nvPr/>
          </p:nvSpPr>
          <p:spPr>
            <a:xfrm>
              <a:off x="1129836" y="1231355"/>
              <a:ext cx="7696453" cy="2508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三名學生各有一條長度相同的繩子。</a:t>
              </a:r>
              <a:r>
                <a:rPr lang="zh-TW" altLang="en-US" sz="2800" u="sng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雪心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用了繩</a:t>
              </a:r>
              <a:endPara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>
                <a:spcAft>
                  <a:spcPts val="1800"/>
                </a:spcAft>
              </a:pP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子的      </a:t>
              </a:r>
              <a:r>
                <a:rPr lang="zh-CN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，</a:t>
              </a:r>
              <a:r>
                <a:rPr lang="zh-CN" altLang="en-US" sz="2800" u="sng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文秀</a:t>
              </a:r>
              <a:r>
                <a:rPr lang="zh-CN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用了繩子的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     ，</a:t>
              </a:r>
              <a:r>
                <a:rPr lang="zh-TW" altLang="en-US" sz="2800" u="sng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依晴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用了繩子</a:t>
              </a:r>
              <a:endPara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>
                <a:spcAft>
                  <a:spcPts val="1800"/>
                </a:spcAft>
              </a:pP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的       。* 雪心 </a:t>
              </a:r>
              <a:r>
                <a:rPr lang="en-US" altLang="zh-TW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/ 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文秀 </a:t>
              </a:r>
              <a:r>
                <a:rPr lang="en-US" altLang="zh-TW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/ 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依晴 餘下的繩子最長。</a:t>
              </a:r>
              <a:endPara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r>
                <a:rPr lang="en-US" altLang="zh-TW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(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* 圈出答案</a:t>
              </a:r>
              <a:r>
                <a:rPr lang="en-US" altLang="zh-TW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)</a:t>
              </a:r>
              <a:endPara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5" name="组合 4"/>
            <p:cNvGrpSpPr/>
            <p:nvPr/>
          </p:nvGrpSpPr>
          <p:grpSpPr>
            <a:xfrm>
              <a:off x="1959328" y="1748217"/>
              <a:ext cx="588557" cy="861774"/>
              <a:chOff x="2030352" y="1588413"/>
              <a:chExt cx="588557" cy="861774"/>
            </a:xfrm>
          </p:grpSpPr>
          <p:sp>
            <p:nvSpPr>
              <p:cNvPr id="14" name="文本框 13"/>
              <p:cNvSpPr txBox="1"/>
              <p:nvPr/>
            </p:nvSpPr>
            <p:spPr>
              <a:xfrm>
                <a:off x="2030352" y="1588413"/>
                <a:ext cx="588557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zh-TW" alt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endParaRPr lang="zh-CN" alt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" name="任意多边形 3"/>
              <p:cNvSpPr/>
              <p:nvPr/>
            </p:nvSpPr>
            <p:spPr>
              <a:xfrm>
                <a:off x="2059619" y="1979720"/>
                <a:ext cx="461639" cy="0"/>
              </a:xfrm>
              <a:custGeom>
                <a:avLst/>
                <a:gdLst>
                  <a:gd name="connsiteX0" fmla="*/ 0 w 461639"/>
                  <a:gd name="connsiteY0" fmla="*/ 8878 h 8878"/>
                  <a:gd name="connsiteX1" fmla="*/ 461639 w 461639"/>
                  <a:gd name="connsiteY1" fmla="*/ 0 h 8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61639" h="8878">
                    <a:moveTo>
                      <a:pt x="0" y="8878"/>
                    </a:moveTo>
                    <a:lnTo>
                      <a:pt x="461639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6" name="组合 15"/>
            <p:cNvGrpSpPr/>
            <p:nvPr/>
          </p:nvGrpSpPr>
          <p:grpSpPr>
            <a:xfrm>
              <a:off x="5419439" y="1739339"/>
              <a:ext cx="588557" cy="861774"/>
              <a:chOff x="2030352" y="1588413"/>
              <a:chExt cx="588557" cy="861774"/>
            </a:xfrm>
          </p:grpSpPr>
          <p:sp>
            <p:nvSpPr>
              <p:cNvPr id="17" name="文本框 16"/>
              <p:cNvSpPr txBox="1"/>
              <p:nvPr/>
            </p:nvSpPr>
            <p:spPr>
              <a:xfrm>
                <a:off x="2030352" y="1588413"/>
                <a:ext cx="588557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zh-TW" alt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endParaRPr lang="zh-CN" alt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2059619" y="1979720"/>
                <a:ext cx="461639" cy="0"/>
              </a:xfrm>
              <a:custGeom>
                <a:avLst/>
                <a:gdLst>
                  <a:gd name="connsiteX0" fmla="*/ 0 w 461639"/>
                  <a:gd name="connsiteY0" fmla="*/ 8878 h 8878"/>
                  <a:gd name="connsiteX1" fmla="*/ 461639 w 461639"/>
                  <a:gd name="connsiteY1" fmla="*/ 0 h 8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61639" h="8878">
                    <a:moveTo>
                      <a:pt x="0" y="8878"/>
                    </a:moveTo>
                    <a:lnTo>
                      <a:pt x="461639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1" name="组合 20"/>
            <p:cNvGrpSpPr/>
            <p:nvPr/>
          </p:nvGrpSpPr>
          <p:grpSpPr>
            <a:xfrm>
              <a:off x="1713391" y="2432481"/>
              <a:ext cx="630314" cy="861774"/>
              <a:chOff x="2059619" y="1588413"/>
              <a:chExt cx="630314" cy="861774"/>
            </a:xfrm>
          </p:grpSpPr>
          <p:sp>
            <p:nvSpPr>
              <p:cNvPr id="22" name="文本框 21"/>
              <p:cNvSpPr txBox="1"/>
              <p:nvPr/>
            </p:nvSpPr>
            <p:spPr>
              <a:xfrm>
                <a:off x="2101376" y="1588413"/>
                <a:ext cx="588557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endParaRPr lang="zh-CN" alt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任意多边形 22"/>
              <p:cNvSpPr/>
              <p:nvPr/>
            </p:nvSpPr>
            <p:spPr>
              <a:xfrm>
                <a:off x="2059619" y="1979720"/>
                <a:ext cx="461639" cy="0"/>
              </a:xfrm>
              <a:custGeom>
                <a:avLst/>
                <a:gdLst>
                  <a:gd name="connsiteX0" fmla="*/ 0 w 461639"/>
                  <a:gd name="connsiteY0" fmla="*/ 8878 h 8878"/>
                  <a:gd name="connsiteX1" fmla="*/ 461639 w 461639"/>
                  <a:gd name="connsiteY1" fmla="*/ 0 h 8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61639" h="8878">
                    <a:moveTo>
                      <a:pt x="0" y="8878"/>
                    </a:moveTo>
                    <a:lnTo>
                      <a:pt x="461639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1138714" y="3715029"/>
            <a:ext cx="515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用了的繩子越短，餘下的繩子越長。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1244009" y="4101918"/>
            <a:ext cx="588557" cy="861774"/>
            <a:chOff x="2030352" y="1588413"/>
            <a:chExt cx="588557" cy="861774"/>
          </a:xfrm>
        </p:grpSpPr>
        <p:sp>
          <p:nvSpPr>
            <p:cNvPr id="29" name="文本框 28"/>
            <p:cNvSpPr txBox="1"/>
            <p:nvPr/>
          </p:nvSpPr>
          <p:spPr>
            <a:xfrm>
              <a:off x="2030352" y="1588413"/>
              <a:ext cx="58855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000"/>
                </a:lnSpc>
              </a:pP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任意多边形 29"/>
            <p:cNvSpPr/>
            <p:nvPr/>
          </p:nvSpPr>
          <p:spPr>
            <a:xfrm>
              <a:off x="2059619" y="1979720"/>
              <a:ext cx="461639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2225821" y="4101918"/>
            <a:ext cx="588557" cy="861774"/>
            <a:chOff x="2030352" y="1588413"/>
            <a:chExt cx="588557" cy="861774"/>
          </a:xfrm>
        </p:grpSpPr>
        <p:sp>
          <p:nvSpPr>
            <p:cNvPr id="32" name="文本框 31"/>
            <p:cNvSpPr txBox="1"/>
            <p:nvPr/>
          </p:nvSpPr>
          <p:spPr>
            <a:xfrm>
              <a:off x="2030352" y="1588413"/>
              <a:ext cx="58855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000"/>
                </a:lnSpc>
              </a:pP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2086253" y="1988598"/>
              <a:ext cx="461639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2290437" y="4910670"/>
            <a:ext cx="630314" cy="861774"/>
            <a:chOff x="2059619" y="1588413"/>
            <a:chExt cx="630314" cy="861774"/>
          </a:xfrm>
        </p:grpSpPr>
        <p:sp>
          <p:nvSpPr>
            <p:cNvPr id="35" name="文本框 34"/>
            <p:cNvSpPr txBox="1"/>
            <p:nvPr/>
          </p:nvSpPr>
          <p:spPr>
            <a:xfrm>
              <a:off x="2101376" y="1588413"/>
              <a:ext cx="58855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任意多边形 35"/>
            <p:cNvSpPr/>
            <p:nvPr/>
          </p:nvSpPr>
          <p:spPr>
            <a:xfrm>
              <a:off x="2059619" y="1979720"/>
              <a:ext cx="461639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7" name="文本框 36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1859213" y="4267527"/>
            <a:ext cx="455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&gt;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1861833" y="5064568"/>
            <a:ext cx="455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&lt;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1273276" y="4890149"/>
            <a:ext cx="588557" cy="861774"/>
            <a:chOff x="2030352" y="1588413"/>
            <a:chExt cx="588557" cy="861774"/>
          </a:xfrm>
        </p:grpSpPr>
        <p:sp>
          <p:nvSpPr>
            <p:cNvPr id="40" name="文本框 39"/>
            <p:cNvSpPr txBox="1"/>
            <p:nvPr/>
          </p:nvSpPr>
          <p:spPr>
            <a:xfrm>
              <a:off x="2030352" y="1588413"/>
              <a:ext cx="58855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000"/>
                </a:lnSpc>
              </a:pP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任意多边形 40"/>
            <p:cNvSpPr/>
            <p:nvPr/>
          </p:nvSpPr>
          <p:spPr>
            <a:xfrm>
              <a:off x="2059619" y="1979720"/>
              <a:ext cx="461639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2" name="文本框 41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2878531" y="4296033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分母相同，分子越大，分數越大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2878531" y="5091973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分子相同，分母越大，分數越小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47" name="组合 46"/>
          <p:cNvGrpSpPr/>
          <p:nvPr/>
        </p:nvGrpSpPr>
        <p:grpSpPr>
          <a:xfrm>
            <a:off x="1240812" y="5686778"/>
            <a:ext cx="588557" cy="861774"/>
            <a:chOff x="2030352" y="1588413"/>
            <a:chExt cx="588557" cy="861774"/>
          </a:xfrm>
        </p:grpSpPr>
        <p:sp>
          <p:nvSpPr>
            <p:cNvPr id="48" name="文本框 47"/>
            <p:cNvSpPr txBox="1"/>
            <p:nvPr/>
          </p:nvSpPr>
          <p:spPr>
            <a:xfrm>
              <a:off x="2030352" y="1588413"/>
              <a:ext cx="58855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000"/>
                </a:lnSpc>
              </a:pP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任意多边形 48"/>
            <p:cNvSpPr/>
            <p:nvPr/>
          </p:nvSpPr>
          <p:spPr>
            <a:xfrm>
              <a:off x="2086253" y="1988598"/>
              <a:ext cx="461639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0" name="文本框 49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1814253" y="5856130"/>
            <a:ext cx="455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&lt;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51" name="组合 50"/>
          <p:cNvGrpSpPr/>
          <p:nvPr/>
        </p:nvGrpSpPr>
        <p:grpSpPr>
          <a:xfrm>
            <a:off x="2155955" y="5709603"/>
            <a:ext cx="588557" cy="861774"/>
            <a:chOff x="2030352" y="1588413"/>
            <a:chExt cx="588557" cy="861774"/>
          </a:xfrm>
        </p:grpSpPr>
        <p:sp>
          <p:nvSpPr>
            <p:cNvPr id="52" name="文本框 51"/>
            <p:cNvSpPr txBox="1"/>
            <p:nvPr/>
          </p:nvSpPr>
          <p:spPr>
            <a:xfrm>
              <a:off x="2030352" y="1588413"/>
              <a:ext cx="58855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000"/>
                </a:lnSpc>
              </a:pP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任意多边形 52"/>
            <p:cNvSpPr/>
            <p:nvPr/>
          </p:nvSpPr>
          <p:spPr>
            <a:xfrm>
              <a:off x="2059619" y="1979720"/>
              <a:ext cx="461639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4" name="文本框 53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2646861" y="5872624"/>
            <a:ext cx="455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&lt;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55" name="组合 54"/>
          <p:cNvGrpSpPr/>
          <p:nvPr/>
        </p:nvGrpSpPr>
        <p:grpSpPr>
          <a:xfrm>
            <a:off x="2991355" y="5721611"/>
            <a:ext cx="630314" cy="861774"/>
            <a:chOff x="2059619" y="1588413"/>
            <a:chExt cx="630314" cy="861774"/>
          </a:xfrm>
        </p:grpSpPr>
        <p:sp>
          <p:nvSpPr>
            <p:cNvPr id="56" name="文本框 55"/>
            <p:cNvSpPr txBox="1"/>
            <p:nvPr/>
          </p:nvSpPr>
          <p:spPr>
            <a:xfrm>
              <a:off x="2101376" y="1588413"/>
              <a:ext cx="58855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任意多边形 56"/>
            <p:cNvSpPr/>
            <p:nvPr/>
          </p:nvSpPr>
          <p:spPr>
            <a:xfrm>
              <a:off x="2059619" y="1979720"/>
              <a:ext cx="461639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8" name="文本框 57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3479421" y="5825712"/>
            <a:ext cx="5631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u="sng" dirty="0">
                <a:solidFill>
                  <a:srgbClr val="FF00FF"/>
                </a:solidFill>
                <a:ea typeface="DFKai-SB" panose="03000509000000000000" pitchFamily="65" charset="-120"/>
              </a:rPr>
              <a:t>文秀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用了的繩子最短，餘下的繩子最長。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3852910" y="2613340"/>
            <a:ext cx="790113" cy="44344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563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6" grpId="0"/>
      <p:bldP spid="26" grpId="1"/>
      <p:bldP spid="37" grpId="0"/>
      <p:bldP spid="37" grpId="1"/>
      <p:bldP spid="38" grpId="0"/>
      <p:bldP spid="38" grpId="1"/>
      <p:bldP spid="42" grpId="0"/>
      <p:bldP spid="42" grpId="1"/>
      <p:bldP spid="43" grpId="0"/>
      <p:bldP spid="43" grpId="1"/>
      <p:bldP spid="50" grpId="0"/>
      <p:bldP spid="50" grpId="1"/>
      <p:bldP spid="54" grpId="0"/>
      <p:bldP spid="54" grpId="1"/>
      <p:bldP spid="58" grpId="0"/>
      <p:bldP spid="58" grpId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9B85A4E4-1312-4370-99C3-F1F55D83EACF}"/>
              </a:ext>
            </a:extLst>
          </p:cNvPr>
          <p:cNvSpPr/>
          <p:nvPr/>
        </p:nvSpPr>
        <p:spPr>
          <a:xfrm>
            <a:off x="4390522" y="1293296"/>
            <a:ext cx="2933817" cy="41148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C8E69089-0B9A-4EAB-A76F-A983CE3BB32E}"/>
              </a:ext>
            </a:extLst>
          </p:cNvPr>
          <p:cNvSpPr/>
          <p:nvPr/>
        </p:nvSpPr>
        <p:spPr>
          <a:xfrm>
            <a:off x="1554100" y="1793891"/>
            <a:ext cx="5672323" cy="434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20.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1208013" y="3060647"/>
            <a:ext cx="6018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還可再注入牛奶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容器的容量</a:t>
            </a: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瓶牛奶</a:t>
            </a:r>
            <a:endParaRPr lang="en-US" altLang="zh-TW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3411088" y="3545835"/>
            <a:ext cx="1089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1L</a:t>
            </a: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endParaRPr lang="en-US" altLang="zh-TW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4390261" y="3545834"/>
            <a:ext cx="1729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260mL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×3</a:t>
            </a:r>
            <a:endParaRPr lang="en-US" altLang="zh-TW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3411088" y="4007499"/>
            <a:ext cx="3442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1000mL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260mL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×3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3411087" y="4492686"/>
            <a:ext cx="3442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220mL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719CADDD-A43F-4FC0-AB6A-C47C4EB1E0F8}"/>
              </a:ext>
            </a:extLst>
          </p:cNvPr>
          <p:cNvSpPr txBox="1"/>
          <p:nvPr/>
        </p:nvSpPr>
        <p:spPr>
          <a:xfrm>
            <a:off x="3974726" y="2272507"/>
            <a:ext cx="831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220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A03B2B22-9831-4083-BBCF-757A87F92D47}"/>
              </a:ext>
            </a:extLst>
          </p:cNvPr>
          <p:cNvSpPr txBox="1"/>
          <p:nvPr/>
        </p:nvSpPr>
        <p:spPr>
          <a:xfrm>
            <a:off x="1106473" y="1244765"/>
            <a:ext cx="785997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每瓶椰汁有</a:t>
            </a:r>
            <a:r>
              <a:rPr lang="en-US" altLang="zh-CN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200mL</a:t>
            </a: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，每瓶牛奶有</a:t>
            </a:r>
            <a:r>
              <a:rPr lang="en-US" altLang="zh-CN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260mL</a:t>
            </a: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zh-CN" altLang="en-US" sz="2800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海莉</a:t>
            </a:r>
            <a:endParaRPr lang="en-US" altLang="zh-CN" sz="2800" u="sng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把</a:t>
            </a:r>
            <a:r>
              <a:rPr lang="en-US" altLang="zh-CN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 </a:t>
            </a: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瓶牛奶注入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一個容量是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1L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的空容器後，該</a:t>
            </a:r>
            <a:endParaRPr lang="en-US" altLang="zh-TW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容器還可再注入</a:t>
            </a:r>
            <a:r>
              <a:rPr lang="zh-TW" altLang="en-US" sz="2800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mL</a:t>
            </a: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牛奶。</a:t>
            </a:r>
            <a:endParaRPr lang="en-US" altLang="zh-TW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433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18" grpId="0" animBg="1"/>
      <p:bldP spid="18" grpId="1" animBg="1"/>
      <p:bldP spid="27" grpId="0"/>
      <p:bldP spid="27" grpId="1"/>
      <p:bldP spid="19" grpId="0"/>
      <p:bldP spid="19" grpId="1"/>
      <p:bldP spid="30" grpId="0"/>
      <p:bldP spid="30" grpId="1"/>
      <p:bldP spid="31" grpId="0"/>
      <p:bldP spid="31" grpId="1"/>
      <p:bldP spid="32" grpId="0"/>
      <p:bldP spid="32" grpId="1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40">
            <a:extLst>
              <a:ext uri="{FF2B5EF4-FFF2-40B4-BE49-F238E27FC236}">
                <a16:creationId xmlns:a16="http://schemas.microsoft.com/office/drawing/2014/main" id="{C8E69089-0B9A-4EAB-A76F-A983CE3BB32E}"/>
              </a:ext>
            </a:extLst>
          </p:cNvPr>
          <p:cNvSpPr/>
          <p:nvPr/>
        </p:nvSpPr>
        <p:spPr>
          <a:xfrm>
            <a:off x="2243689" y="3041947"/>
            <a:ext cx="5042936" cy="434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C8E69089-0B9A-4EAB-A76F-A983CE3BB32E}"/>
              </a:ext>
            </a:extLst>
          </p:cNvPr>
          <p:cNvSpPr/>
          <p:nvPr/>
        </p:nvSpPr>
        <p:spPr>
          <a:xfrm>
            <a:off x="2243689" y="2468384"/>
            <a:ext cx="4546385" cy="434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C8E69089-0B9A-4EAB-A76F-A983CE3BB32E}"/>
              </a:ext>
            </a:extLst>
          </p:cNvPr>
          <p:cNvSpPr/>
          <p:nvPr/>
        </p:nvSpPr>
        <p:spPr>
          <a:xfrm>
            <a:off x="2234724" y="1850252"/>
            <a:ext cx="4880452" cy="434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弧形 36"/>
          <p:cNvSpPr/>
          <p:nvPr/>
        </p:nvSpPr>
        <p:spPr>
          <a:xfrm rot="15239654">
            <a:off x="7583324" y="5142726"/>
            <a:ext cx="365760" cy="365760"/>
          </a:xfrm>
          <a:prstGeom prst="arc">
            <a:avLst>
              <a:gd name="adj1" fmla="val 17227031"/>
              <a:gd name="adj2" fmla="val 19549491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弧形 35"/>
          <p:cNvSpPr/>
          <p:nvPr/>
        </p:nvSpPr>
        <p:spPr>
          <a:xfrm rot="1895547">
            <a:off x="5940048" y="5142726"/>
            <a:ext cx="365760" cy="365760"/>
          </a:xfrm>
          <a:prstGeom prst="arc">
            <a:avLst>
              <a:gd name="adj1" fmla="val 17227031"/>
              <a:gd name="adj2" fmla="val 19549491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99416" y="4255694"/>
            <a:ext cx="1463040" cy="1332160"/>
          </a:xfrm>
          <a:prstGeom prst="rect">
            <a:avLst/>
          </a:prstGeom>
        </p:spPr>
      </p:pic>
      <p:sp>
        <p:nvSpPr>
          <p:cNvPr id="23" name="文本框 22">
            <a:extLst>
              <a:ext uri="{FF2B5EF4-FFF2-40B4-BE49-F238E27FC236}">
                <a16:creationId xmlns:a16="http://schemas.microsoft.com/office/drawing/2014/main" id="{A03B2B22-9831-4083-BBCF-757A87F92D47}"/>
              </a:ext>
            </a:extLst>
          </p:cNvPr>
          <p:cNvSpPr txBox="1"/>
          <p:nvPr/>
        </p:nvSpPr>
        <p:spPr>
          <a:xfrm>
            <a:off x="1106473" y="1244765"/>
            <a:ext cx="75150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以下哪一項描述是</a:t>
            </a:r>
            <a:r>
              <a:rPr lang="zh-TW" altLang="en-US" sz="2800" b="1" u="sng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不正確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的？</a:t>
            </a:r>
          </a:p>
          <a:p>
            <a:pPr>
              <a:spcAft>
                <a:spcPts val="1200"/>
              </a:spcAft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等邊三角形的三個角都是銳角。</a:t>
            </a:r>
          </a:p>
          <a:p>
            <a:pPr>
              <a:spcAft>
                <a:spcPts val="1200"/>
              </a:spcAft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等腰三角形最多有一個鈍角。</a:t>
            </a:r>
          </a:p>
          <a:p>
            <a:pPr>
              <a:spcAft>
                <a:spcPts val="1200"/>
              </a:spcAft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等腰三角形是等邊三角形的一種。</a:t>
            </a:r>
          </a:p>
          <a:p>
            <a:pPr>
              <a:spcAft>
                <a:spcPts val="1200"/>
              </a:spcAft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</a:t>
            </a:r>
            <a:r>
              <a:rPr lang="en-US" altLang="zh-CN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直角三角形可能是等腰三角形。</a:t>
            </a:r>
            <a:endParaRPr lang="en-US" altLang="zh-TW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35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258878" y="1850252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267843" y="2455739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276808" y="3024995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276805" y="3618240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弧形 3"/>
          <p:cNvSpPr/>
          <p:nvPr/>
        </p:nvSpPr>
        <p:spPr>
          <a:xfrm rot="8070203">
            <a:off x="1723627" y="4196385"/>
            <a:ext cx="365760" cy="365760"/>
          </a:xfrm>
          <a:prstGeom prst="arc">
            <a:avLst>
              <a:gd name="adj1" fmla="val 17227204"/>
              <a:gd name="adj2" fmla="val 20818337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弧形 20"/>
          <p:cNvSpPr/>
          <p:nvPr/>
        </p:nvSpPr>
        <p:spPr>
          <a:xfrm rot="1020376">
            <a:off x="1302567" y="4901322"/>
            <a:ext cx="365760" cy="365760"/>
          </a:xfrm>
          <a:prstGeom prst="arc">
            <a:avLst>
              <a:gd name="adj1" fmla="val 17227204"/>
              <a:gd name="adj2" fmla="val 20818337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弧形 21"/>
          <p:cNvSpPr/>
          <p:nvPr/>
        </p:nvSpPr>
        <p:spPr>
          <a:xfrm rot="15139852">
            <a:off x="2138906" y="4898948"/>
            <a:ext cx="365760" cy="365760"/>
          </a:xfrm>
          <a:prstGeom prst="arc">
            <a:avLst>
              <a:gd name="adj1" fmla="val 17227204"/>
              <a:gd name="adj2" fmla="val 20818337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弧形 23"/>
          <p:cNvSpPr/>
          <p:nvPr/>
        </p:nvSpPr>
        <p:spPr>
          <a:xfrm rot="8070203">
            <a:off x="3441705" y="4100955"/>
            <a:ext cx="365760" cy="365760"/>
          </a:xfrm>
          <a:prstGeom prst="arc">
            <a:avLst>
              <a:gd name="adj1" fmla="val 17227204"/>
              <a:gd name="adj2" fmla="val 20818337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弧形 24"/>
          <p:cNvSpPr/>
          <p:nvPr/>
        </p:nvSpPr>
        <p:spPr>
          <a:xfrm rot="544855">
            <a:off x="2785351" y="5232639"/>
            <a:ext cx="365760" cy="365760"/>
          </a:xfrm>
          <a:prstGeom prst="arc">
            <a:avLst>
              <a:gd name="adj1" fmla="val 17227204"/>
              <a:gd name="adj2" fmla="val 20818337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弧形 25"/>
          <p:cNvSpPr/>
          <p:nvPr/>
        </p:nvSpPr>
        <p:spPr>
          <a:xfrm rot="15165997">
            <a:off x="4085012" y="5225939"/>
            <a:ext cx="365760" cy="365760"/>
          </a:xfrm>
          <a:prstGeom prst="arc">
            <a:avLst>
              <a:gd name="adj1" fmla="val 17227204"/>
              <a:gd name="adj2" fmla="val 20818337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54821" y="4364511"/>
            <a:ext cx="914400" cy="8326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13819" y="5440979"/>
            <a:ext cx="1652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都是銳角</a:t>
            </a:r>
            <a:endParaRPr lang="zh-CN" altLang="en-US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7046820" y="1850252"/>
            <a:ext cx="994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正確</a:t>
            </a:r>
            <a:endParaRPr lang="zh-CN" altLang="en-US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" name="弧形 29"/>
          <p:cNvSpPr/>
          <p:nvPr/>
        </p:nvSpPr>
        <p:spPr>
          <a:xfrm rot="8070203">
            <a:off x="5097273" y="4214338"/>
            <a:ext cx="365760" cy="365760"/>
          </a:xfrm>
          <a:prstGeom prst="arc">
            <a:avLst>
              <a:gd name="adj1" fmla="val 17227204"/>
              <a:gd name="adj2" fmla="val 20818337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弧形 30"/>
          <p:cNvSpPr/>
          <p:nvPr/>
        </p:nvSpPr>
        <p:spPr>
          <a:xfrm rot="507737">
            <a:off x="4640912" y="5136014"/>
            <a:ext cx="365760" cy="365760"/>
          </a:xfrm>
          <a:prstGeom prst="arc">
            <a:avLst>
              <a:gd name="adj1" fmla="val 17227204"/>
              <a:gd name="adj2" fmla="val 21266654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弧形 31"/>
          <p:cNvSpPr/>
          <p:nvPr/>
        </p:nvSpPr>
        <p:spPr>
          <a:xfrm rot="14916032">
            <a:off x="5558397" y="5137499"/>
            <a:ext cx="365760" cy="365760"/>
          </a:xfrm>
          <a:prstGeom prst="arc">
            <a:avLst>
              <a:gd name="adj1" fmla="val 17227204"/>
              <a:gd name="adj2" fmla="val 21266654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等腰三角形 5"/>
          <p:cNvSpPr/>
          <p:nvPr/>
        </p:nvSpPr>
        <p:spPr>
          <a:xfrm>
            <a:off x="4823793" y="4378528"/>
            <a:ext cx="912720" cy="947078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弧形 32"/>
          <p:cNvSpPr/>
          <p:nvPr/>
        </p:nvSpPr>
        <p:spPr>
          <a:xfrm rot="7615306">
            <a:off x="6772867" y="4486683"/>
            <a:ext cx="365760" cy="365760"/>
          </a:xfrm>
          <a:prstGeom prst="arc">
            <a:avLst>
              <a:gd name="adj1" fmla="val 16432025"/>
              <a:gd name="adj2" fmla="val 719921"/>
            </a:avLst>
          </a:prstGeom>
          <a:solidFill>
            <a:srgbClr val="FF00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4644529" y="5338270"/>
            <a:ext cx="1652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都是銳角</a:t>
            </a:r>
            <a:endParaRPr lang="zh-CN" altLang="en-US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122928" y="5415519"/>
            <a:ext cx="26566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個鈍角和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個銳角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等腰三角形 28"/>
          <p:cNvSpPr/>
          <p:nvPr/>
        </p:nvSpPr>
        <p:spPr>
          <a:xfrm>
            <a:off x="6126900" y="4669563"/>
            <a:ext cx="1657696" cy="656043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文本框 37"/>
          <p:cNvSpPr txBox="1"/>
          <p:nvPr/>
        </p:nvSpPr>
        <p:spPr>
          <a:xfrm>
            <a:off x="6790074" y="2401830"/>
            <a:ext cx="994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正確</a:t>
            </a:r>
            <a:endParaRPr lang="zh-CN" altLang="en-US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1719922" y="4123623"/>
            <a:ext cx="6107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等腰三角形的三邊長度不一定相等，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所以等腰三角形不是等邊三角形的一種</a:t>
            </a: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7451240" y="3007034"/>
            <a:ext cx="1257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不正確</a:t>
            </a:r>
            <a:endParaRPr lang="zh-CN" altLang="en-US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73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5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"/>
                            </p:stCondLst>
                            <p:childTnLst>
                              <p:par>
                                <p:cTn id="1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5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"/>
                            </p:stCondLst>
                            <p:childTnLst>
                              <p:par>
                                <p:cTn id="195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0" grpId="0" animBg="1"/>
      <p:bldP spid="40" grpId="1" animBg="1"/>
      <p:bldP spid="39" grpId="0" animBg="1"/>
      <p:bldP spid="39" grpId="1" animBg="1"/>
      <p:bldP spid="37" grpId="0" animBg="1"/>
      <p:bldP spid="37" grpId="1" animBg="1"/>
      <p:bldP spid="36" grpId="0" animBg="1"/>
      <p:bldP spid="36" grpId="1" animBg="1"/>
      <p:bldP spid="17" grpId="0" animBg="1"/>
      <p:bldP spid="4" grpId="0" animBg="1"/>
      <p:bldP spid="4" grpId="1" animBg="1"/>
      <p:bldP spid="21" grpId="0" animBg="1"/>
      <p:bldP spid="21" grpId="1" animBg="1"/>
      <p:bldP spid="22" grpId="0" animBg="1"/>
      <p:bldP spid="22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5" grpId="0"/>
      <p:bldP spid="5" grpId="1"/>
      <p:bldP spid="27" grpId="0"/>
      <p:bldP spid="27" grpId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6" grpId="0" animBg="1"/>
      <p:bldP spid="6" grpId="1" animBg="1"/>
      <p:bldP spid="33" grpId="0" animBg="1"/>
      <p:bldP spid="33" grpId="1" animBg="1"/>
      <p:bldP spid="34" grpId="0"/>
      <p:bldP spid="34" grpId="1"/>
      <p:bldP spid="35" grpId="0"/>
      <p:bldP spid="35" grpId="1"/>
      <p:bldP spid="29" grpId="0" animBg="1"/>
      <p:bldP spid="29" grpId="1" animBg="1"/>
      <p:bldP spid="38" grpId="0"/>
      <p:bldP spid="38" grpId="1"/>
      <p:bldP spid="42" grpId="0"/>
      <p:bldP spid="42" grpId="1"/>
      <p:bldP spid="43" grpId="0"/>
      <p:bldP spid="43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3i"/>
  <p:tag name="ISPRING_LMS_API_VERSION" val="SCORM 2004 (4th edition)"/>
  <p:tag name="ISPRING_ULTRA_SCORM_COURCE_TITLE" val="長河小學數學科速效提分試卷"/>
  <p:tag name="ISPRING_ULTRA_SCORM_COURSE_ID" val="B16E65B2-920D-4088-A0AC-6F201A474B86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3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4CAEEBF-3140-4CB6-9225-D808E5EAF700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150AFFE-A8E6-459B-B47D-BEB771C2C8D2}:28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9E2BB3E-F513-4594-8664-075BC5A5F19B}:28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A929FAA-5723-4458-88A5-165ACF2D670D}:286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459</Words>
  <Application>Microsoft Office PowerPoint</Application>
  <PresentationFormat>On-screen Show (4:3)</PresentationFormat>
  <Paragraphs>69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等线</vt:lpstr>
      <vt:lpstr>DFLiHeiHK-W5</vt:lpstr>
      <vt:lpstr>Lingoes Unicode</vt:lpstr>
      <vt:lpstr>Microsoft YaHei</vt:lpstr>
      <vt:lpstr>標楷體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2023-07-03T10:00:14Z</dcterms:modified>
</cp:coreProperties>
</file>