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76" r:id="rId2"/>
    <p:sldId id="284" r:id="rId3"/>
    <p:sldId id="283" r:id="rId4"/>
    <p:sldId id="286" r:id="rId5"/>
  </p:sldIdLst>
  <p:sldSz cx="9144000" cy="6858000" type="screen4x3"/>
  <p:notesSz cx="6807200" cy="9939338"/>
  <p:custDataLst>
    <p:tags r:id="rId8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768" userDrawn="1">
          <p15:clr>
            <a:srgbClr val="A4A3A4"/>
          </p15:clr>
        </p15:guide>
        <p15:guide id="4" orient="horz" pos="3144" userDrawn="1">
          <p15:clr>
            <a:srgbClr val="A4A3A4"/>
          </p15:clr>
        </p15:guide>
        <p15:guide id="5" orient="horz" pos="2880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FF"/>
    <a:srgbClr val="FFCCFF"/>
    <a:srgbClr val="CCFFCC"/>
    <a:srgbClr val="154E7D"/>
    <a:srgbClr val="C5E0B4"/>
    <a:srgbClr val="003CB4"/>
    <a:srgbClr val="17717B"/>
    <a:srgbClr val="1F9AA7"/>
    <a:srgbClr val="59AA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73" autoAdjust="0"/>
    <p:restoredTop sz="96429" autoAdjust="0"/>
  </p:normalViewPr>
  <p:slideViewPr>
    <p:cSldViewPr snapToGrid="0" showGuides="1">
      <p:cViewPr varScale="1">
        <p:scale>
          <a:sx n="72" d="100"/>
          <a:sy n="72" d="100"/>
        </p:scale>
        <p:origin x="1254" y="54"/>
      </p:cViewPr>
      <p:guideLst>
        <p:guide orient="horz" pos="1272"/>
        <p:guide pos="4422"/>
        <p:guide pos="768"/>
        <p:guide orient="horz" pos="3144"/>
        <p:guide orient="horz" pos="2880"/>
        <p:guide pos="39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1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050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2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7546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3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3024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4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9199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197714" y="68052"/>
            <a:ext cx="36856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全學年 期末考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59756" y="2455585"/>
            <a:ext cx="4943752" cy="2421216"/>
          </a:xfrm>
          <a:prstGeom prst="rect">
            <a:avLst/>
          </a:prstGeom>
        </p:spPr>
      </p:pic>
      <p:sp>
        <p:nvSpPr>
          <p:cNvPr id="35" name="直角三角形 34"/>
          <p:cNvSpPr/>
          <p:nvPr/>
        </p:nvSpPr>
        <p:spPr>
          <a:xfrm>
            <a:off x="3549562" y="3821070"/>
            <a:ext cx="365760" cy="685800"/>
          </a:xfrm>
          <a:prstGeom prst="rt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3" name="组合 12"/>
          <p:cNvGrpSpPr/>
          <p:nvPr/>
        </p:nvGrpSpPr>
        <p:grpSpPr>
          <a:xfrm>
            <a:off x="839182" y="4979625"/>
            <a:ext cx="4826512" cy="523220"/>
            <a:chOff x="839184" y="4898740"/>
            <a:chExt cx="4826512" cy="523220"/>
          </a:xfrm>
        </p:grpSpPr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BE26610B-4E00-4182-ABE9-1D731AD854EB}"/>
                </a:ext>
              </a:extLst>
            </p:cNvPr>
            <p:cNvSpPr txBox="1"/>
            <p:nvPr/>
          </p:nvSpPr>
          <p:spPr>
            <a:xfrm>
              <a:off x="839184" y="4898740"/>
              <a:ext cx="48265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答案：</a:t>
              </a:r>
              <a:r>
                <a:rPr lang="zh-TW" altLang="en-US" sz="2800" u="sng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　　　　　</a:t>
              </a:r>
              <a:endPara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6" name="任意多边形 5"/>
            <p:cNvSpPr/>
            <p:nvPr/>
          </p:nvSpPr>
          <p:spPr>
            <a:xfrm>
              <a:off x="1944209" y="5344360"/>
              <a:ext cx="3474720" cy="0"/>
            </a:xfrm>
            <a:custGeom>
              <a:avLst/>
              <a:gdLst>
                <a:gd name="connsiteX0" fmla="*/ 0 w 4705165"/>
                <a:gd name="connsiteY0" fmla="*/ 0 h 0"/>
                <a:gd name="connsiteX1" fmla="*/ 4705165 w 4705165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705165">
                  <a:moveTo>
                    <a:pt x="0" y="0"/>
                  </a:moveTo>
                  <a:lnTo>
                    <a:pt x="470516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1" name="矩形 20">
            <a:extLst>
              <a:ext uri="{FF2B5EF4-FFF2-40B4-BE49-F238E27FC236}">
                <a16:creationId xmlns:a16="http://schemas.microsoft.com/office/drawing/2014/main" id="{9B85A4E4-1312-4370-99C3-F1F55D83EACF}"/>
              </a:ext>
            </a:extLst>
          </p:cNvPr>
          <p:cNvSpPr/>
          <p:nvPr/>
        </p:nvSpPr>
        <p:spPr>
          <a:xfrm>
            <a:off x="1004848" y="1195970"/>
            <a:ext cx="5346889" cy="68852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719CADDD-A43F-4FC0-AB6A-C47C4EB1E0F8}"/>
              </a:ext>
            </a:extLst>
          </p:cNvPr>
          <p:cNvSpPr txBox="1"/>
          <p:nvPr/>
        </p:nvSpPr>
        <p:spPr>
          <a:xfrm>
            <a:off x="3149021" y="5010402"/>
            <a:ext cx="1341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E</a:t>
            </a:r>
            <a:endParaRPr lang="en-US" altLang="zh-CN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522514" y="1109582"/>
            <a:ext cx="8097703" cy="1243179"/>
            <a:chOff x="522514" y="1109582"/>
            <a:chExt cx="8097703" cy="1243179"/>
          </a:xfrm>
        </p:grpSpPr>
        <p:sp>
          <p:nvSpPr>
            <p:cNvPr id="2" name="文本框 1">
              <a:extLst>
                <a:ext uri="{FF2B5EF4-FFF2-40B4-BE49-F238E27FC236}">
                  <a16:creationId xmlns:a16="http://schemas.microsoft.com/office/drawing/2014/main" id="{D308E3ED-072F-47AC-B283-8EB98AAB71BC}"/>
                </a:ext>
              </a:extLst>
            </p:cNvPr>
            <p:cNvSpPr txBox="1"/>
            <p:nvPr/>
          </p:nvSpPr>
          <p:spPr>
            <a:xfrm>
              <a:off x="522514" y="1244765"/>
              <a:ext cx="809770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en-US" altLang="zh-TW" sz="2800" b="1" dirty="0">
                  <a:ea typeface="DFKai-SB" panose="03000509000000000000" pitchFamily="65" charset="-120"/>
                </a:rPr>
                <a:t>6</a:t>
              </a:r>
              <a:r>
                <a:rPr lang="en-US" altLang="zh-CN" sz="2800" b="1" dirty="0">
                  <a:ea typeface="DFKai-SB" panose="03000509000000000000" pitchFamily="65" charset="-120"/>
                </a:rPr>
                <a:t>.</a:t>
              </a:r>
              <a:r>
                <a:rPr lang="zh-TW" altLang="en-US" sz="2800" b="1" dirty="0">
                  <a:ea typeface="DFKai-SB" panose="03000509000000000000" pitchFamily="65" charset="-120"/>
                </a:rPr>
                <a:t> </a:t>
              </a:r>
              <a:r>
                <a:rPr lang="zh-TW" altLang="en-US" sz="2800" dirty="0">
                  <a:ea typeface="DFKai-SB" panose="03000509000000000000" pitchFamily="65" charset="-120"/>
                </a:rPr>
                <a:t>下列哪些圖的陰影部分佔全圖的　？</a:t>
              </a:r>
              <a:r>
                <a:rPr lang="en-US" altLang="zh-TW" sz="2800" dirty="0">
                  <a:ea typeface="DFKai-SB" panose="03000509000000000000" pitchFamily="65" charset="-120"/>
                </a:rPr>
                <a:t>(</a:t>
              </a:r>
              <a:r>
                <a:rPr lang="zh-TW" altLang="en-US" sz="2800" dirty="0">
                  <a:ea typeface="DFKai-SB" panose="03000509000000000000" pitchFamily="65" charset="-120"/>
                </a:rPr>
                <a:t>寫出代表</a:t>
              </a:r>
              <a:endParaRPr lang="en-US" altLang="zh-TW" sz="2800" dirty="0">
                <a:ea typeface="DFKai-SB" panose="03000509000000000000" pitchFamily="65" charset="-120"/>
              </a:endParaRPr>
            </a:p>
            <a:p>
              <a:r>
                <a:rPr lang="zh-TW" altLang="en-US" sz="2800" dirty="0">
                  <a:ea typeface="DFKai-SB" panose="03000509000000000000" pitchFamily="65" charset="-120"/>
                </a:rPr>
                <a:t>　答案的英文字母</a:t>
              </a:r>
              <a:r>
                <a:rPr lang="en-US" altLang="zh-TW" sz="2800" dirty="0">
                  <a:ea typeface="DFKai-SB" panose="03000509000000000000" pitchFamily="65" charset="-120"/>
                </a:rPr>
                <a:t>)</a:t>
              </a:r>
              <a:r>
                <a:rPr lang="zh-TW" altLang="en-US" sz="2800" b="1" dirty="0">
                  <a:ea typeface="DFKai-SB" panose="03000509000000000000" pitchFamily="65" charset="-120"/>
                </a:rPr>
                <a:t>　 </a:t>
              </a:r>
              <a:r>
                <a:rPr lang="zh-CN" altLang="en-US" sz="2800" dirty="0">
                  <a:solidFill>
                    <a:srgbClr val="FF00FF"/>
                  </a:solidFill>
                </a:rPr>
                <a:t>􀾡</a:t>
              </a:r>
              <a:endParaRPr lang="en-US" altLang="zh-CN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5947832" y="1109582"/>
              <a:ext cx="588557" cy="861774"/>
              <a:chOff x="2083620" y="1588413"/>
              <a:chExt cx="588557" cy="861774"/>
            </a:xfrm>
          </p:grpSpPr>
          <p:sp>
            <p:nvSpPr>
              <p:cNvPr id="18" name="文本框 17"/>
              <p:cNvSpPr txBox="1"/>
              <p:nvPr/>
            </p:nvSpPr>
            <p:spPr>
              <a:xfrm>
                <a:off x="2083620" y="1588413"/>
                <a:ext cx="588557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endParaRPr lang="zh-CN" alt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2121765" y="1997476"/>
                <a:ext cx="365760" cy="0"/>
              </a:xfrm>
              <a:custGeom>
                <a:avLst/>
                <a:gdLst>
                  <a:gd name="connsiteX0" fmla="*/ 0 w 461639"/>
                  <a:gd name="connsiteY0" fmla="*/ 8878 h 8878"/>
                  <a:gd name="connsiteX1" fmla="*/ 461639 w 461639"/>
                  <a:gd name="connsiteY1" fmla="*/ 0 h 8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61639" h="8878">
                    <a:moveTo>
                      <a:pt x="0" y="8878"/>
                    </a:moveTo>
                    <a:lnTo>
                      <a:pt x="461639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6" name="组合 15"/>
          <p:cNvGrpSpPr/>
          <p:nvPr/>
        </p:nvGrpSpPr>
        <p:grpSpPr>
          <a:xfrm>
            <a:off x="710569" y="2782364"/>
            <a:ext cx="588557" cy="758669"/>
            <a:chOff x="821252" y="3509685"/>
            <a:chExt cx="588557" cy="758669"/>
          </a:xfrm>
        </p:grpSpPr>
        <p:sp>
          <p:nvSpPr>
            <p:cNvPr id="22" name="文本框 21"/>
            <p:cNvSpPr txBox="1"/>
            <p:nvPr/>
          </p:nvSpPr>
          <p:spPr>
            <a:xfrm>
              <a:off x="821252" y="3509685"/>
              <a:ext cx="588557" cy="7586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任意多边形 22"/>
            <p:cNvSpPr/>
            <p:nvPr/>
          </p:nvSpPr>
          <p:spPr>
            <a:xfrm>
              <a:off x="877327" y="3838063"/>
              <a:ext cx="274320" cy="0"/>
            </a:xfrm>
            <a:custGeom>
              <a:avLst/>
              <a:gdLst>
                <a:gd name="connsiteX0" fmla="*/ 0 w 461639"/>
                <a:gd name="connsiteY0" fmla="*/ 8878 h 8878"/>
                <a:gd name="connsiteX1" fmla="*/ 461639 w 461639"/>
                <a:gd name="connsiteY1" fmla="*/ 0 h 8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1639" h="8878">
                  <a:moveTo>
                    <a:pt x="0" y="8878"/>
                  </a:moveTo>
                  <a:lnTo>
                    <a:pt x="461639" y="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2525227" y="3050614"/>
            <a:ext cx="588557" cy="707886"/>
            <a:chOff x="821252" y="3527615"/>
            <a:chExt cx="588557" cy="707886"/>
          </a:xfrm>
        </p:grpSpPr>
        <p:sp>
          <p:nvSpPr>
            <p:cNvPr id="26" name="文本框 25"/>
            <p:cNvSpPr txBox="1"/>
            <p:nvPr/>
          </p:nvSpPr>
          <p:spPr>
            <a:xfrm>
              <a:off x="821252" y="3527615"/>
              <a:ext cx="58855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  <a:p>
              <a:pPr>
                <a:lnSpc>
                  <a:spcPts val="24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  <a:endPara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任意多边形 26"/>
            <p:cNvSpPr/>
            <p:nvPr/>
          </p:nvSpPr>
          <p:spPr>
            <a:xfrm>
              <a:off x="877327" y="3838063"/>
              <a:ext cx="274320" cy="0"/>
            </a:xfrm>
            <a:custGeom>
              <a:avLst/>
              <a:gdLst>
                <a:gd name="connsiteX0" fmla="*/ 0 w 461639"/>
                <a:gd name="connsiteY0" fmla="*/ 8878 h 8878"/>
                <a:gd name="connsiteX1" fmla="*/ 461639 w 461639"/>
                <a:gd name="connsiteY1" fmla="*/ 0 h 8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1639" h="8878">
                  <a:moveTo>
                    <a:pt x="0" y="8878"/>
                  </a:moveTo>
                  <a:lnTo>
                    <a:pt x="461639" y="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6022300" y="2850559"/>
            <a:ext cx="15177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沒有等分</a:t>
            </a:r>
            <a:endParaRPr lang="zh-CN" altLang="en-US" sz="24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426489" y="4008862"/>
            <a:ext cx="15177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沒有等分</a:t>
            </a:r>
            <a:endParaRPr lang="zh-CN" altLang="en-US" sz="24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任意多边形 23"/>
          <p:cNvSpPr/>
          <p:nvPr/>
        </p:nvSpPr>
        <p:spPr>
          <a:xfrm>
            <a:off x="3899647" y="3836894"/>
            <a:ext cx="0" cy="645459"/>
          </a:xfrm>
          <a:custGeom>
            <a:avLst/>
            <a:gdLst>
              <a:gd name="connsiteX0" fmla="*/ 0 w 0"/>
              <a:gd name="connsiteY0" fmla="*/ 645459 h 645459"/>
              <a:gd name="connsiteX1" fmla="*/ 0 w 0"/>
              <a:gd name="connsiteY1" fmla="*/ 0 h 645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45459">
                <a:moveTo>
                  <a:pt x="0" y="645459"/>
                </a:moveTo>
                <a:lnTo>
                  <a:pt x="0" y="0"/>
                </a:lnTo>
              </a:path>
            </a:pathLst>
          </a:custGeom>
          <a:noFill/>
          <a:ln w="19050"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直角三角形 33"/>
          <p:cNvSpPr/>
          <p:nvPr/>
        </p:nvSpPr>
        <p:spPr>
          <a:xfrm>
            <a:off x="3545614" y="3845859"/>
            <a:ext cx="347472" cy="685800"/>
          </a:xfrm>
          <a:prstGeom prst="rtTriangl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6" name="组合 35"/>
          <p:cNvGrpSpPr/>
          <p:nvPr/>
        </p:nvGrpSpPr>
        <p:grpSpPr>
          <a:xfrm>
            <a:off x="4264509" y="4221433"/>
            <a:ext cx="588557" cy="758669"/>
            <a:chOff x="821252" y="3509685"/>
            <a:chExt cx="588557" cy="758669"/>
          </a:xfrm>
        </p:grpSpPr>
        <p:sp>
          <p:nvSpPr>
            <p:cNvPr id="37" name="文本框 36"/>
            <p:cNvSpPr txBox="1"/>
            <p:nvPr/>
          </p:nvSpPr>
          <p:spPr>
            <a:xfrm>
              <a:off x="821252" y="3509685"/>
              <a:ext cx="588557" cy="7586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任意多边形 37"/>
            <p:cNvSpPr/>
            <p:nvPr/>
          </p:nvSpPr>
          <p:spPr>
            <a:xfrm>
              <a:off x="877327" y="3838063"/>
              <a:ext cx="274320" cy="0"/>
            </a:xfrm>
            <a:custGeom>
              <a:avLst/>
              <a:gdLst>
                <a:gd name="connsiteX0" fmla="*/ 0 w 461639"/>
                <a:gd name="connsiteY0" fmla="*/ 8878 h 8878"/>
                <a:gd name="connsiteX1" fmla="*/ 461639 w 461639"/>
                <a:gd name="connsiteY1" fmla="*/ 0 h 8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1639" h="8878">
                  <a:moveTo>
                    <a:pt x="0" y="8878"/>
                  </a:moveTo>
                  <a:lnTo>
                    <a:pt x="461639" y="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5767021" y="4225572"/>
            <a:ext cx="588557" cy="784830"/>
            <a:chOff x="821252" y="3509685"/>
            <a:chExt cx="588557" cy="784830"/>
          </a:xfrm>
        </p:grpSpPr>
        <p:sp>
          <p:nvSpPr>
            <p:cNvPr id="40" name="文本框 39"/>
            <p:cNvSpPr txBox="1"/>
            <p:nvPr/>
          </p:nvSpPr>
          <p:spPr>
            <a:xfrm>
              <a:off x="821252" y="3509685"/>
              <a:ext cx="588557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任意多边形 40"/>
            <p:cNvSpPr/>
            <p:nvPr/>
          </p:nvSpPr>
          <p:spPr>
            <a:xfrm>
              <a:off x="877327" y="3838063"/>
              <a:ext cx="274320" cy="0"/>
            </a:xfrm>
            <a:custGeom>
              <a:avLst/>
              <a:gdLst>
                <a:gd name="connsiteX0" fmla="*/ 0 w 461639"/>
                <a:gd name="connsiteY0" fmla="*/ 8878 h 8878"/>
                <a:gd name="connsiteX1" fmla="*/ 461639 w 461639"/>
                <a:gd name="connsiteY1" fmla="*/ 0 h 8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1639" h="8878">
                  <a:moveTo>
                    <a:pt x="0" y="8878"/>
                  </a:moveTo>
                  <a:lnTo>
                    <a:pt x="461639" y="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03210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7037E-7 L -0.03889 -0.0037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4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5" grpId="1" animBg="1"/>
      <p:bldP spid="21" grpId="0" animBg="1"/>
      <p:bldP spid="21" grpId="1" animBg="1"/>
      <p:bldP spid="33" grpId="0"/>
      <p:bldP spid="29" grpId="0"/>
      <p:bldP spid="29" grpId="1"/>
      <p:bldP spid="31" grpId="0"/>
      <p:bldP spid="31" grpId="1"/>
      <p:bldP spid="24" grpId="0" animBg="1"/>
      <p:bldP spid="24" grpId="1" animBg="1"/>
      <p:bldP spid="34" grpId="0" animBg="1"/>
      <p:bldP spid="34" grpId="1" animBg="1"/>
      <p:bldP spid="34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矩形 66">
            <a:extLst>
              <a:ext uri="{FF2B5EF4-FFF2-40B4-BE49-F238E27FC236}">
                <a16:creationId xmlns:a16="http://schemas.microsoft.com/office/drawing/2014/main" id="{C8E69089-0B9A-4EAB-A76F-A983CE3BB32E}"/>
              </a:ext>
            </a:extLst>
          </p:cNvPr>
          <p:cNvSpPr/>
          <p:nvPr/>
        </p:nvSpPr>
        <p:spPr>
          <a:xfrm>
            <a:off x="1735839" y="4640249"/>
            <a:ext cx="5479774" cy="65439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C0D586BA-9D1A-4D07-A08E-B5D624E6458A}"/>
              </a:ext>
            </a:extLst>
          </p:cNvPr>
          <p:cNvSpPr/>
          <p:nvPr/>
        </p:nvSpPr>
        <p:spPr>
          <a:xfrm>
            <a:off x="2586000" y="1290030"/>
            <a:ext cx="4140726" cy="45930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1095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20</a:t>
            </a:r>
            <a:r>
              <a:rPr lang="en-US" altLang="zh-CN" sz="2800" b="1" dirty="0">
                <a:ea typeface="DFKai-SB" panose="03000509000000000000" pitchFamily="65" charset="-120"/>
              </a:rPr>
              <a:t>.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曉珍收到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16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份聖誕禮物，她拆了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份。</a:t>
            </a:r>
            <a:endParaRPr lang="en-US" altLang="zh-CN" sz="28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57300" y="1913538"/>
            <a:ext cx="6179833" cy="1343442"/>
          </a:xfrm>
          <a:prstGeom prst="rect">
            <a:avLst/>
          </a:prstGeom>
        </p:spPr>
      </p:pic>
      <p:grpSp>
        <p:nvGrpSpPr>
          <p:cNvPr id="12" name="组合 11"/>
          <p:cNvGrpSpPr/>
          <p:nvPr/>
        </p:nvGrpSpPr>
        <p:grpSpPr>
          <a:xfrm>
            <a:off x="1169848" y="3592652"/>
            <a:ext cx="5556878" cy="880507"/>
            <a:chOff x="1169848" y="3402533"/>
            <a:chExt cx="5556878" cy="880507"/>
          </a:xfrm>
        </p:grpSpPr>
        <p:sp>
          <p:nvSpPr>
            <p:cNvPr id="59" name="文本框 58">
              <a:extLst>
                <a:ext uri="{FF2B5EF4-FFF2-40B4-BE49-F238E27FC236}">
                  <a16:creationId xmlns:a16="http://schemas.microsoft.com/office/drawing/2014/main" id="{A03B2B22-9831-4083-BBCF-757A87F92D47}"/>
                </a:ext>
              </a:extLst>
            </p:cNvPr>
            <p:cNvSpPr txBox="1"/>
            <p:nvPr/>
          </p:nvSpPr>
          <p:spPr>
            <a:xfrm>
              <a:off x="1169848" y="3508815"/>
              <a:ext cx="55568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zh-TW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(a) </a:t>
              </a:r>
              <a:r>
                <a:rPr lang="zh-TW" altLang="en-US" sz="2800" u="sng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曉珍</a:t>
              </a:r>
              <a:r>
                <a:rPr lang="zh-TW" altLang="en-US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拆了的禮物佔全部的    。</a:t>
              </a:r>
              <a:endPara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10" name="组合 9"/>
            <p:cNvGrpSpPr/>
            <p:nvPr/>
          </p:nvGrpSpPr>
          <p:grpSpPr>
            <a:xfrm>
              <a:off x="5803265" y="3402533"/>
              <a:ext cx="548640" cy="880507"/>
              <a:chOff x="5803265" y="3402533"/>
              <a:chExt cx="548640" cy="880507"/>
            </a:xfrm>
          </p:grpSpPr>
          <p:sp>
            <p:nvSpPr>
              <p:cNvPr id="7" name="矩形 6"/>
              <p:cNvSpPr/>
              <p:nvPr/>
            </p:nvSpPr>
            <p:spPr>
              <a:xfrm>
                <a:off x="5875020" y="3402533"/>
                <a:ext cx="457200" cy="41148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1" name="矩形 60"/>
              <p:cNvSpPr/>
              <p:nvPr/>
            </p:nvSpPr>
            <p:spPr>
              <a:xfrm>
                <a:off x="5875020" y="3871560"/>
                <a:ext cx="457200" cy="41148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" name="任意多边形 7"/>
              <p:cNvSpPr/>
              <p:nvPr/>
            </p:nvSpPr>
            <p:spPr>
              <a:xfrm>
                <a:off x="5803265" y="3838668"/>
                <a:ext cx="548640" cy="0"/>
              </a:xfrm>
              <a:custGeom>
                <a:avLst/>
                <a:gdLst>
                  <a:gd name="connsiteX0" fmla="*/ 0 w 697117"/>
                  <a:gd name="connsiteY0" fmla="*/ 0 h 0"/>
                  <a:gd name="connsiteX1" fmla="*/ 697117 w 697117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97117">
                    <a:moveTo>
                      <a:pt x="0" y="0"/>
                    </a:moveTo>
                    <a:lnTo>
                      <a:pt x="697117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3" name="组合 12"/>
          <p:cNvGrpSpPr/>
          <p:nvPr/>
        </p:nvGrpSpPr>
        <p:grpSpPr>
          <a:xfrm>
            <a:off x="1178899" y="4617271"/>
            <a:ext cx="7974154" cy="1155868"/>
            <a:chOff x="1169846" y="4497718"/>
            <a:chExt cx="7974154" cy="1155868"/>
          </a:xfrm>
        </p:grpSpPr>
        <p:sp>
          <p:nvSpPr>
            <p:cNvPr id="60" name="文本框 59">
              <a:extLst>
                <a:ext uri="{FF2B5EF4-FFF2-40B4-BE49-F238E27FC236}">
                  <a16:creationId xmlns:a16="http://schemas.microsoft.com/office/drawing/2014/main" id="{A03B2B22-9831-4083-BBCF-757A87F92D47}"/>
                </a:ext>
              </a:extLst>
            </p:cNvPr>
            <p:cNvSpPr txBox="1"/>
            <p:nvPr/>
          </p:nvSpPr>
          <p:spPr>
            <a:xfrm>
              <a:off x="1169846" y="4545590"/>
              <a:ext cx="7974154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en-US" altLang="zh-TW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(b)</a:t>
              </a: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zh-TW" altLang="en-US" sz="2800" u="sng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曉文</a:t>
              </a:r>
              <a:r>
                <a:rPr lang="zh-TW" altLang="en-US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收到的禮物比</a:t>
              </a:r>
              <a:r>
                <a:rPr lang="zh-TW" altLang="en-US" sz="2800" u="sng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曉珍</a:t>
              </a:r>
              <a:r>
                <a:rPr lang="zh-TW" altLang="en-US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的  多</a:t>
              </a:r>
              <a:r>
                <a:rPr lang="en-US" altLang="zh-TW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1</a:t>
              </a:r>
              <a:r>
                <a:rPr lang="zh-TW" altLang="en-US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份，</a:t>
              </a:r>
              <a:r>
                <a:rPr lang="zh-TW" altLang="en-US" sz="2800" u="sng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曉文</a:t>
              </a:r>
              <a:r>
                <a:rPr lang="zh-TW" altLang="en-US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收到</a:t>
              </a:r>
              <a:endPara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  </a:t>
              </a:r>
              <a:r>
                <a:rPr lang="zh-TW" altLang="en-US" sz="2800" u="sng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       </a:t>
              </a:r>
              <a:r>
                <a:rPr lang="zh-TW" altLang="en-US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份</a:t>
              </a:r>
              <a:r>
                <a:rPr lang="zh-CN" altLang="en-US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禮物。</a:t>
              </a:r>
              <a:endPara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62" name="组合 61"/>
            <p:cNvGrpSpPr/>
            <p:nvPr/>
          </p:nvGrpSpPr>
          <p:grpSpPr>
            <a:xfrm>
              <a:off x="5697943" y="4497718"/>
              <a:ext cx="588557" cy="784830"/>
              <a:chOff x="839358" y="3509685"/>
              <a:chExt cx="588557" cy="784830"/>
            </a:xfrm>
          </p:grpSpPr>
          <p:sp>
            <p:nvSpPr>
              <p:cNvPr id="63" name="文本框 62"/>
              <p:cNvSpPr txBox="1"/>
              <p:nvPr/>
            </p:nvSpPr>
            <p:spPr>
              <a:xfrm>
                <a:off x="839358" y="3509685"/>
                <a:ext cx="588557" cy="784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400"/>
                  </a:lnSpc>
                </a:pPr>
                <a:r>
                  <a:rPr lang="en-US" altLang="zh-TW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endParaRPr lang="zh-CN" alt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" name="任意多边形 63"/>
              <p:cNvSpPr/>
              <p:nvPr/>
            </p:nvSpPr>
            <p:spPr>
              <a:xfrm>
                <a:off x="877327" y="3838063"/>
                <a:ext cx="274320" cy="0"/>
              </a:xfrm>
              <a:custGeom>
                <a:avLst/>
                <a:gdLst>
                  <a:gd name="connsiteX0" fmla="*/ 0 w 461639"/>
                  <a:gd name="connsiteY0" fmla="*/ 8878 h 8878"/>
                  <a:gd name="connsiteX1" fmla="*/ 461639 w 461639"/>
                  <a:gd name="connsiteY1" fmla="*/ 0 h 8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61639" h="8878">
                    <a:moveTo>
                      <a:pt x="0" y="8878"/>
                    </a:moveTo>
                    <a:lnTo>
                      <a:pt x="461639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15" name="任意多边形 14"/>
          <p:cNvSpPr/>
          <p:nvPr/>
        </p:nvSpPr>
        <p:spPr>
          <a:xfrm>
            <a:off x="1285590" y="1874066"/>
            <a:ext cx="3749040" cy="1358020"/>
          </a:xfrm>
          <a:custGeom>
            <a:avLst/>
            <a:gdLst>
              <a:gd name="connsiteX0" fmla="*/ 3558012 w 3838669"/>
              <a:gd name="connsiteY0" fmla="*/ 9054 h 1358020"/>
              <a:gd name="connsiteX1" fmla="*/ 0 w 3838669"/>
              <a:gd name="connsiteY1" fmla="*/ 9054 h 1358020"/>
              <a:gd name="connsiteX2" fmla="*/ 0 w 3838669"/>
              <a:gd name="connsiteY2" fmla="*/ 1358020 h 1358020"/>
              <a:gd name="connsiteX3" fmla="*/ 3132499 w 3838669"/>
              <a:gd name="connsiteY3" fmla="*/ 1358020 h 1358020"/>
              <a:gd name="connsiteX4" fmla="*/ 3132499 w 3838669"/>
              <a:gd name="connsiteY4" fmla="*/ 697117 h 1358020"/>
              <a:gd name="connsiteX5" fmla="*/ 3838669 w 3838669"/>
              <a:gd name="connsiteY5" fmla="*/ 697117 h 1358020"/>
              <a:gd name="connsiteX6" fmla="*/ 3838669 w 3838669"/>
              <a:gd name="connsiteY6" fmla="*/ 0 h 1358020"/>
              <a:gd name="connsiteX7" fmla="*/ 3558012 w 3838669"/>
              <a:gd name="connsiteY7" fmla="*/ 9054 h 1358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38669" h="1358020">
                <a:moveTo>
                  <a:pt x="3558012" y="9054"/>
                </a:moveTo>
                <a:lnTo>
                  <a:pt x="0" y="9054"/>
                </a:lnTo>
                <a:lnTo>
                  <a:pt x="0" y="1358020"/>
                </a:lnTo>
                <a:lnTo>
                  <a:pt x="3132499" y="1358020"/>
                </a:lnTo>
                <a:lnTo>
                  <a:pt x="3132499" y="697117"/>
                </a:lnTo>
                <a:lnTo>
                  <a:pt x="3838669" y="697117"/>
                </a:lnTo>
                <a:lnTo>
                  <a:pt x="3838669" y="0"/>
                </a:lnTo>
                <a:lnTo>
                  <a:pt x="3558012" y="9054"/>
                </a:lnTo>
                <a:close/>
              </a:path>
            </a:pathLst>
          </a:cu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719CADDD-A43F-4FC0-AB6A-C47C4EB1E0F8}"/>
              </a:ext>
            </a:extLst>
          </p:cNvPr>
          <p:cNvSpPr txBox="1"/>
          <p:nvPr/>
        </p:nvSpPr>
        <p:spPr>
          <a:xfrm>
            <a:off x="5905705" y="3553381"/>
            <a:ext cx="487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</a:t>
            </a:r>
            <a:endParaRPr lang="en-US" altLang="zh-CN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6" name="文本框 65">
            <a:extLst>
              <a:ext uri="{FF2B5EF4-FFF2-40B4-BE49-F238E27FC236}">
                <a16:creationId xmlns:a16="http://schemas.microsoft.com/office/drawing/2014/main" id="{719CADDD-A43F-4FC0-AB6A-C47C4EB1E0F8}"/>
              </a:ext>
            </a:extLst>
          </p:cNvPr>
          <p:cNvSpPr txBox="1"/>
          <p:nvPr/>
        </p:nvSpPr>
        <p:spPr>
          <a:xfrm>
            <a:off x="5792126" y="4021995"/>
            <a:ext cx="714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16</a:t>
            </a:r>
            <a:endParaRPr lang="en-US" altLang="zh-CN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任意多边形 17"/>
          <p:cNvSpPr/>
          <p:nvPr/>
        </p:nvSpPr>
        <p:spPr>
          <a:xfrm>
            <a:off x="2000813" y="1910283"/>
            <a:ext cx="0" cy="1330859"/>
          </a:xfrm>
          <a:custGeom>
            <a:avLst/>
            <a:gdLst>
              <a:gd name="connsiteX0" fmla="*/ 0 w 0"/>
              <a:gd name="connsiteY0" fmla="*/ 0 h 1330859"/>
              <a:gd name="connsiteX1" fmla="*/ 0 w 0"/>
              <a:gd name="connsiteY1" fmla="*/ 1330859 h 133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30859">
                <a:moveTo>
                  <a:pt x="0" y="0"/>
                </a:moveTo>
                <a:lnTo>
                  <a:pt x="0" y="1330859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任意多边形 67"/>
          <p:cNvSpPr/>
          <p:nvPr/>
        </p:nvSpPr>
        <p:spPr>
          <a:xfrm>
            <a:off x="2796009" y="1901227"/>
            <a:ext cx="0" cy="1330859"/>
          </a:xfrm>
          <a:custGeom>
            <a:avLst/>
            <a:gdLst>
              <a:gd name="connsiteX0" fmla="*/ 0 w 0"/>
              <a:gd name="connsiteY0" fmla="*/ 0 h 1330859"/>
              <a:gd name="connsiteX1" fmla="*/ 0 w 0"/>
              <a:gd name="connsiteY1" fmla="*/ 1330859 h 133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30859">
                <a:moveTo>
                  <a:pt x="0" y="0"/>
                </a:moveTo>
                <a:lnTo>
                  <a:pt x="0" y="1330859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9" name="任意多边形 68"/>
          <p:cNvSpPr/>
          <p:nvPr/>
        </p:nvSpPr>
        <p:spPr>
          <a:xfrm>
            <a:off x="3582151" y="1926121"/>
            <a:ext cx="0" cy="1330859"/>
          </a:xfrm>
          <a:custGeom>
            <a:avLst/>
            <a:gdLst>
              <a:gd name="connsiteX0" fmla="*/ 0 w 0"/>
              <a:gd name="connsiteY0" fmla="*/ 0 h 1330859"/>
              <a:gd name="connsiteX1" fmla="*/ 0 w 0"/>
              <a:gd name="connsiteY1" fmla="*/ 1330859 h 133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30859">
                <a:moveTo>
                  <a:pt x="0" y="0"/>
                </a:moveTo>
                <a:lnTo>
                  <a:pt x="0" y="1330859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0" name="任意多边形 69"/>
          <p:cNvSpPr/>
          <p:nvPr/>
        </p:nvSpPr>
        <p:spPr>
          <a:xfrm>
            <a:off x="4347216" y="1926121"/>
            <a:ext cx="0" cy="1330859"/>
          </a:xfrm>
          <a:custGeom>
            <a:avLst/>
            <a:gdLst>
              <a:gd name="connsiteX0" fmla="*/ 0 w 0"/>
              <a:gd name="connsiteY0" fmla="*/ 0 h 1330859"/>
              <a:gd name="connsiteX1" fmla="*/ 0 w 0"/>
              <a:gd name="connsiteY1" fmla="*/ 1330859 h 133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30859">
                <a:moveTo>
                  <a:pt x="0" y="0"/>
                </a:moveTo>
                <a:lnTo>
                  <a:pt x="0" y="1330859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任意多边形 70"/>
          <p:cNvSpPr/>
          <p:nvPr/>
        </p:nvSpPr>
        <p:spPr>
          <a:xfrm>
            <a:off x="5135796" y="1919829"/>
            <a:ext cx="0" cy="1330859"/>
          </a:xfrm>
          <a:custGeom>
            <a:avLst/>
            <a:gdLst>
              <a:gd name="connsiteX0" fmla="*/ 0 w 0"/>
              <a:gd name="connsiteY0" fmla="*/ 0 h 1330859"/>
              <a:gd name="connsiteX1" fmla="*/ 0 w 0"/>
              <a:gd name="connsiteY1" fmla="*/ 1330859 h 133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30859">
                <a:moveTo>
                  <a:pt x="0" y="0"/>
                </a:moveTo>
                <a:lnTo>
                  <a:pt x="0" y="1330859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2" name="任意多边形 71"/>
          <p:cNvSpPr/>
          <p:nvPr/>
        </p:nvSpPr>
        <p:spPr>
          <a:xfrm>
            <a:off x="5911738" y="1910282"/>
            <a:ext cx="0" cy="1330859"/>
          </a:xfrm>
          <a:custGeom>
            <a:avLst/>
            <a:gdLst>
              <a:gd name="connsiteX0" fmla="*/ 0 w 0"/>
              <a:gd name="connsiteY0" fmla="*/ 0 h 1330859"/>
              <a:gd name="connsiteX1" fmla="*/ 0 w 0"/>
              <a:gd name="connsiteY1" fmla="*/ 1330859 h 133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30859">
                <a:moveTo>
                  <a:pt x="0" y="0"/>
                </a:moveTo>
                <a:lnTo>
                  <a:pt x="0" y="1330859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任意多边形 72"/>
          <p:cNvSpPr/>
          <p:nvPr/>
        </p:nvSpPr>
        <p:spPr>
          <a:xfrm>
            <a:off x="6726726" y="1919829"/>
            <a:ext cx="0" cy="1330859"/>
          </a:xfrm>
          <a:custGeom>
            <a:avLst/>
            <a:gdLst>
              <a:gd name="connsiteX0" fmla="*/ 0 w 0"/>
              <a:gd name="connsiteY0" fmla="*/ 0 h 1330859"/>
              <a:gd name="connsiteX1" fmla="*/ 0 w 0"/>
              <a:gd name="connsiteY1" fmla="*/ 1330859 h 133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30859">
                <a:moveTo>
                  <a:pt x="0" y="0"/>
                </a:moveTo>
                <a:lnTo>
                  <a:pt x="0" y="1330859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左大括号 24"/>
          <p:cNvSpPr/>
          <p:nvPr/>
        </p:nvSpPr>
        <p:spPr>
          <a:xfrm rot="16200000">
            <a:off x="3175262" y="1443486"/>
            <a:ext cx="120657" cy="3598079"/>
          </a:xfrm>
          <a:prstGeom prst="leftBrace">
            <a:avLst>
              <a:gd name="adj1" fmla="val 128334"/>
              <a:gd name="adj2" fmla="val 50000"/>
            </a:avLst>
          </a:prstGeom>
          <a:ln w="158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74" name="组合 73"/>
          <p:cNvGrpSpPr/>
          <p:nvPr/>
        </p:nvGrpSpPr>
        <p:grpSpPr>
          <a:xfrm>
            <a:off x="3066022" y="3285828"/>
            <a:ext cx="588557" cy="707886"/>
            <a:chOff x="821252" y="3518738"/>
            <a:chExt cx="588557" cy="707886"/>
          </a:xfrm>
        </p:grpSpPr>
        <p:sp>
          <p:nvSpPr>
            <p:cNvPr id="75" name="文本框 74"/>
            <p:cNvSpPr txBox="1"/>
            <p:nvPr/>
          </p:nvSpPr>
          <p:spPr>
            <a:xfrm>
              <a:off x="821252" y="3518738"/>
              <a:ext cx="58855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  <a:p>
              <a:pPr>
                <a:lnSpc>
                  <a:spcPts val="2400"/>
                </a:lnSpc>
              </a:pP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  <a:endPara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任意多边形 75"/>
            <p:cNvSpPr/>
            <p:nvPr/>
          </p:nvSpPr>
          <p:spPr>
            <a:xfrm>
              <a:off x="877327" y="3838063"/>
              <a:ext cx="274320" cy="0"/>
            </a:xfrm>
            <a:custGeom>
              <a:avLst/>
              <a:gdLst>
                <a:gd name="connsiteX0" fmla="*/ 0 w 461639"/>
                <a:gd name="connsiteY0" fmla="*/ 8878 h 8878"/>
                <a:gd name="connsiteX1" fmla="*/ 461639 w 461639"/>
                <a:gd name="connsiteY1" fmla="*/ 0 h 8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1639" h="8878">
                  <a:moveTo>
                    <a:pt x="0" y="8878"/>
                  </a:moveTo>
                  <a:lnTo>
                    <a:pt x="461639" y="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4475726" y="5421358"/>
            <a:ext cx="4085899" cy="707886"/>
            <a:chOff x="1933386" y="5703687"/>
            <a:chExt cx="4085899" cy="707886"/>
          </a:xfrm>
        </p:grpSpPr>
        <p:sp>
          <p:nvSpPr>
            <p:cNvPr id="77" name="文本框 76">
              <a:extLst>
                <a:ext uri="{FF2B5EF4-FFF2-40B4-BE49-F238E27FC236}">
                  <a16:creationId xmlns:a16="http://schemas.microsoft.com/office/drawing/2014/main" id="{F0AB769E-BE75-40E0-8542-B209D6C815E4}"/>
                </a:ext>
              </a:extLst>
            </p:cNvPr>
            <p:cNvSpPr txBox="1"/>
            <p:nvPr/>
          </p:nvSpPr>
          <p:spPr>
            <a:xfrm>
              <a:off x="1933386" y="5773139"/>
              <a:ext cx="40858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16</a:t>
              </a: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的     是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10</a:t>
              </a: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，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10</a:t>
              </a: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＋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=</a:t>
              </a:r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11</a:t>
              </a:r>
            </a:p>
          </p:txBody>
        </p:sp>
        <p:grpSp>
          <p:nvGrpSpPr>
            <p:cNvPr id="78" name="组合 77"/>
            <p:cNvGrpSpPr/>
            <p:nvPr/>
          </p:nvGrpSpPr>
          <p:grpSpPr>
            <a:xfrm>
              <a:off x="2656086" y="5703687"/>
              <a:ext cx="588557" cy="707886"/>
              <a:chOff x="821252" y="3518738"/>
              <a:chExt cx="588557" cy="707886"/>
            </a:xfrm>
          </p:grpSpPr>
          <p:sp>
            <p:nvSpPr>
              <p:cNvPr id="79" name="文本框 78"/>
              <p:cNvSpPr txBox="1"/>
              <p:nvPr/>
            </p:nvSpPr>
            <p:spPr>
              <a:xfrm>
                <a:off x="821252" y="3518738"/>
                <a:ext cx="58855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400"/>
                  </a:lnSpc>
                </a:pPr>
                <a:r>
                  <a:rPr lang="en-US" altLang="zh-TW" sz="2400" dirty="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altLang="zh-TW" sz="2400" dirty="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endParaRPr lang="zh-CN" altLang="en-US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" name="任意多边形 79"/>
              <p:cNvSpPr/>
              <p:nvPr/>
            </p:nvSpPr>
            <p:spPr>
              <a:xfrm>
                <a:off x="877327" y="3838063"/>
                <a:ext cx="274320" cy="0"/>
              </a:xfrm>
              <a:custGeom>
                <a:avLst/>
                <a:gdLst>
                  <a:gd name="connsiteX0" fmla="*/ 0 w 461639"/>
                  <a:gd name="connsiteY0" fmla="*/ 8878 h 8878"/>
                  <a:gd name="connsiteX1" fmla="*/ 461639 w 461639"/>
                  <a:gd name="connsiteY1" fmla="*/ 0 h 8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61639" h="8878">
                    <a:moveTo>
                      <a:pt x="0" y="8878"/>
                    </a:moveTo>
                    <a:lnTo>
                      <a:pt x="461639" y="0"/>
                    </a:lnTo>
                  </a:path>
                </a:pathLst>
              </a:custGeom>
              <a:noFill/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81" name="文本框 80">
            <a:extLst>
              <a:ext uri="{FF2B5EF4-FFF2-40B4-BE49-F238E27FC236}">
                <a16:creationId xmlns:a16="http://schemas.microsoft.com/office/drawing/2014/main" id="{719CADDD-A43F-4FC0-AB6A-C47C4EB1E0F8}"/>
              </a:ext>
            </a:extLst>
          </p:cNvPr>
          <p:cNvSpPr txBox="1"/>
          <p:nvPr/>
        </p:nvSpPr>
        <p:spPr>
          <a:xfrm>
            <a:off x="2181108" y="5251523"/>
            <a:ext cx="714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16</a:t>
            </a:r>
            <a:endParaRPr lang="en-US" altLang="zh-CN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5631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7" grpId="1" animBg="1"/>
      <p:bldP spid="24" grpId="0" animBg="1"/>
      <p:bldP spid="24" grpId="1" animBg="1"/>
      <p:bldP spid="15" grpId="0" animBg="1"/>
      <p:bldP spid="15" grpId="1" animBg="1"/>
      <p:bldP spid="65" grpId="0"/>
      <p:bldP spid="66" grpId="0"/>
      <p:bldP spid="18" grpId="0" animBg="1"/>
      <p:bldP spid="18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25" grpId="0" animBg="1"/>
      <p:bldP spid="25" grpId="1" animBg="1"/>
      <p:bldP spid="8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>
            <a:extLst>
              <a:ext uri="{FF2B5EF4-FFF2-40B4-BE49-F238E27FC236}">
                <a16:creationId xmlns:a16="http://schemas.microsoft.com/office/drawing/2014/main" id="{C8E69089-0B9A-4EAB-A76F-A983CE3BB32E}"/>
              </a:ext>
            </a:extLst>
          </p:cNvPr>
          <p:cNvSpPr/>
          <p:nvPr/>
        </p:nvSpPr>
        <p:spPr>
          <a:xfrm>
            <a:off x="2877520" y="2620801"/>
            <a:ext cx="3496120" cy="434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2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23.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69DC56F1-DB1B-46B3-AE46-FE2DFE871C7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9095" y="1048816"/>
            <a:ext cx="917940" cy="860792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6166" y="1292592"/>
            <a:ext cx="5368705" cy="1115819"/>
          </a:xfrm>
          <a:prstGeom prst="rect">
            <a:avLst/>
          </a:prstGeom>
        </p:spPr>
      </p:pic>
      <p:sp>
        <p:nvSpPr>
          <p:cNvPr id="15" name="文本框 14">
            <a:extLst>
              <a:ext uri="{FF2B5EF4-FFF2-40B4-BE49-F238E27FC236}">
                <a16:creationId xmlns:a16="http://schemas.microsoft.com/office/drawing/2014/main" id="{A03B2B22-9831-4083-BBCF-757A87F92D47}"/>
              </a:ext>
            </a:extLst>
          </p:cNvPr>
          <p:cNvSpPr txBox="1"/>
          <p:nvPr/>
        </p:nvSpPr>
        <p:spPr>
          <a:xfrm>
            <a:off x="1024991" y="2539411"/>
            <a:ext cx="8119009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上圖的膠棒剪去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6cm</a:t>
            </a: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後，餘下部分佔原來膠棒的幾</a:t>
            </a:r>
            <a:endParaRPr lang="en-US" altLang="zh-TW" sz="28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分之幾？</a:t>
            </a:r>
            <a:endParaRPr lang="en-US" altLang="zh-TW" sz="28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1024991" y="3704373"/>
            <a:ext cx="2738535" cy="523220"/>
            <a:chOff x="1024991" y="3701462"/>
            <a:chExt cx="2738535" cy="523220"/>
          </a:xfrm>
        </p:grpSpPr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A03B2B22-9831-4083-BBCF-757A87F92D47}"/>
                </a:ext>
              </a:extLst>
            </p:cNvPr>
            <p:cNvSpPr txBox="1"/>
            <p:nvPr/>
          </p:nvSpPr>
          <p:spPr>
            <a:xfrm>
              <a:off x="1024991" y="3701462"/>
              <a:ext cx="14194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zh-TW" altLang="en-US" sz="2800" dirty="0"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答案：</a:t>
              </a:r>
              <a:endParaRPr lang="en-US" altLang="zh-TW" sz="28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4" name="任意多边形 3"/>
            <p:cNvSpPr/>
            <p:nvPr/>
          </p:nvSpPr>
          <p:spPr>
            <a:xfrm>
              <a:off x="2209046" y="4092166"/>
              <a:ext cx="1554480" cy="0"/>
            </a:xfrm>
            <a:custGeom>
              <a:avLst/>
              <a:gdLst>
                <a:gd name="connsiteX0" fmla="*/ 0 w 1629623"/>
                <a:gd name="connsiteY0" fmla="*/ 0 h 0"/>
                <a:gd name="connsiteX1" fmla="*/ 1629623 w 1629623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29623">
                  <a:moveTo>
                    <a:pt x="0" y="0"/>
                  </a:moveTo>
                  <a:lnTo>
                    <a:pt x="1629623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6" name="任意多边形 5"/>
          <p:cNvSpPr/>
          <p:nvPr/>
        </p:nvSpPr>
        <p:spPr>
          <a:xfrm>
            <a:off x="2525917" y="1276539"/>
            <a:ext cx="0" cy="416459"/>
          </a:xfrm>
          <a:custGeom>
            <a:avLst/>
            <a:gdLst>
              <a:gd name="connsiteX0" fmla="*/ 0 w 0"/>
              <a:gd name="connsiteY0" fmla="*/ 416459 h 416459"/>
              <a:gd name="connsiteX1" fmla="*/ 0 w 0"/>
              <a:gd name="connsiteY1" fmla="*/ 0 h 41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16459">
                <a:moveTo>
                  <a:pt x="0" y="416459"/>
                </a:move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任意多边形 28"/>
          <p:cNvSpPr/>
          <p:nvPr/>
        </p:nvSpPr>
        <p:spPr>
          <a:xfrm>
            <a:off x="3013295" y="1265433"/>
            <a:ext cx="0" cy="416459"/>
          </a:xfrm>
          <a:custGeom>
            <a:avLst/>
            <a:gdLst>
              <a:gd name="connsiteX0" fmla="*/ 0 w 0"/>
              <a:gd name="connsiteY0" fmla="*/ 416459 h 416459"/>
              <a:gd name="connsiteX1" fmla="*/ 0 w 0"/>
              <a:gd name="connsiteY1" fmla="*/ 0 h 41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16459">
                <a:moveTo>
                  <a:pt x="0" y="416459"/>
                </a:move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任意多边形 33"/>
          <p:cNvSpPr/>
          <p:nvPr/>
        </p:nvSpPr>
        <p:spPr>
          <a:xfrm>
            <a:off x="3502188" y="1256928"/>
            <a:ext cx="0" cy="416459"/>
          </a:xfrm>
          <a:custGeom>
            <a:avLst/>
            <a:gdLst>
              <a:gd name="connsiteX0" fmla="*/ 0 w 0"/>
              <a:gd name="connsiteY0" fmla="*/ 416459 h 416459"/>
              <a:gd name="connsiteX1" fmla="*/ 0 w 0"/>
              <a:gd name="connsiteY1" fmla="*/ 0 h 41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16459">
                <a:moveTo>
                  <a:pt x="0" y="416459"/>
                </a:move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任意多边形 34"/>
          <p:cNvSpPr/>
          <p:nvPr/>
        </p:nvSpPr>
        <p:spPr>
          <a:xfrm>
            <a:off x="3991060" y="1256927"/>
            <a:ext cx="0" cy="416459"/>
          </a:xfrm>
          <a:custGeom>
            <a:avLst/>
            <a:gdLst>
              <a:gd name="connsiteX0" fmla="*/ 0 w 0"/>
              <a:gd name="connsiteY0" fmla="*/ 416459 h 416459"/>
              <a:gd name="connsiteX1" fmla="*/ 0 w 0"/>
              <a:gd name="connsiteY1" fmla="*/ 0 h 41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16459">
                <a:moveTo>
                  <a:pt x="0" y="416459"/>
                </a:move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任意多边形 35"/>
          <p:cNvSpPr/>
          <p:nvPr/>
        </p:nvSpPr>
        <p:spPr>
          <a:xfrm>
            <a:off x="4479945" y="1265980"/>
            <a:ext cx="0" cy="416459"/>
          </a:xfrm>
          <a:custGeom>
            <a:avLst/>
            <a:gdLst>
              <a:gd name="connsiteX0" fmla="*/ 0 w 0"/>
              <a:gd name="connsiteY0" fmla="*/ 416459 h 416459"/>
              <a:gd name="connsiteX1" fmla="*/ 0 w 0"/>
              <a:gd name="connsiteY1" fmla="*/ 0 h 41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16459">
                <a:moveTo>
                  <a:pt x="0" y="416459"/>
                </a:move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任意多边形 36"/>
          <p:cNvSpPr/>
          <p:nvPr/>
        </p:nvSpPr>
        <p:spPr>
          <a:xfrm>
            <a:off x="4959784" y="1247875"/>
            <a:ext cx="0" cy="416459"/>
          </a:xfrm>
          <a:custGeom>
            <a:avLst/>
            <a:gdLst>
              <a:gd name="connsiteX0" fmla="*/ 0 w 0"/>
              <a:gd name="connsiteY0" fmla="*/ 416459 h 416459"/>
              <a:gd name="connsiteX1" fmla="*/ 0 w 0"/>
              <a:gd name="connsiteY1" fmla="*/ 0 h 41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16459">
                <a:moveTo>
                  <a:pt x="0" y="416459"/>
                </a:move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任意多边形 37"/>
          <p:cNvSpPr/>
          <p:nvPr/>
        </p:nvSpPr>
        <p:spPr>
          <a:xfrm>
            <a:off x="5457727" y="1247876"/>
            <a:ext cx="0" cy="416459"/>
          </a:xfrm>
          <a:custGeom>
            <a:avLst/>
            <a:gdLst>
              <a:gd name="connsiteX0" fmla="*/ 0 w 0"/>
              <a:gd name="connsiteY0" fmla="*/ 416459 h 416459"/>
              <a:gd name="connsiteX1" fmla="*/ 0 w 0"/>
              <a:gd name="connsiteY1" fmla="*/ 0 h 41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16459">
                <a:moveTo>
                  <a:pt x="0" y="416459"/>
                </a:move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任意多边形 38"/>
          <p:cNvSpPr/>
          <p:nvPr/>
        </p:nvSpPr>
        <p:spPr>
          <a:xfrm>
            <a:off x="5937567" y="1265980"/>
            <a:ext cx="0" cy="416459"/>
          </a:xfrm>
          <a:custGeom>
            <a:avLst/>
            <a:gdLst>
              <a:gd name="connsiteX0" fmla="*/ 0 w 0"/>
              <a:gd name="connsiteY0" fmla="*/ 416459 h 416459"/>
              <a:gd name="connsiteX1" fmla="*/ 0 w 0"/>
              <a:gd name="connsiteY1" fmla="*/ 0 h 41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16459">
                <a:moveTo>
                  <a:pt x="0" y="416459"/>
                </a:move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任意多边形 39"/>
          <p:cNvSpPr/>
          <p:nvPr/>
        </p:nvSpPr>
        <p:spPr>
          <a:xfrm>
            <a:off x="6435507" y="1238820"/>
            <a:ext cx="0" cy="416459"/>
          </a:xfrm>
          <a:custGeom>
            <a:avLst/>
            <a:gdLst>
              <a:gd name="connsiteX0" fmla="*/ 0 w 0"/>
              <a:gd name="connsiteY0" fmla="*/ 416459 h 416459"/>
              <a:gd name="connsiteX1" fmla="*/ 0 w 0"/>
              <a:gd name="connsiteY1" fmla="*/ 0 h 41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16459">
                <a:moveTo>
                  <a:pt x="0" y="416459"/>
                </a:moveTo>
                <a:lnTo>
                  <a:pt x="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左大括号 6"/>
          <p:cNvSpPr/>
          <p:nvPr/>
        </p:nvSpPr>
        <p:spPr>
          <a:xfrm rot="5400000">
            <a:off x="5860533" y="229700"/>
            <a:ext cx="182880" cy="1965960"/>
          </a:xfrm>
          <a:prstGeom prst="leftBrace">
            <a:avLst>
              <a:gd name="adj1" fmla="val 97365"/>
              <a:gd name="adj2" fmla="val 50000"/>
            </a:avLst>
          </a:prstGeom>
          <a:ln w="254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文本框 40"/>
          <p:cNvSpPr txBox="1"/>
          <p:nvPr/>
        </p:nvSpPr>
        <p:spPr>
          <a:xfrm>
            <a:off x="5322890" y="732350"/>
            <a:ext cx="1612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餘下部分</a:t>
            </a:r>
            <a:endParaRPr lang="zh-CN" altLang="en-US" sz="24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3875402" y="3846138"/>
            <a:ext cx="4804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膠棒分為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份，餘下部分佔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份。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3" name="组合 42"/>
          <p:cNvGrpSpPr/>
          <p:nvPr/>
        </p:nvGrpSpPr>
        <p:grpSpPr>
          <a:xfrm>
            <a:off x="2709963" y="3483318"/>
            <a:ext cx="588557" cy="707886"/>
            <a:chOff x="785040" y="3509685"/>
            <a:chExt cx="588557" cy="707886"/>
          </a:xfrm>
        </p:grpSpPr>
        <p:sp>
          <p:nvSpPr>
            <p:cNvPr id="44" name="文本框 43"/>
            <p:cNvSpPr txBox="1"/>
            <p:nvPr/>
          </p:nvSpPr>
          <p:spPr>
            <a:xfrm>
              <a:off x="785040" y="3509685"/>
              <a:ext cx="58855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</a:pPr>
              <a:r>
                <a:rPr lang="zh-TW" altLang="en-US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zh-TW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  <a:p>
              <a:pPr>
                <a:lnSpc>
                  <a:spcPts val="2400"/>
                </a:lnSpc>
              </a:pPr>
              <a:r>
                <a:rPr lang="en-US" altLang="zh-TW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  <a:endPara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任意多边形 44"/>
            <p:cNvSpPr/>
            <p:nvPr/>
          </p:nvSpPr>
          <p:spPr>
            <a:xfrm>
              <a:off x="859221" y="3810904"/>
              <a:ext cx="457200" cy="0"/>
            </a:xfrm>
            <a:custGeom>
              <a:avLst/>
              <a:gdLst>
                <a:gd name="connsiteX0" fmla="*/ 0 w 461639"/>
                <a:gd name="connsiteY0" fmla="*/ 8878 h 8878"/>
                <a:gd name="connsiteX1" fmla="*/ 461639 w 461639"/>
                <a:gd name="connsiteY1" fmla="*/ 0 h 8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1639" h="8878">
                  <a:moveTo>
                    <a:pt x="0" y="8878"/>
                  </a:moveTo>
                  <a:lnTo>
                    <a:pt x="461639" y="0"/>
                  </a:ln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3884455" y="4263637"/>
            <a:ext cx="4236503" cy="707886"/>
            <a:chOff x="3884455" y="4263637"/>
            <a:chExt cx="4236503" cy="707886"/>
          </a:xfrm>
        </p:grpSpPr>
        <p:sp>
          <p:nvSpPr>
            <p:cNvPr id="46" name="文本框 45"/>
            <p:cNvSpPr txBox="1"/>
            <p:nvPr/>
          </p:nvSpPr>
          <p:spPr>
            <a:xfrm>
              <a:off x="3884455" y="4352646"/>
              <a:ext cx="42365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餘下部分佔原來膠棒的     。</a:t>
              </a:r>
              <a:endPara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47" name="组合 46"/>
            <p:cNvGrpSpPr/>
            <p:nvPr/>
          </p:nvGrpSpPr>
          <p:grpSpPr>
            <a:xfrm>
              <a:off x="6953059" y="4263637"/>
              <a:ext cx="588557" cy="707886"/>
              <a:chOff x="785040" y="3509685"/>
              <a:chExt cx="588557" cy="707886"/>
            </a:xfrm>
          </p:grpSpPr>
          <p:sp>
            <p:nvSpPr>
              <p:cNvPr id="48" name="文本框 47"/>
              <p:cNvSpPr txBox="1"/>
              <p:nvPr/>
            </p:nvSpPr>
            <p:spPr>
              <a:xfrm>
                <a:off x="785040" y="3509685"/>
                <a:ext cx="58855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400"/>
                  </a:lnSpc>
                </a:pPr>
                <a:r>
                  <a:rPr lang="zh-TW" altLang="en-US" sz="2400" dirty="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zh-TW" sz="2400" dirty="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altLang="zh-TW" sz="2400" dirty="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10</a:t>
                </a:r>
                <a:endParaRPr lang="zh-CN" altLang="en-US" sz="2400" dirty="0">
                  <a:solidFill>
                    <a:srgbClr val="FF00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" name="任意多边形 48"/>
              <p:cNvSpPr/>
              <p:nvPr/>
            </p:nvSpPr>
            <p:spPr>
              <a:xfrm>
                <a:off x="877327" y="3838063"/>
                <a:ext cx="365760" cy="0"/>
              </a:xfrm>
              <a:custGeom>
                <a:avLst/>
                <a:gdLst>
                  <a:gd name="connsiteX0" fmla="*/ 0 w 461639"/>
                  <a:gd name="connsiteY0" fmla="*/ 8878 h 8878"/>
                  <a:gd name="connsiteX1" fmla="*/ 461639 w 461639"/>
                  <a:gd name="connsiteY1" fmla="*/ 0 h 8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61639" h="8878">
                    <a:moveTo>
                      <a:pt x="0" y="8878"/>
                    </a:moveTo>
                    <a:lnTo>
                      <a:pt x="461639" y="0"/>
                    </a:lnTo>
                  </a:path>
                </a:pathLst>
              </a:custGeom>
              <a:noFill/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398433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6" grpId="0" animBg="1"/>
      <p:bldP spid="6" grpId="1" animBg="1"/>
      <p:bldP spid="29" grpId="0" animBg="1"/>
      <p:bldP spid="29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7" grpId="0" animBg="1"/>
      <p:bldP spid="41" grpId="0"/>
      <p:bldP spid="41" grpId="1"/>
      <p:bldP spid="42" grpId="0"/>
      <p:bldP spid="4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2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30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9628" y="1244765"/>
            <a:ext cx="5053898" cy="1254932"/>
          </a:xfrm>
          <a:prstGeom prst="rect">
            <a:avLst/>
          </a:prstGeom>
        </p:spPr>
      </p:pic>
      <p:sp>
        <p:nvSpPr>
          <p:cNvPr id="43" name="文本框 42">
            <a:extLst>
              <a:ext uri="{FF2B5EF4-FFF2-40B4-BE49-F238E27FC236}">
                <a16:creationId xmlns:a16="http://schemas.microsoft.com/office/drawing/2014/main" id="{A03B2B22-9831-4083-BBCF-757A87F92D47}"/>
              </a:ext>
            </a:extLst>
          </p:cNvPr>
          <p:cNvSpPr txBox="1"/>
          <p:nvPr/>
        </p:nvSpPr>
        <p:spPr>
          <a:xfrm>
            <a:off x="1293223" y="2565462"/>
            <a:ext cx="738461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① 把容器</a:t>
            </a:r>
            <a:r>
              <a:rPr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P</a:t>
            </a:r>
            <a:r>
              <a:rPr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注滿水後，把全部水倒進一個空碗</a:t>
            </a:r>
            <a:r>
              <a:rPr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Q</a:t>
            </a:r>
            <a:r>
              <a:rPr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裏。</a:t>
            </a:r>
            <a:endParaRPr lang="en-US" altLang="zh-TW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② 再把碗裏的水全部倒進空的容器</a:t>
            </a:r>
            <a:r>
              <a:rPr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R</a:t>
            </a:r>
            <a:r>
              <a:rPr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裏。容器</a:t>
            </a:r>
            <a:r>
              <a:rPr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R</a:t>
            </a:r>
            <a:r>
              <a:rPr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剛</a:t>
            </a:r>
            <a:endParaRPr lang="en-US" altLang="zh-TW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好注滿水。</a:t>
            </a:r>
            <a:endParaRPr lang="en-US" altLang="zh-TW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根據以上資料，下列哪一項是正確的？</a:t>
            </a:r>
            <a:endParaRPr lang="en-US" altLang="zh-TW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</a:t>
            </a:r>
            <a:r>
              <a:rPr lang="en-US" altLang="zh-CN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A. P</a:t>
            </a:r>
            <a:r>
              <a:rPr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CN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R</a:t>
            </a:r>
            <a:r>
              <a:rPr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的容量相等。</a:t>
            </a:r>
          </a:p>
          <a:p>
            <a:pPr>
              <a:spcAft>
                <a:spcPts val="600"/>
              </a:spcAft>
            </a:pPr>
            <a:r>
              <a:rPr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</a:t>
            </a:r>
            <a:r>
              <a:rPr lang="en-US" altLang="zh-CN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B. Q</a:t>
            </a:r>
            <a:r>
              <a:rPr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CN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R</a:t>
            </a:r>
            <a:r>
              <a:rPr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的容量相等。</a:t>
            </a:r>
          </a:p>
          <a:p>
            <a:pPr>
              <a:spcAft>
                <a:spcPts val="600"/>
              </a:spcAft>
            </a:pPr>
            <a:r>
              <a:rPr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</a:t>
            </a:r>
            <a:r>
              <a:rPr lang="en-US" altLang="zh-CN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C. P</a:t>
            </a:r>
            <a:r>
              <a:rPr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的容量比</a:t>
            </a:r>
            <a:r>
              <a:rPr lang="en-US" altLang="zh-CN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R</a:t>
            </a:r>
            <a:r>
              <a:rPr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的容量小。</a:t>
            </a:r>
          </a:p>
          <a:p>
            <a:r>
              <a:rPr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</a:t>
            </a:r>
            <a:r>
              <a:rPr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D. P</a:t>
            </a:r>
            <a:r>
              <a:rPr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的容量比</a:t>
            </a:r>
            <a:r>
              <a:rPr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Q</a:t>
            </a:r>
            <a:r>
              <a:rPr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R</a:t>
            </a:r>
            <a:r>
              <a:rPr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的總容量大。</a:t>
            </a:r>
            <a:endParaRPr lang="en-US" altLang="zh-TW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4" name="椭圆 43">
            <a:extLst>
              <a:ext uri="{FF2B5EF4-FFF2-40B4-BE49-F238E27FC236}">
                <a16:creationId xmlns:a16="http://schemas.microsoft.com/office/drawing/2014/main" id="{D964E789-6585-487D-B93F-A276595DDA43}"/>
              </a:ext>
            </a:extLst>
          </p:cNvPr>
          <p:cNvSpPr/>
          <p:nvPr/>
        </p:nvSpPr>
        <p:spPr>
          <a:xfrm>
            <a:off x="1482105" y="4270723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椭圆 44">
            <a:extLst>
              <a:ext uri="{FF2B5EF4-FFF2-40B4-BE49-F238E27FC236}">
                <a16:creationId xmlns:a16="http://schemas.microsoft.com/office/drawing/2014/main" id="{D964E789-6585-487D-B93F-A276595DDA43}"/>
              </a:ext>
            </a:extLst>
          </p:cNvPr>
          <p:cNvSpPr/>
          <p:nvPr/>
        </p:nvSpPr>
        <p:spPr>
          <a:xfrm>
            <a:off x="1482105" y="5169043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椭圆 45">
            <a:extLst>
              <a:ext uri="{FF2B5EF4-FFF2-40B4-BE49-F238E27FC236}">
                <a16:creationId xmlns:a16="http://schemas.microsoft.com/office/drawing/2014/main" id="{D964E789-6585-487D-B93F-A276595DDA43}"/>
              </a:ext>
            </a:extLst>
          </p:cNvPr>
          <p:cNvSpPr/>
          <p:nvPr/>
        </p:nvSpPr>
        <p:spPr>
          <a:xfrm>
            <a:off x="1482105" y="4707777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椭圆 46">
            <a:extLst>
              <a:ext uri="{FF2B5EF4-FFF2-40B4-BE49-F238E27FC236}">
                <a16:creationId xmlns:a16="http://schemas.microsoft.com/office/drawing/2014/main" id="{D964E789-6585-487D-B93F-A276595DDA43}"/>
              </a:ext>
            </a:extLst>
          </p:cNvPr>
          <p:cNvSpPr/>
          <p:nvPr/>
        </p:nvSpPr>
        <p:spPr>
          <a:xfrm>
            <a:off x="1482105" y="5630309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8" name="直接箭头连接符 47"/>
          <p:cNvCxnSpPr/>
          <p:nvPr/>
        </p:nvCxnSpPr>
        <p:spPr>
          <a:xfrm flipH="1" flipV="1">
            <a:off x="2551215" y="2053996"/>
            <a:ext cx="705850" cy="265523"/>
          </a:xfrm>
          <a:prstGeom prst="straightConnector1">
            <a:avLst/>
          </a:prstGeom>
          <a:ln w="25400">
            <a:solidFill>
              <a:srgbClr val="FF00FF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本框 48"/>
          <p:cNvSpPr txBox="1"/>
          <p:nvPr/>
        </p:nvSpPr>
        <p:spPr>
          <a:xfrm>
            <a:off x="1485034" y="1641398"/>
            <a:ext cx="1633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有水溢出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665106" y="2173387"/>
            <a:ext cx="2711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P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的容量比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R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的大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2" name="文本框 51"/>
          <p:cNvSpPr txBox="1"/>
          <p:nvPr/>
        </p:nvSpPr>
        <p:spPr>
          <a:xfrm>
            <a:off x="5686964" y="1410565"/>
            <a:ext cx="1633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剛好注滿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3" name="文本框 52"/>
          <p:cNvSpPr txBox="1"/>
          <p:nvPr/>
        </p:nvSpPr>
        <p:spPr>
          <a:xfrm>
            <a:off x="5503838" y="2255251"/>
            <a:ext cx="2716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Q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R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的容量相等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736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8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  <p:bldP spid="50" grpId="0"/>
      <p:bldP spid="50" grpId="1"/>
      <p:bldP spid="52" grpId="0" build="allAtOnce"/>
      <p:bldP spid="53" grpId="0"/>
      <p:bldP spid="53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移到投影片的開始處&quot;,&quot;PB_ACCESSIBLE_ARIA_LABEL_BOTTOM_PANEL&quot;:&quot;底部欄&quot;,&quot;PB_ACCESSIBLE_ARIA_LABEL_NAVIGATION_BUTTONS&quot;:&quot;導覽按鈕&quot;,&quot;PB_ACCESSIBLE_ARIA_LABEL_SETTINGS&quot;:&quot;無障礙設定&quot;,&quot;PB_ACCESSIBLE_ARIA_LABEL_SLIDE&quot;:&quot;投影片&quot;,&quot;PB_ACCESSIBLE_ARIA_LABEL_TOP_PANEL&quot;:&quot;頂部欄&quot;,&quot;PB_ACCESSIBLE_AUDIO_NARRATION_LABEL&quot;:&quot;聲音講解&quot;,&quot;PB_ACCESSIBLE_NAVIGATION_NEXT_BUTTON&quot;:&quot;下一頁&quot;,&quot;PB_ACCESSIBLE_NAVIGATION_PREV_BUTTON&quot;:&quot;上一頁&quot;,&quot;PB_ACCESSIBLE_SKIN_ENABLE_ACCESSIBILITY_MODE&quot;:&quot;啟用無障礙模式&quot;,&quot;PB_ACCESSIBLE_SKIN_ENABLE_NORMAL_MODE&quot;:&quot;不啟用無障礙模式&quot;,&quot;PB_ACCESSIBLE_SKIN_PRESENTER_PHOTO&quot;:&quot;簡報者照片&quot;,&quot;PB_ACCESSIBLE_SLIDE_N_OF_COUNT&quot;:&quot;投影片 %TOTAL_SLIDES% 的 %SLIDE_NUMBER%&quot;,&quot;PB_ACCESSIBLE_VIDEO_NARRATION_LABEL&quot;:&quot;影片講解&quot;,&quot;PB_ACCESSIBLE_WATERMARK_SKIN_CREATED_WITH&quot;:&quot;使用 iSpring 評估版建立&quot;,&quot;PB_ATTACHMENT_DOCUMENT_SUBTITLE&quot;:&quot;文件&quot;,&quot;PB_ATTACHMENT_FILE_SUBTITLE&quot;:&quot;檔案&quot;,&quot;PB_ATTACHMENT_IMAGE_SUBTITLE&quot;:&quot;圖片&quot;,&quot;PB_ATTACHMENT_LINK_SUBTITLE&quot;:&quot;連結&quot;,&quot;PB_ATTACHMENT_VIDEO_SUBTITLE&quot;:&quot;影片&quot;,&quot;PB_BACK_TO_APP_BUTTON_LABEL&quot;:&quot;返回&quot;,&quot;PB_CC_MENU_OFF&quot;:&quot;關閉&quot;,&quot;PB_CC_MENU_ON&quot;:&quot;啟用&quot;,&quot;PB_CC_MENU_TITLE&quot;:&quot;備註&quot;,&quot;PB_CONTROL_PANEL_EXIT_FULL_SCREEN&quot;:&quot;退出全螢幕模式&quot;,&quot;PB_CONTROL_PANEL_FULL_SCREEN&quot;:&quot;全螢幕&quot;,&quot;PB_CONTROL_PANEL_NEXT&quot;:&quot;下一頁&quot;,&quot;PB_CONTROL_PANEL_OUTLINE&quot;:&quot;大綱&quot;,&quot;PB_CONTROL_PANEL_PREV&quot;:&quot;&quot;,&quot;PB_CONTROL_PANEL_REPLAY&quot;:&quot;重播&quot;,&quot;PB_CONTROL_PANEL_SLIDE_COUNTER&quot;:&quot;%TOTAL_SLIDES% 的 %SLIDE_NUMBER%&quot;,&quot;PB_CONTROL_PANEL_VOLUME_CONTROL&quot;:&quot;音量&quot;,&quot;PB_CURRENT_SLIDE_IS_NOT_COMPLETED&quot;:&quot;您必須觀看完投影片才能繼續&quot;,&quot;PB_DOMAIN_RESTRICTION&quot;:&quot;很抱歉，簡報建立者已經禁止在此網域共享簡報內容。&quot;,&quot;PB_DRAWING_TOOLS_END_DRAWING&quot;:&quot;結束繪圖&quot;,&quot;PB_DRAWING_TOOLS_ERASER&quot;:&quot;橡皮擦&quot;,&quot;PB_DRAWING_TOOLS_ERASE_ALL&quot;:&quot;全部刪除&quot;,&quot;PB_DRAWING_TOOLS_HIGHLIGHTER&quot;:&quot;螢光筆&quot;,&quot;PB_DRAWING_TOOLS_PEN&quot;:&quot;筆&quot;,&quot;PB_ENTER_PASSWORD&quot;:&quot;輸入密碼才能檢視簡報。&quot;,&quot;PB_INCORRECT_PASSWORD&quot;:&quot;密碼錯誤&quot;,&quot;PB_INTERACTION_SLIDE_WINDOW_TEXT&quot;:&quot;您必須完成此次交互才能觀看下一張投影片。&quot;,&quot;PB_MESSAGE_BOX_NO&quot;:&quot;否&quot;,&quot;PB_MESSAGE_BOX_OK&quot;:&quot;確定&quot;,&quot;PB_MESSAGE_BOX_YES&quot;:&quot;是&quot;,&quot;PB_NAVIGATION_IS_RESTRICTED&quot;:&quot;您只能依照順序瀏覽投影片&quot;,&quot;PB_NAVIGATION_IS_SEQUENTIAL&quot;:&quot;您只能依照順序瀏覽投影片&quot;,&quot;PB_PLAYBACK_RATE_MENU_CAPTION&quot;:&quot;速度&quot;,&quot;PB_PRECEDING_QUIZ_FAILED_WINDOW_TEXT&quot;:&quot;您未通過第 %SLIDE_INDEX% 張投影片上的測驗，無法繼續觀看下一張投影片。&quot;,&quot;PB_PRECEDING_QUIZ_NOT_COMPLETED_WINDOW_TEXT&quot;:&quot;您必須先完成第 %SLIDE_INDEX% 張投影片上的測驗，才能觀看這張投影片。&quot;,&quot;PB_PRECEDING_QUIZ_NOT_PASSED_WINDOW_TEXT&quot;:&quot;您必須先完成第 %SLIDE_INDEX% 張投影片上的測驗，才能觀看這張投影片。&quot;,&quot;PB_PRECEDING_SCENARIO_FAILED_WINDOW_TEXT&quot;:&quot;您無法繼續觀看下一張投影片，因為您未完成第 %SLIDE_INDEX% 張投影片上的模擬情境對話&quot;,&quot;PB_PRECEDING_SCENARIO_NOT_COMPLETED_WINDOW_TEXT&quot;:&quot;您必須先完成第 %SLIDE_INDEX% 張投影片上的模擬情境對話後才能觀看這張投影片。&quot;,&quot;PB_PRECEDING_SCENARIO_NOT_PASSED_WINDOW_TEXT&quot;:&quot;您必須先完成第 %SLIDE_INDEX% 張投影片上的模擬情境對話，才能觀看這張投影片。&quot;,&quot;PB_PRESENTER_COLLAPSE_BIO&quot;:&quot;顯示較少內容&quot;,&quot;PB_PRESENTER_EMAIL&quot;:&quot;電子郵件&quot;,&quot;PB_PRESENTER_EXPAND_BIO&quot;:&quot;顯示更多資訊&quot;,&quot;PB_PRESENTER_NO_INFO&quot;:&quot;無簡報者資訊&quot;,&quot;PB_PRESENTER_WEBSITE&quot;:&quot;網站&quot;,&quot;PB_QUIZ_SLIDE_WINDOW_TEXT&quot;:&quot;您必須完成此測驗才能觀看下一張投影片。&quot;,&quot;PB_RATE_MENU_CAPTION&quot;:&quot;速度&quot;,&quot;PB_RATE_MENU_DEFAULT_RATE&quot;:&quot;正常&quot;,&quot;PB_RESUME_PRESENTATION_WINDOW_TEXT&quot;:&quot;您要從上次看過的投影片位置繼續嗎?&quot;,&quot;PB_SCENARIO_SLIDE_WINDOW_TEXT&quot;:&quot;您必須完成模擬情境對話才能觀看下一張投影片。&quot;,&quot;PB_SEARCH_CANCEL&quot;:&quot;取消&quot;,&quot;PB_SEARCH_NO_RESULTS_LABEL&quot;:&quot;找不到匹配項目&quot;,&quot;PB_SEARCH_PANEL_DEFAULT_TEXT&quot;:&quot;搜尋…&quot;,&quot;PB_SEARCH_RESULTS_LABEL&quot;:&quot;搜尋結果&quot;,&quot;PB_SEARCH_RESULT_IN_NOTES&quot;:&quot;在備註中&quot;,&quot;PB_SEARCH_RESULT_IN_TEXT_LABEL&quot;:&quot;在投影片中&quot;,&quot;PB_SUBTITLES_MENU_CAPTION&quot;:&quot;字幕&quot;,&quot;PB_SUBTITLES_OFF&quot;:&quot;關閉&quot;,&quot;PB_TAB_NOTES_LABEL&quot;:&quot;備註&quot;,&quot;PB_TAB_OUTLINE_LABEL&quot;:&quot;投影片&quot;,&quot;PB_TIME_RESTRICTION&quot;:&quot;對不起，簡報建立者已經禁止觀看簡報內容。&quot;,&quot;PB_TITLE_PANEL_ATTACHMENTS&quot;:&quot;資源&quot;,&quot;PB_TITLE_PANEL_MARKER_TOOLS&quot;:&quot;繪圖&quot;,&quot;PB_TITLE_PANEL_NOTES&quot;:&quot;備註&quot;,&quot;PB_TITLE_PANEL_OUTLINE&quot;:&quot;大綱&quot;,&quot;PB_TITLE_PANEL_PRESENTER_INFO&quot;:&quot;簡報者資訊&quot;,&quot;PB_TREE_CONTROL_LOADING&quot;:&quot;載入中…&quot;,&quot;PB_VIDEO_WINDOW_NO_VIDEO_LABEL&quot;:&quot;沒有影片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zhtw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3j"/>
  <p:tag name="ISPRING_LMS_API_VERSION" val="SCORM 2004 (4th edition)"/>
  <p:tag name="ISPRING_ULTRA_SCORM_COURCE_TITLE" val="長河小學數學科速效提分試卷"/>
  <p:tag name="ISPRING_ULTRA_SCORM_COURSE_ID" val="B1B5824A-5E89-4112-91D7-7AFD90070F40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3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565D05D-8D38-4699-A0D6-779F0259BC84}:27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5CB72D5-1C3C-4B6A-B257-0CA0155CEC73}:28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54D6D3D-2B83-4565-BE9D-9C13701CA150}:28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00DC2B1-F35C-4321-9EB7-AD16CF7137D2}:286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355</Words>
  <Application>Microsoft Office PowerPoint</Application>
  <PresentationFormat>On-screen Show (4:3)</PresentationFormat>
  <Paragraphs>58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等线</vt:lpstr>
      <vt:lpstr>DFLiHeiHK-W5</vt:lpstr>
      <vt:lpstr>Lingoes Unicode</vt:lpstr>
      <vt:lpstr>Microsoft YaHei</vt:lpstr>
      <vt:lpstr>標楷體</vt:lpstr>
      <vt:lpstr>Arial</vt:lpstr>
      <vt:lpstr>Calibri</vt:lpstr>
      <vt:lpstr>Times New Roman</vt:lpstr>
      <vt:lpstr>主题2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2023-07-03T09:59:26Z</dcterms:modified>
</cp:coreProperties>
</file>