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76" r:id="rId2"/>
    <p:sldId id="284" r:id="rId3"/>
    <p:sldId id="280" r:id="rId4"/>
    <p:sldId id="281" r:id="rId5"/>
    <p:sldId id="283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154E7D"/>
    <a:srgbClr val="FFCCFF"/>
    <a:srgbClr val="CCFFCC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415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198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74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測驗一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标题 6">
            <a:extLst>
              <a:ext uri="{FF2B5EF4-FFF2-40B4-BE49-F238E27FC236}">
                <a16:creationId xmlns:a16="http://schemas.microsoft.com/office/drawing/2014/main" id="{BAEE74C3-5664-3686-B90A-E82ECC888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1A2FA73F-316E-168B-3FD2-CA63FC2C2C1B}"/>
              </a:ext>
            </a:extLst>
          </p:cNvPr>
          <p:cNvSpPr/>
          <p:nvPr/>
        </p:nvSpPr>
        <p:spPr>
          <a:xfrm>
            <a:off x="1694049" y="1328244"/>
            <a:ext cx="1393100" cy="3562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9CEB710-A451-4C7A-8A1D-E82B12103DDF}"/>
              </a:ext>
            </a:extLst>
          </p:cNvPr>
          <p:cNvSpPr/>
          <p:nvPr/>
        </p:nvSpPr>
        <p:spPr>
          <a:xfrm>
            <a:off x="5088622" y="1292455"/>
            <a:ext cx="2030136" cy="4278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831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0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ea typeface="DFKai-SB" panose="03000509000000000000" pitchFamily="65" charset="-120"/>
              </a:rPr>
              <a:t>483</a:t>
            </a:r>
            <a:r>
              <a:rPr lang="zh-TW" altLang="en-US" sz="2800" dirty="0">
                <a:ea typeface="DFKai-SB" panose="03000509000000000000" pitchFamily="65" charset="-120"/>
              </a:rPr>
              <a:t>最少加上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才可以被</a:t>
            </a:r>
            <a:r>
              <a:rPr lang="en-US" altLang="zh-TW" sz="2800" dirty="0">
                <a:ea typeface="DFKai-SB" panose="03000509000000000000" pitchFamily="65" charset="-120"/>
              </a:rPr>
              <a:t>5</a:t>
            </a:r>
            <a:r>
              <a:rPr lang="zh-TW" altLang="en-US" sz="2800" dirty="0">
                <a:ea typeface="DFKai-SB" panose="03000509000000000000" pitchFamily="65" charset="-120"/>
              </a:rPr>
              <a:t>整除。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4064F57-5D53-4D10-AB4A-A6BEA5ABDDC4}"/>
              </a:ext>
            </a:extLst>
          </p:cNvPr>
          <p:cNvSpPr txBox="1"/>
          <p:nvPr/>
        </p:nvSpPr>
        <p:spPr>
          <a:xfrm>
            <a:off x="1033243" y="2704687"/>
            <a:ext cx="65229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從最小的一位數開始加</a:t>
            </a:r>
            <a:r>
              <a:rPr lang="zh-CN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起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：</a:t>
            </a:r>
            <a:endParaRPr lang="en-US" altLang="zh-CN" sz="2400" dirty="0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① </a:t>
            </a:r>
            <a:r>
              <a:rPr lang="en-US" altLang="zh-CN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483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TW" sz="2400" dirty="0">
                <a:solidFill>
                  <a:schemeClr val="accent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= 484</a:t>
            </a:r>
            <a:r>
              <a:rPr lang="zh-TW" altLang="en-US" sz="2400" dirty="0"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，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484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不可以被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整除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CN" sz="2400" dirty="0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② 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483 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＋ </a:t>
            </a:r>
            <a:r>
              <a:rPr lang="en-US" altLang="zh-TW" sz="2400" dirty="0">
                <a:solidFill>
                  <a:schemeClr val="accent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= 485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， 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485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可以被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整除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483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最少加上</a:t>
            </a:r>
            <a:r>
              <a:rPr lang="en-US" altLang="zh-TW" sz="2400" dirty="0">
                <a:solidFill>
                  <a:schemeClr val="accent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才可以被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整除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CN" sz="2400" dirty="0">
              <a:solidFill>
                <a:schemeClr val="accent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9F5FA84-0182-47C5-939B-0ACFF7D178A4}"/>
              </a:ext>
            </a:extLst>
          </p:cNvPr>
          <p:cNvSpPr txBox="1"/>
          <p:nvPr/>
        </p:nvSpPr>
        <p:spPr>
          <a:xfrm>
            <a:off x="1047393" y="2131831"/>
            <a:ext cx="7193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個位數字為</a:t>
            </a:r>
            <a:r>
              <a:rPr lang="zh-TW" altLang="en-US" sz="2400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「</a:t>
            </a:r>
            <a:r>
              <a:rPr lang="en-US" altLang="zh-TW" sz="2400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TW" altLang="en-US" sz="2400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」</a:t>
            </a:r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或</a:t>
            </a:r>
            <a:r>
              <a:rPr lang="zh-TW" altLang="en-US" sz="2400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「</a:t>
            </a:r>
            <a:r>
              <a:rPr lang="en-US" altLang="zh-TW" sz="2400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TW" altLang="en-US" sz="2400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」</a:t>
            </a:r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的整數都可以被</a:t>
            </a:r>
            <a:r>
              <a: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rPr>
              <a:t>5</a:t>
            </a:r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整除。</a:t>
            </a:r>
            <a:endParaRPr lang="en-US" altLang="zh-CN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4D7821F7-1883-4346-88C0-4E40463B8F0B}"/>
              </a:ext>
            </a:extLst>
          </p:cNvPr>
          <p:cNvSpPr txBox="1"/>
          <p:nvPr/>
        </p:nvSpPr>
        <p:spPr>
          <a:xfrm>
            <a:off x="3676806" y="1244764"/>
            <a:ext cx="123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0" grpId="0" animBg="1"/>
      <p:bldP spid="10" grpId="1" animBg="1"/>
      <p:bldP spid="8" grpId="0" build="allAtOnce"/>
      <p:bldP spid="14" grpId="0"/>
      <p:bldP spid="14" grpId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D2EB776D-CE98-013D-5D2F-022A293E18F4}"/>
              </a:ext>
            </a:extLst>
          </p:cNvPr>
          <p:cNvSpPr/>
          <p:nvPr/>
        </p:nvSpPr>
        <p:spPr>
          <a:xfrm>
            <a:off x="1234100" y="1833971"/>
            <a:ext cx="3131469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A4658B7-EDE0-9EC6-9EC0-C846814A5490}"/>
              </a:ext>
            </a:extLst>
          </p:cNvPr>
          <p:cNvSpPr/>
          <p:nvPr/>
        </p:nvSpPr>
        <p:spPr>
          <a:xfrm>
            <a:off x="1142023" y="2319679"/>
            <a:ext cx="1099528" cy="3681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D9D9AC6-29FE-3876-5451-2D9E81E9FA2B}"/>
              </a:ext>
            </a:extLst>
          </p:cNvPr>
          <p:cNvSpPr/>
          <p:nvPr/>
        </p:nvSpPr>
        <p:spPr>
          <a:xfrm>
            <a:off x="4778431" y="1847736"/>
            <a:ext cx="3135681" cy="3681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2648705C-9FEC-D5E8-AA4A-3FD7C0188415}"/>
              </a:ext>
            </a:extLst>
          </p:cNvPr>
          <p:cNvSpPr/>
          <p:nvPr/>
        </p:nvSpPr>
        <p:spPr>
          <a:xfrm>
            <a:off x="2542198" y="2329373"/>
            <a:ext cx="2582252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67D75DE-D3A0-4471-A2DC-56A0208884BE}"/>
              </a:ext>
            </a:extLst>
          </p:cNvPr>
          <p:cNvSpPr txBox="1"/>
          <p:nvPr/>
        </p:nvSpPr>
        <p:spPr>
          <a:xfrm>
            <a:off x="1343422" y="5315548"/>
            <a:ext cx="62938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第二行至第二十行共有：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19(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行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公衆席共有座位：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19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608(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11" name="表格 11">
            <a:extLst>
              <a:ext uri="{FF2B5EF4-FFF2-40B4-BE49-F238E27FC236}">
                <a16:creationId xmlns:a16="http://schemas.microsoft.com/office/drawing/2014/main" id="{1872A7E7-6091-CECB-32CC-88F3F5780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249631"/>
              </p:ext>
            </p:extLst>
          </p:nvPr>
        </p:nvGraphicFramePr>
        <p:xfrm>
          <a:off x="1379033" y="4069736"/>
          <a:ext cx="954292" cy="533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292">
                  <a:extLst>
                    <a:ext uri="{9D8B030D-6E8A-4147-A177-3AD203B41FA5}">
                      <a16:colId xmlns:a16="http://schemas.microsoft.com/office/drawing/2014/main" val="1247123750"/>
                    </a:ext>
                  </a:extLst>
                </a:gridCol>
              </a:tblGrid>
              <a:tr h="53342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2000" dirty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ea typeface="DFKai-SB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939370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6AB665ED-5DB1-D152-37BC-96EDFB104D5C}"/>
              </a:ext>
            </a:extLst>
          </p:cNvPr>
          <p:cNvSpPr txBox="1"/>
          <p:nvPr/>
        </p:nvSpPr>
        <p:spPr>
          <a:xfrm>
            <a:off x="3842605" y="2976228"/>
            <a:ext cx="1054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608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7" name="右大括号 6">
            <a:extLst>
              <a:ext uri="{FF2B5EF4-FFF2-40B4-BE49-F238E27FC236}">
                <a16:creationId xmlns:a16="http://schemas.microsoft.com/office/drawing/2014/main" id="{CFF96DEB-02CC-DCAF-67F0-97B91B8E5C7A}"/>
              </a:ext>
            </a:extLst>
          </p:cNvPr>
          <p:cNvSpPr/>
          <p:nvPr/>
        </p:nvSpPr>
        <p:spPr>
          <a:xfrm rot="16200000">
            <a:off x="4616437" y="627098"/>
            <a:ext cx="205233" cy="6680046"/>
          </a:xfrm>
          <a:prstGeom prst="rightBrace">
            <a:avLst>
              <a:gd name="adj1" fmla="val 60313"/>
              <a:gd name="adj2" fmla="val 50000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E05F063-05A1-1170-7D80-CA996959509B}"/>
              </a:ext>
            </a:extLst>
          </p:cNvPr>
          <p:cNvSpPr txBox="1"/>
          <p:nvPr/>
        </p:nvSpPr>
        <p:spPr>
          <a:xfrm>
            <a:off x="4185115" y="3494884"/>
            <a:ext cx="1298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</a:t>
            </a:r>
            <a:r>
              <a:rPr lang="en-US" altLang="zh-TW" sz="2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行</a:t>
            </a:r>
            <a:endParaRPr lang="en-US" altLang="zh-CN" sz="20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9E07B922-70CD-8317-62E8-D7EE17F9AED2}"/>
              </a:ext>
            </a:extLst>
          </p:cNvPr>
          <p:cNvCxnSpPr>
            <a:cxnSpLocks/>
          </p:cNvCxnSpPr>
          <p:nvPr/>
        </p:nvCxnSpPr>
        <p:spPr>
          <a:xfrm>
            <a:off x="1846456" y="4603157"/>
            <a:ext cx="0" cy="21285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C59CE35E-C5B9-C201-EC9E-E6E7A258BC57}"/>
              </a:ext>
            </a:extLst>
          </p:cNvPr>
          <p:cNvSpPr txBox="1"/>
          <p:nvPr/>
        </p:nvSpPr>
        <p:spPr>
          <a:xfrm>
            <a:off x="1357441" y="4770169"/>
            <a:ext cx="1298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貴賓席</a:t>
            </a:r>
            <a:endParaRPr lang="en-US" altLang="zh-CN" sz="2000" dirty="0">
              <a:solidFill>
                <a:schemeClr val="accent5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右大括号 15">
            <a:extLst>
              <a:ext uri="{FF2B5EF4-FFF2-40B4-BE49-F238E27FC236}">
                <a16:creationId xmlns:a16="http://schemas.microsoft.com/office/drawing/2014/main" id="{8967BE36-2080-5FC3-9C88-3F10A9E25A3A}"/>
              </a:ext>
            </a:extLst>
          </p:cNvPr>
          <p:cNvSpPr/>
          <p:nvPr/>
        </p:nvSpPr>
        <p:spPr>
          <a:xfrm rot="5400000" flipV="1">
            <a:off x="5090845" y="1861607"/>
            <a:ext cx="212859" cy="5723606"/>
          </a:xfrm>
          <a:prstGeom prst="rightBrace">
            <a:avLst>
              <a:gd name="adj1" fmla="val 60313"/>
              <a:gd name="adj2" fmla="val 50000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5E0E3FC-D67E-C3CD-EADD-6319D4828A6D}"/>
              </a:ext>
            </a:extLst>
          </p:cNvPr>
          <p:cNvSpPr txBox="1"/>
          <p:nvPr/>
        </p:nvSpPr>
        <p:spPr>
          <a:xfrm>
            <a:off x="4663652" y="4806077"/>
            <a:ext cx="129814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chemeClr val="accent6"/>
                </a:solidFill>
                <a:ea typeface="DFKai-SB" panose="03000509000000000000" pitchFamily="65" charset="-120"/>
              </a:rPr>
              <a:t>公衆席</a:t>
            </a:r>
            <a:endParaRPr lang="en-US" altLang="zh-CN" sz="2000" dirty="0">
              <a:solidFill>
                <a:schemeClr val="accent6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19" name="表格 11">
            <a:extLst>
              <a:ext uri="{FF2B5EF4-FFF2-40B4-BE49-F238E27FC236}">
                <a16:creationId xmlns:a16="http://schemas.microsoft.com/office/drawing/2014/main" id="{78BB84E4-3B7F-FB2C-DC88-518A414B8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93025"/>
              </p:ext>
            </p:extLst>
          </p:nvPr>
        </p:nvGraphicFramePr>
        <p:xfrm>
          <a:off x="2326580" y="4064253"/>
          <a:ext cx="5725753" cy="533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292">
                  <a:extLst>
                    <a:ext uri="{9D8B030D-6E8A-4147-A177-3AD203B41FA5}">
                      <a16:colId xmlns:a16="http://schemas.microsoft.com/office/drawing/2014/main" val="395656137"/>
                    </a:ext>
                  </a:extLst>
                </a:gridCol>
                <a:gridCol w="954292">
                  <a:extLst>
                    <a:ext uri="{9D8B030D-6E8A-4147-A177-3AD203B41FA5}">
                      <a16:colId xmlns:a16="http://schemas.microsoft.com/office/drawing/2014/main" val="2402132430"/>
                    </a:ext>
                  </a:extLst>
                </a:gridCol>
                <a:gridCol w="1908585">
                  <a:extLst>
                    <a:ext uri="{9D8B030D-6E8A-4147-A177-3AD203B41FA5}">
                      <a16:colId xmlns:a16="http://schemas.microsoft.com/office/drawing/2014/main" val="1807296306"/>
                    </a:ext>
                  </a:extLst>
                </a:gridCol>
                <a:gridCol w="954292">
                  <a:extLst>
                    <a:ext uri="{9D8B030D-6E8A-4147-A177-3AD203B41FA5}">
                      <a16:colId xmlns:a16="http://schemas.microsoft.com/office/drawing/2014/main" val="600592240"/>
                    </a:ext>
                  </a:extLst>
                </a:gridCol>
                <a:gridCol w="954292">
                  <a:extLst>
                    <a:ext uri="{9D8B030D-6E8A-4147-A177-3AD203B41FA5}">
                      <a16:colId xmlns:a16="http://schemas.microsoft.com/office/drawing/2014/main" val="2525853660"/>
                    </a:ext>
                  </a:extLst>
                </a:gridCol>
              </a:tblGrid>
              <a:tr h="53342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2000" dirty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ea typeface="DFKai-SB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2000" dirty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ea typeface="DFKai-SB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rgbClr val="FF00FF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……</a:t>
                      </a:r>
                      <a:endParaRPr lang="zh-TW" altLang="en-US" sz="2000" dirty="0">
                        <a:solidFill>
                          <a:srgbClr val="FF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2000" dirty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ea typeface="DFKai-SB" panose="03000509000000000000" pitchFamily="65" charset="-12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行</a:t>
                      </a:r>
                      <a:endParaRPr lang="zh-TW" altLang="en-US" sz="2000" dirty="0"/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2000" dirty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ea typeface="DFKai-SB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TW" altLang="en-US" sz="2000" dirty="0">
                          <a:solidFill>
                            <a:srgbClr val="FF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939370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244765"/>
            <a:ext cx="793568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18</a:t>
            </a:r>
            <a:r>
              <a:rPr lang="en-US" altLang="zh-CN" sz="2800" b="1" dirty="0">
                <a:ea typeface="DFKai-SB" panose="03000509000000000000" pitchFamily="65" charset="-120"/>
              </a:rPr>
              <a:t>.  </a:t>
            </a:r>
            <a:r>
              <a:rPr lang="zh-TW" altLang="en-US" sz="2800" dirty="0">
                <a:ea typeface="DFKai-SB" panose="03000509000000000000" pitchFamily="65" charset="-120"/>
              </a:rPr>
              <a:t>健康中心將在禮堂舉行講座。禮堂的座位中，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dirty="0">
                <a:ea typeface="DFKai-SB" panose="03000509000000000000" pitchFamily="65" charset="-120"/>
              </a:rPr>
              <a:t>第一行座位是貴賓席，第二行至第二十行是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dirty="0">
                <a:ea typeface="DFKai-SB" panose="03000509000000000000" pitchFamily="65" charset="-120"/>
              </a:rPr>
              <a:t>公衆席。每行有</a:t>
            </a:r>
            <a:r>
              <a:rPr lang="en-US" altLang="zh-TW" sz="2800" dirty="0">
                <a:ea typeface="DFKai-SB" panose="03000509000000000000" pitchFamily="65" charset="-120"/>
              </a:rPr>
              <a:t>32</a:t>
            </a:r>
            <a:r>
              <a:rPr lang="zh-TW" altLang="en-US" sz="2800" dirty="0">
                <a:ea typeface="DFKai-SB" panose="03000509000000000000" pitchFamily="65" charset="-120"/>
              </a:rPr>
              <a:t>個座位。</a:t>
            </a:r>
          </a:p>
          <a:p>
            <a:pPr>
              <a:spcAft>
                <a:spcPts val="24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(a) </a:t>
            </a:r>
            <a:r>
              <a:rPr lang="zh-TW" altLang="en-US" sz="2800" dirty="0">
                <a:ea typeface="DFKai-SB" panose="03000509000000000000" pitchFamily="65" charset="-120"/>
              </a:rPr>
              <a:t>公衆席共有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個座位。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522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6" grpId="0" animBg="1"/>
      <p:bldP spid="6" grpId="1" animBg="1"/>
      <p:bldP spid="3" grpId="0" animBg="1"/>
      <p:bldP spid="3" grpId="1" animBg="1"/>
      <p:bldP spid="20" grpId="0" animBg="1"/>
      <p:bldP spid="20" grpId="1" animBg="1"/>
      <p:bldP spid="27" grpId="0" build="allAtOnce"/>
      <p:bldP spid="4" grpId="0"/>
      <p:bldP spid="7" grpId="0" animBg="1"/>
      <p:bldP spid="7" grpId="1" animBg="1"/>
      <p:bldP spid="8" grpId="0" build="allAtOnce"/>
      <p:bldP spid="15" grpId="0" build="allAtOnce"/>
      <p:bldP spid="16" grpId="0" animBg="1"/>
      <p:bldP spid="16" grpId="1" animBg="1"/>
      <p:bldP spid="1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5D9D9AC6-29FE-3876-5451-2D9E81E9FA2B}"/>
              </a:ext>
            </a:extLst>
          </p:cNvPr>
          <p:cNvSpPr/>
          <p:nvPr/>
        </p:nvSpPr>
        <p:spPr>
          <a:xfrm>
            <a:off x="1188974" y="1830802"/>
            <a:ext cx="3184650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2EB776D-CE98-013D-5D2F-022A293E18F4}"/>
              </a:ext>
            </a:extLst>
          </p:cNvPr>
          <p:cNvSpPr/>
          <p:nvPr/>
        </p:nvSpPr>
        <p:spPr>
          <a:xfrm>
            <a:off x="2517132" y="2336320"/>
            <a:ext cx="2608504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5698768-09D8-4B84-A8C7-454594F395AB}"/>
              </a:ext>
            </a:extLst>
          </p:cNvPr>
          <p:cNvSpPr/>
          <p:nvPr/>
        </p:nvSpPr>
        <p:spPr>
          <a:xfrm>
            <a:off x="2781299" y="3060865"/>
            <a:ext cx="5229225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6611A33-04FA-2FB0-B3E6-1D5570B89620}"/>
              </a:ext>
            </a:extLst>
          </p:cNvPr>
          <p:cNvSpPr/>
          <p:nvPr/>
        </p:nvSpPr>
        <p:spPr>
          <a:xfrm>
            <a:off x="1717867" y="3632027"/>
            <a:ext cx="1158684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244765"/>
            <a:ext cx="793568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18</a:t>
            </a:r>
            <a:r>
              <a:rPr lang="en-US" altLang="zh-CN" sz="2800" b="1" dirty="0">
                <a:ea typeface="DFKai-SB" panose="03000509000000000000" pitchFamily="65" charset="-120"/>
              </a:rPr>
              <a:t>.  </a:t>
            </a:r>
            <a:r>
              <a:rPr lang="zh-TW" altLang="en-US" sz="2800" dirty="0">
                <a:ea typeface="DFKai-SB" panose="03000509000000000000" pitchFamily="65" charset="-120"/>
              </a:rPr>
              <a:t>健康中心將在禮堂舉行講座。禮堂的座位中，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dirty="0">
                <a:ea typeface="DFKai-SB" panose="03000509000000000000" pitchFamily="65" charset="-120"/>
              </a:rPr>
              <a:t>第一行座位是貴賓席，第二行至第二十行是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dirty="0">
                <a:ea typeface="DFKai-SB" panose="03000509000000000000" pitchFamily="65" charset="-120"/>
              </a:rPr>
              <a:t>公衆席。每行有</a:t>
            </a:r>
            <a:r>
              <a:rPr lang="en-US" altLang="zh-TW" sz="2800" dirty="0">
                <a:ea typeface="DFKai-SB" panose="03000509000000000000" pitchFamily="65" charset="-120"/>
              </a:rPr>
              <a:t>32</a:t>
            </a:r>
            <a:r>
              <a:rPr lang="zh-TW" altLang="en-US" sz="2800" dirty="0">
                <a:ea typeface="DFKai-SB" panose="03000509000000000000" pitchFamily="65" charset="-120"/>
              </a:rPr>
              <a:t>個座位。</a:t>
            </a: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(b) </a:t>
            </a:r>
            <a:r>
              <a:rPr lang="zh-TW" altLang="en-US" sz="2800" dirty="0">
                <a:ea typeface="DFKai-SB" panose="03000509000000000000" pitchFamily="65" charset="-120"/>
              </a:rPr>
              <a:t>主辦方給每位貴賓准備了一份價值</a:t>
            </a:r>
            <a:r>
              <a:rPr lang="en-US" altLang="zh-TW" sz="2800" dirty="0">
                <a:ea typeface="DFKai-SB" panose="03000509000000000000" pitchFamily="65" charset="-120"/>
              </a:rPr>
              <a:t>350</a:t>
            </a:r>
            <a:r>
              <a:rPr lang="zh-TW" altLang="en-US" sz="2800" dirty="0">
                <a:ea typeface="DFKai-SB" panose="03000509000000000000" pitchFamily="65" charset="-120"/>
              </a:rPr>
              <a:t>元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</a:t>
            </a:r>
            <a:r>
              <a:rPr lang="zh-TW" altLang="en-US" sz="2800" dirty="0">
                <a:ea typeface="DFKai-SB" panose="03000509000000000000" pitchFamily="65" charset="-120"/>
              </a:rPr>
              <a:t>的禮品。主辦方購買禮品最多支出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en-US" altLang="zh-TW" sz="2800" dirty="0">
                <a:ea typeface="DFKai-SB" panose="03000509000000000000" pitchFamily="65" charset="-120"/>
              </a:rPr>
              <a:t>               </a:t>
            </a:r>
            <a:r>
              <a:rPr lang="en-US" altLang="zh-TW" sz="2800" u="sng" dirty="0">
                <a:ea typeface="DFKai-SB" panose="03000509000000000000" pitchFamily="65" charset="-120"/>
              </a:rPr>
              <a:t>   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元。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4186739-B5E7-4956-B06C-E53D9E5260F1}"/>
              </a:ext>
            </a:extLst>
          </p:cNvPr>
          <p:cNvSpPr txBox="1"/>
          <p:nvPr/>
        </p:nvSpPr>
        <p:spPr>
          <a:xfrm>
            <a:off x="1655590" y="4701501"/>
            <a:ext cx="406905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即最多有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名貴賓。</a:t>
            </a:r>
            <a:endParaRPr lang="en-US" altLang="zh-TW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最多支出：</a:t>
            </a:r>
            <a:endParaRPr lang="en-US" altLang="zh-TW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350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32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11200(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元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1A1D6E0-8424-6F43-F644-6B1C74B03789}"/>
              </a:ext>
            </a:extLst>
          </p:cNvPr>
          <p:cNvSpPr txBox="1"/>
          <p:nvPr/>
        </p:nvSpPr>
        <p:spPr>
          <a:xfrm>
            <a:off x="2102486" y="4134618"/>
            <a:ext cx="171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11200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  <p:bldP spid="10" grpId="0" animBg="1"/>
      <p:bldP spid="10" grpId="1" animBg="1"/>
      <p:bldP spid="5" grpId="0" animBg="1"/>
      <p:bldP spid="5" grpId="1" animBg="1"/>
      <p:bldP spid="30" grpId="0" build="allAtOnce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96AC83A9-7A3A-233B-272D-8E89F8C67C7E}"/>
              </a:ext>
            </a:extLst>
          </p:cNvPr>
          <p:cNvSpPr/>
          <p:nvPr/>
        </p:nvSpPr>
        <p:spPr>
          <a:xfrm>
            <a:off x="2361435" y="3220982"/>
            <a:ext cx="2582040" cy="3562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828872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25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</a:p>
          <a:p>
            <a:endParaRPr lang="en-US" altLang="zh-CN" sz="2800" b="1" dirty="0">
              <a:ea typeface="DFKai-SB" panose="03000509000000000000" pitchFamily="65" charset="-120"/>
            </a:endParaRPr>
          </a:p>
          <a:p>
            <a:endParaRPr lang="en-US" altLang="zh-CN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CN" sz="2800" b="1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</a:t>
            </a:r>
            <a:r>
              <a:rPr lang="zh-TW" altLang="en-US" sz="2800" u="sng" dirty="0">
                <a:ea typeface="DFKai-SB" panose="03000509000000000000" pitchFamily="65" charset="-120"/>
              </a:rPr>
              <a:t>黃</a:t>
            </a:r>
            <a:r>
              <a:rPr lang="zh-TW" altLang="en-US" sz="2800" dirty="0">
                <a:ea typeface="DFKai-SB" panose="03000509000000000000" pitchFamily="65" charset="-120"/>
              </a:rPr>
              <a:t>小姐只需要</a:t>
            </a:r>
            <a:r>
              <a:rPr lang="en-US" altLang="zh-TW" sz="2800" dirty="0">
                <a:ea typeface="DFKai-SB" panose="03000509000000000000" pitchFamily="65" charset="-120"/>
              </a:rPr>
              <a:t>18 </a:t>
            </a:r>
            <a:r>
              <a:rPr lang="zh-TW" altLang="en-US" sz="2800" dirty="0">
                <a:ea typeface="DFKai-SB" panose="03000509000000000000" pitchFamily="65" charset="-120"/>
              </a:rPr>
              <a:t>個布偶，她最少須付款多少？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ea typeface="DFKai-SB" panose="03000509000000000000" pitchFamily="65" charset="-120"/>
              </a:rPr>
              <a:t>        </a:t>
            </a:r>
            <a:r>
              <a:rPr lang="zh-CN" altLang="en-US" sz="2800" dirty="0">
                <a:ea typeface="DFKai-SB" panose="03000509000000000000" pitchFamily="65" charset="-120"/>
              </a:rPr>
              <a:t>答案：</a:t>
            </a:r>
            <a:r>
              <a:rPr lang="en-US" altLang="zh-TW" sz="2800" dirty="0">
                <a:ea typeface="DFKai-SB" panose="03000509000000000000" pitchFamily="65" charset="-120"/>
              </a:rPr>
              <a:t>$</a:t>
            </a:r>
            <a:r>
              <a:rPr lang="zh-CN" altLang="en-US" sz="2800" dirty="0">
                <a:ea typeface="DFKai-SB" panose="03000509000000000000" pitchFamily="65" charset="-120"/>
              </a:rPr>
              <a:t>                          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en-US" altLang="zh-CN" sz="2800" b="1" dirty="0">
                <a:ea typeface="DFKai-SB" panose="03000509000000000000" pitchFamily="65" charset="-120"/>
              </a:rPr>
              <a:t>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0BAE406-53B9-EF9F-3F31-78BC8F94FA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6404" y="1109537"/>
            <a:ext cx="3506267" cy="1976217"/>
          </a:xfrm>
          <a:prstGeom prst="rect">
            <a:avLst/>
          </a:prstGeom>
        </p:spPr>
      </p:pic>
      <p:sp>
        <p:nvSpPr>
          <p:cNvPr id="31" name="文本框 30">
            <a:extLst>
              <a:ext uri="{FF2B5EF4-FFF2-40B4-BE49-F238E27FC236}">
                <a16:creationId xmlns:a16="http://schemas.microsoft.com/office/drawing/2014/main" id="{86851296-9E62-412E-8DCA-2EF1DCFFB6E3}"/>
              </a:ext>
            </a:extLst>
          </p:cNvPr>
          <p:cNvSpPr txBox="1"/>
          <p:nvPr/>
        </p:nvSpPr>
        <p:spPr>
          <a:xfrm>
            <a:off x="6333835" y="1612508"/>
            <a:ext cx="310364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買</a:t>
            </a:r>
            <a:r>
              <a:rPr lang="zh-TW" altLang="en-US" sz="2000" dirty="0">
                <a:solidFill>
                  <a:srgbClr val="0070C0"/>
                </a:solidFill>
                <a:ea typeface="DFKai-SB" panose="03000509000000000000" pitchFamily="65" charset="-120"/>
              </a:rPr>
              <a:t>五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送一       </a:t>
            </a:r>
            <a:r>
              <a:rPr lang="zh-TW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→</a:t>
            </a:r>
            <a:r>
              <a:rPr lang="zh-CN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得</a:t>
            </a:r>
            <a:r>
              <a:rPr lang="en-US" altLang="zh-TW" sz="2000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個</a:t>
            </a:r>
            <a:endParaRPr lang="en-US" altLang="zh-TW" sz="20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買</a:t>
            </a:r>
            <a:r>
              <a:rPr lang="zh-CN" altLang="en-US" sz="2000" dirty="0">
                <a:solidFill>
                  <a:srgbClr val="0070C0"/>
                </a:solidFill>
                <a:ea typeface="DFKai-SB" panose="03000509000000000000" pitchFamily="65" charset="-120"/>
              </a:rPr>
              <a:t>十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送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二       </a:t>
            </a:r>
            <a:r>
              <a:rPr lang="zh-TW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→</a:t>
            </a:r>
            <a:r>
              <a:rPr lang="zh-CN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得</a:t>
            </a:r>
            <a:r>
              <a:rPr lang="en-US" altLang="zh-TW" sz="2000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個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買</a:t>
            </a:r>
            <a:r>
              <a:rPr lang="zh-CN" altLang="en-US" sz="2000" dirty="0">
                <a:solidFill>
                  <a:srgbClr val="0070C0"/>
                </a:solidFill>
                <a:ea typeface="DFKai-SB" panose="03000509000000000000" pitchFamily="65" charset="-120"/>
              </a:rPr>
              <a:t>十五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送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三   </a:t>
            </a:r>
            <a:r>
              <a:rPr lang="zh-TW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→</a:t>
            </a:r>
            <a:r>
              <a:rPr lang="zh-CN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得</a:t>
            </a:r>
            <a:r>
              <a:rPr lang="en-US" altLang="zh-TW" sz="2000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CN" altLang="en-US" sz="20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個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000" dirty="0">
                <a:solidFill>
                  <a:srgbClr val="FF00FF"/>
                </a:solidFill>
                <a:latin typeface="楷体" panose="02010609060101010101" pitchFamily="49" charset="-122"/>
                <a:ea typeface="DFKai-SB" panose="03000509000000000000" pitchFamily="65" charset="-120"/>
              </a:rPr>
              <a:t>    </a:t>
            </a:r>
            <a:r>
              <a:rPr lang="zh-CN" altLang="zh-CN" sz="2000" dirty="0">
                <a:solidFill>
                  <a:srgbClr val="FF00FF"/>
                </a:solidFill>
                <a:latin typeface="楷体" panose="02010609060101010101" pitchFamily="49" charset="-122"/>
                <a:ea typeface="DFKai-SB" panose="03000509000000000000" pitchFamily="65" charset="-120"/>
              </a:rPr>
              <a:t>…</a:t>
            </a:r>
            <a:r>
              <a:rPr lang="en-US" altLang="zh-CN" sz="2000" dirty="0">
                <a:solidFill>
                  <a:srgbClr val="FF00FF"/>
                </a:solidFill>
                <a:latin typeface="楷体" panose="02010609060101010101" pitchFamily="49" charset="-122"/>
                <a:ea typeface="DFKai-SB" panose="03000509000000000000" pitchFamily="65" charset="-120"/>
              </a:rPr>
              <a:t>         </a:t>
            </a:r>
            <a:r>
              <a:rPr lang="zh-CN" altLang="zh-CN" sz="2000" dirty="0">
                <a:solidFill>
                  <a:srgbClr val="FF00FF"/>
                </a:solidFill>
                <a:latin typeface="楷体" panose="02010609060101010101" pitchFamily="49" charset="-122"/>
                <a:ea typeface="DFKai-SB" panose="03000509000000000000" pitchFamily="65" charset="-120"/>
              </a:rPr>
              <a:t>…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260AAF0F-291D-4B4D-4939-C939D356FD32}"/>
              </a:ext>
            </a:extLst>
          </p:cNvPr>
          <p:cNvCxnSpPr/>
          <p:nvPr/>
        </p:nvCxnSpPr>
        <p:spPr>
          <a:xfrm>
            <a:off x="2593975" y="4210050"/>
            <a:ext cx="1447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67173082-846E-4E08-9A86-382327F731D1}"/>
              </a:ext>
            </a:extLst>
          </p:cNvPr>
          <p:cNvSpPr/>
          <p:nvPr/>
        </p:nvSpPr>
        <p:spPr>
          <a:xfrm>
            <a:off x="4905375" y="1810855"/>
            <a:ext cx="1143000" cy="39083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4B12CCD9-A4B6-A422-0969-373318235ED3}"/>
              </a:ext>
            </a:extLst>
          </p:cNvPr>
          <p:cNvSpPr/>
          <p:nvPr/>
        </p:nvSpPr>
        <p:spPr>
          <a:xfrm>
            <a:off x="4660106" y="2452663"/>
            <a:ext cx="760649" cy="39083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E139F7D-46FA-4345-3927-95E603EDEA74}"/>
              </a:ext>
            </a:extLst>
          </p:cNvPr>
          <p:cNvSpPr txBox="1"/>
          <p:nvPr/>
        </p:nvSpPr>
        <p:spPr>
          <a:xfrm>
            <a:off x="1248602" y="4310590"/>
            <a:ext cx="7307620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即購買</a:t>
            </a: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個布偶，只須付</a:t>
            </a:r>
            <a:r>
              <a:rPr lang="en-US" altLang="zh-CN" sz="2800" dirty="0">
                <a:solidFill>
                  <a:srgbClr val="0070C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個布偶的價錢。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她最少須付款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128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15 </a:t>
            </a:r>
          </a:p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$1920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2DC1ADD-FAB0-6746-20F9-88AE5D5F6650}"/>
              </a:ext>
            </a:extLst>
          </p:cNvPr>
          <p:cNvSpPr txBox="1"/>
          <p:nvPr/>
        </p:nvSpPr>
        <p:spPr>
          <a:xfrm>
            <a:off x="2840631" y="3737101"/>
            <a:ext cx="171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1920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316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31" grpId="0" uiExpand="1" build="allAtOnce"/>
      <p:bldP spid="12" grpId="0" animBg="1"/>
      <p:bldP spid="12" grpId="1" animBg="1"/>
      <p:bldP spid="16" grpId="0" animBg="1"/>
      <p:bldP spid="16" grpId="1" animBg="1"/>
      <p:bldP spid="17" grpId="0" uiExpand="1" build="allAtOnce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A9AEA94D-F723-2817-2DD2-A790D4621564}"/>
              </a:ext>
            </a:extLst>
          </p:cNvPr>
          <p:cNvSpPr/>
          <p:nvPr/>
        </p:nvSpPr>
        <p:spPr>
          <a:xfrm>
            <a:off x="1260088" y="4046132"/>
            <a:ext cx="4086606" cy="46166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244764"/>
            <a:ext cx="7952414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27.</a:t>
            </a:r>
          </a:p>
          <a:p>
            <a:endParaRPr lang="en-US" altLang="zh-CN" sz="2800" b="1" dirty="0">
              <a:ea typeface="DFKai-SB" panose="03000509000000000000" pitchFamily="65" charset="-120"/>
            </a:endParaRPr>
          </a:p>
          <a:p>
            <a:pPr>
              <a:lnSpc>
                <a:spcPts val="2500"/>
              </a:lnSpc>
            </a:pPr>
            <a:endParaRPr lang="en-US" altLang="zh-CN" sz="2800" b="1" dirty="0">
              <a:ea typeface="DFKai-SB" panose="03000509000000000000" pitchFamily="65" charset="-120"/>
            </a:endParaRPr>
          </a:p>
          <a:p>
            <a:endParaRPr lang="en-US" altLang="zh-CN" sz="2800" b="1" dirty="0">
              <a:ea typeface="DFKai-SB" panose="03000509000000000000" pitchFamily="65" charset="-120"/>
            </a:endParaRPr>
          </a:p>
          <a:p>
            <a:endParaRPr lang="en-US" altLang="zh-CN" sz="2800" b="1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zh-TW" altLang="en-US" sz="2800" b="1" dirty="0">
                <a:ea typeface="DFKai-SB" panose="03000509000000000000" pitchFamily="65" charset="-120"/>
              </a:rPr>
              <a:t>        </a:t>
            </a:r>
            <a:r>
              <a:rPr lang="zh-TW" altLang="en-US" sz="2800" u="sng" dirty="0">
                <a:ea typeface="DFKai-SB" panose="03000509000000000000" pitchFamily="65" charset="-120"/>
              </a:rPr>
              <a:t>佳美</a:t>
            </a:r>
            <a:r>
              <a:rPr lang="zh-TW" altLang="en-US" sz="2800" dirty="0">
                <a:ea typeface="DFKai-SB" panose="03000509000000000000" pitchFamily="65" charset="-120"/>
              </a:rPr>
              <a:t>最少需要多得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個硬幣，才能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en-US" altLang="zh-TW" sz="2800" dirty="0">
                <a:ea typeface="DFKai-SB" panose="03000509000000000000" pitchFamily="65" charset="-120"/>
              </a:rPr>
              <a:t>        </a:t>
            </a:r>
            <a:r>
              <a:rPr lang="zh-TW" altLang="en-US" sz="2800" dirty="0">
                <a:ea typeface="DFKai-SB" panose="03000509000000000000" pitchFamily="65" charset="-120"/>
              </a:rPr>
              <a:t>剛好把硬幣平均分成</a:t>
            </a:r>
            <a:r>
              <a:rPr lang="en-US" altLang="zh-TW" sz="2800" dirty="0">
                <a:ea typeface="DFKai-SB" panose="03000509000000000000" pitchFamily="65" charset="-120"/>
              </a:rPr>
              <a:t>20 </a:t>
            </a:r>
            <a:r>
              <a:rPr lang="zh-TW" altLang="en-US" sz="2800" dirty="0">
                <a:ea typeface="DFKai-SB" panose="03000509000000000000" pitchFamily="65" charset="-120"/>
              </a:rPr>
              <a:t>份。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en-US" altLang="zh-CN" sz="2800" b="1" dirty="0">
                <a:ea typeface="DFKai-SB" panose="03000509000000000000" pitchFamily="65" charset="-120"/>
              </a:rPr>
              <a:t>        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F5E2F89-4654-C947-DDEB-F9A5A522E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9175" y="1107103"/>
            <a:ext cx="4358568" cy="2172912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1092602" y="4544686"/>
            <a:ext cx="8051397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115÷20 = 5(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TW" sz="24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…15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現有的硬幣平均分成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份，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每份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個，還餘下</a:t>
            </a:r>
            <a:r>
              <a:rPr lang="en-US" altLang="zh-TW" sz="2400" dirty="0">
                <a:solidFill>
                  <a:schemeClr val="accent5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最少需要</a:t>
            </a:r>
            <a:r>
              <a:rPr lang="en-US" altLang="zh-TW" sz="2400" dirty="0">
                <a:solidFill>
                  <a:schemeClr val="accent5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個硬幣才能平均分成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份。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最少需要多得：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 = 5(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F54F374D-32F4-3EFE-8CB7-05016E71BFCC}"/>
              </a:ext>
            </a:extLst>
          </p:cNvPr>
          <p:cNvSpPr/>
          <p:nvPr/>
        </p:nvSpPr>
        <p:spPr>
          <a:xfrm>
            <a:off x="4872560" y="1677040"/>
            <a:ext cx="1786465" cy="39083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AC62CA08-2FE3-3C35-ED16-73BED4420E37}"/>
              </a:ext>
            </a:extLst>
          </p:cNvPr>
          <p:cNvSpPr txBox="1"/>
          <p:nvPr/>
        </p:nvSpPr>
        <p:spPr>
          <a:xfrm>
            <a:off x="4703988" y="3255349"/>
            <a:ext cx="171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5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122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25" grpId="0" uiExpand="1" build="allAtOnce"/>
      <p:bldP spid="6" grpId="0" animBg="1"/>
      <p:bldP spid="6" grpId="1" animBg="1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4c"/>
  <p:tag name="ISPRING_LMS_API_VERSION" val="SCORM 2004 (4th edition)"/>
  <p:tag name="ISPRING_ULTRA_SCORM_COURCE_TITLE" val="長河小學數學科速效提分試卷"/>
  <p:tag name="ISPRING_ULTRA_SCORM_COURSE_ID" val="F6D092AF-6E0E-4D47-841C-0CE4413E093D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8A6621B-DED1-40F4-AACE-7A86C6A307B2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6A80F23-15D6-4533-877D-62DEC1B03753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B740362-2706-461A-BE3E-E255BD392626}:28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76F0BBC-11B6-4856-99A6-E2F3F45F4DAD}:2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D513F7D-6582-4F97-A1EB-5DB1E432D36E}:283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537</Words>
  <Application>Microsoft Office PowerPoint</Application>
  <PresentationFormat>On-screen Show (4:3)</PresentationFormat>
  <Paragraphs>67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等线</vt:lpstr>
      <vt:lpstr>DFLiHeiHK-W5</vt:lpstr>
      <vt:lpstr>楷体</vt:lpstr>
      <vt:lpstr>Lingoes Unicode</vt:lpstr>
      <vt:lpstr>Microsoft YaHei</vt:lpstr>
      <vt:lpstr>黑体</vt:lpstr>
      <vt:lpstr>DFKai-SB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2023-07-03T10:21:50Z</dcterms:modified>
</cp:coreProperties>
</file>