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76" r:id="rId2"/>
    <p:sldId id="285" r:id="rId3"/>
    <p:sldId id="286" r:id="rId4"/>
    <p:sldId id="284" r:id="rId5"/>
    <p:sldId id="280" r:id="rId6"/>
    <p:sldId id="287" r:id="rId7"/>
  </p:sldIdLst>
  <p:sldSz cx="9144000" cy="6858000" type="screen4x3"/>
  <p:notesSz cx="6807200" cy="9939338"/>
  <p:custDataLst>
    <p:tags r:id="rId10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17717B"/>
    <a:srgbClr val="909295"/>
    <a:srgbClr val="939598"/>
    <a:srgbClr val="FFCCFF"/>
    <a:srgbClr val="154E7D"/>
    <a:srgbClr val="CCFFCC"/>
    <a:srgbClr val="C5E0B4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8" autoAdjust="0"/>
    <p:restoredTop sz="95394" autoAdjust="0"/>
  </p:normalViewPr>
  <p:slideViewPr>
    <p:cSldViewPr snapToGrid="0" showGuides="1">
      <p:cViewPr varScale="1">
        <p:scale>
          <a:sx n="72" d="100"/>
          <a:sy n="72" d="100"/>
        </p:scale>
        <p:origin x="1224" y="54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50" d="100"/>
        <a:sy n="50" d="100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11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839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415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473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6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40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5614ED-E59E-46D6-BE5D-EF403E77D547}"/>
              </a:ext>
            </a:extLst>
          </p:cNvPr>
          <p:cNvSpPr txBox="1"/>
          <p:nvPr userDrawn="1"/>
        </p:nvSpPr>
        <p:spPr>
          <a:xfrm>
            <a:off x="3756718" y="68052"/>
            <a:ext cx="162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測驗</a:t>
            </a:r>
            <a:r>
              <a:rPr lang="zh-CN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二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BAEE74C3-5664-3686-B90A-E82ECC88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6A2B5B2A-E972-7DE8-F65E-BB1B3F2BC2BC}"/>
              </a:ext>
            </a:extLst>
          </p:cNvPr>
          <p:cNvSpPr/>
          <p:nvPr/>
        </p:nvSpPr>
        <p:spPr>
          <a:xfrm>
            <a:off x="1365441" y="3477950"/>
            <a:ext cx="2184528" cy="368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71C500B-05B7-7734-3DDC-BFA1281E9C55}"/>
              </a:ext>
            </a:extLst>
          </p:cNvPr>
          <p:cNvSpPr/>
          <p:nvPr/>
        </p:nvSpPr>
        <p:spPr>
          <a:xfrm>
            <a:off x="6083373" y="3477950"/>
            <a:ext cx="1498860" cy="368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556F146-A354-4148-289F-9F964AED9C30}"/>
              </a:ext>
            </a:extLst>
          </p:cNvPr>
          <p:cNvSpPr/>
          <p:nvPr/>
        </p:nvSpPr>
        <p:spPr>
          <a:xfrm>
            <a:off x="3910722" y="3477950"/>
            <a:ext cx="1811898" cy="368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F75FC13-584D-11BE-2659-2FFFD0097C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28" r="6507" b="13057"/>
          <a:stretch/>
        </p:blipFill>
        <p:spPr>
          <a:xfrm>
            <a:off x="2536029" y="736848"/>
            <a:ext cx="3937000" cy="225430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016165"/>
            <a:ext cx="8312728" cy="5434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25.</a:t>
            </a:r>
            <a:r>
              <a:rPr lang="zh-TW" altLang="en-US" sz="2800" b="1" dirty="0">
                <a:ea typeface="DFKai-SB" panose="03000509000000000000" pitchFamily="65" charset="-120"/>
              </a:rPr>
              <a:t> </a:t>
            </a: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r>
              <a:rPr lang="zh-TW" altLang="en-US" sz="2800" dirty="0">
                <a:ea typeface="DFKai-SB" panose="03000509000000000000" pitchFamily="65" charset="-120"/>
              </a:rPr>
              <a:t>          </a:t>
            </a:r>
            <a:r>
              <a:rPr lang="zh-TW" altLang="en-US" sz="2800" u="sng" dirty="0">
                <a:ea typeface="DFKai-SB" panose="03000509000000000000" pitchFamily="65" charset="-120"/>
              </a:rPr>
              <a:t>文龍</a:t>
            </a:r>
            <a:r>
              <a:rPr lang="zh-TW" altLang="en-US" sz="2800" dirty="0">
                <a:ea typeface="DFKai-SB" panose="03000509000000000000" pitchFamily="65" charset="-120"/>
              </a:rPr>
              <a:t>從家出發，想先去銀行，再去學校。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</a:t>
            </a:r>
            <a:r>
              <a:rPr lang="zh-TW" altLang="en-US" sz="2800" dirty="0">
                <a:ea typeface="DFKai-SB" panose="03000509000000000000" pitchFamily="65" charset="-120"/>
              </a:rPr>
              <a:t>他該怎麼走？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       </a:t>
            </a:r>
            <a:r>
              <a:rPr lang="en-US" altLang="zh-TW" sz="2800" dirty="0">
                <a:ea typeface="DFKai-SB" panose="03000509000000000000" pitchFamily="65" charset="-120"/>
              </a:rPr>
              <a:t>A. </a:t>
            </a:r>
            <a:r>
              <a:rPr lang="zh-TW" altLang="en-US" sz="2800" dirty="0">
                <a:ea typeface="DFKai-SB" panose="03000509000000000000" pitchFamily="65" charset="-120"/>
              </a:rPr>
              <a:t>先向西方走，再轉向東南方走。</a:t>
            </a: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   B. </a:t>
            </a:r>
            <a:r>
              <a:rPr lang="zh-TW" altLang="en-US" sz="2800" dirty="0">
                <a:ea typeface="DFKai-SB" panose="03000509000000000000" pitchFamily="65" charset="-120"/>
              </a:rPr>
              <a:t>先向西方走，再轉向東北方走。</a:t>
            </a: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   C. </a:t>
            </a:r>
            <a:r>
              <a:rPr lang="zh-TW" altLang="en-US" sz="2800" dirty="0">
                <a:ea typeface="DFKai-SB" panose="03000509000000000000" pitchFamily="65" charset="-120"/>
              </a:rPr>
              <a:t>先向西北方走，再轉向西南方走。</a:t>
            </a: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   D. </a:t>
            </a:r>
            <a:r>
              <a:rPr lang="zh-TW" altLang="en-US" sz="2800" dirty="0">
                <a:ea typeface="DFKai-SB" panose="03000509000000000000" pitchFamily="65" charset="-120"/>
              </a:rPr>
              <a:t>先向西北方走，再轉向西北方走。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C13450B-2B24-99D8-79F6-0D6801DFE8E7}"/>
              </a:ext>
            </a:extLst>
          </p:cNvPr>
          <p:cNvSpPr/>
          <p:nvPr/>
        </p:nvSpPr>
        <p:spPr>
          <a:xfrm>
            <a:off x="1482297" y="4880170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3D06483-1D44-5843-5BD8-12287BCAF7A8}"/>
              </a:ext>
            </a:extLst>
          </p:cNvPr>
          <p:cNvSpPr/>
          <p:nvPr/>
        </p:nvSpPr>
        <p:spPr>
          <a:xfrm>
            <a:off x="1482297" y="5875566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7B88B7B-ADAB-A81D-E464-44A3AD5B80FD}"/>
              </a:ext>
            </a:extLst>
          </p:cNvPr>
          <p:cNvSpPr/>
          <p:nvPr/>
        </p:nvSpPr>
        <p:spPr>
          <a:xfrm>
            <a:off x="1482297" y="5370485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AE5B3E0-07A8-8781-52C9-8E8F527DBC2C}"/>
              </a:ext>
            </a:extLst>
          </p:cNvPr>
          <p:cNvSpPr/>
          <p:nvPr/>
        </p:nvSpPr>
        <p:spPr>
          <a:xfrm>
            <a:off x="1482297" y="4360073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6A7258-CDF2-C794-DD75-3B556696A678}"/>
              </a:ext>
            </a:extLst>
          </p:cNvPr>
          <p:cNvSpPr txBox="1"/>
          <p:nvPr/>
        </p:nvSpPr>
        <p:spPr>
          <a:xfrm>
            <a:off x="2637096" y="2721114"/>
            <a:ext cx="104403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200" u="sng" dirty="0">
                <a:ea typeface="DFKai-SB" panose="03000509000000000000" pitchFamily="65" charset="-120"/>
              </a:rPr>
              <a:t>文龍</a:t>
            </a:r>
            <a:r>
              <a:rPr lang="zh-CN" altLang="en-US" sz="2200" dirty="0">
                <a:ea typeface="DFKai-SB" panose="03000509000000000000" pitchFamily="65" charset="-120"/>
              </a:rPr>
              <a:t>家</a:t>
            </a:r>
            <a:endParaRPr lang="zh-TW" altLang="en-US" sz="2200" dirty="0">
              <a:ea typeface="DFKai-SB" panose="03000509000000000000" pitchFamily="65" charset="-12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33E7110-2FCB-0572-A11D-197EF08190CB}"/>
              </a:ext>
            </a:extLst>
          </p:cNvPr>
          <p:cNvSpPr txBox="1"/>
          <p:nvPr/>
        </p:nvSpPr>
        <p:spPr>
          <a:xfrm>
            <a:off x="4163533" y="2909441"/>
            <a:ext cx="81693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200" dirty="0">
                <a:ea typeface="DFKai-SB" panose="03000509000000000000" pitchFamily="65" charset="-120"/>
              </a:rPr>
              <a:t>銀行</a:t>
            </a:r>
            <a:endParaRPr lang="zh-TW" altLang="en-US" sz="2200" dirty="0">
              <a:ea typeface="DFKai-SB" panose="03000509000000000000" pitchFamily="65" charset="-12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33FB0A3-F249-6A48-00AA-C8DB3A230E91}"/>
              </a:ext>
            </a:extLst>
          </p:cNvPr>
          <p:cNvSpPr txBox="1"/>
          <p:nvPr/>
        </p:nvSpPr>
        <p:spPr>
          <a:xfrm>
            <a:off x="5536082" y="2987034"/>
            <a:ext cx="93694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200" dirty="0">
                <a:ea typeface="DFKai-SB" panose="03000509000000000000" pitchFamily="65" charset="-120"/>
              </a:rPr>
              <a:t>西餅店</a:t>
            </a:r>
            <a:endParaRPr lang="zh-TW" altLang="en-US" sz="2200" dirty="0">
              <a:ea typeface="DFKai-SB" panose="03000509000000000000" pitchFamily="65" charset="-12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2D46396-A75D-14ED-38AC-E2244ACE85AD}"/>
              </a:ext>
            </a:extLst>
          </p:cNvPr>
          <p:cNvSpPr txBox="1"/>
          <p:nvPr/>
        </p:nvSpPr>
        <p:spPr>
          <a:xfrm>
            <a:off x="5158303" y="1155948"/>
            <a:ext cx="93694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200" dirty="0">
                <a:ea typeface="DFKai-SB" panose="03000509000000000000" pitchFamily="65" charset="-120"/>
              </a:rPr>
              <a:t>學校</a:t>
            </a:r>
            <a:endParaRPr lang="zh-TW" altLang="en-US" sz="2200" dirty="0">
              <a:ea typeface="DFKai-SB" panose="03000509000000000000" pitchFamily="65" charset="-120"/>
            </a:endParaRPr>
          </a:p>
        </p:txBody>
      </p:sp>
      <p:grpSp>
        <p:nvGrpSpPr>
          <p:cNvPr id="25" name="Group 123">
            <a:extLst>
              <a:ext uri="{FF2B5EF4-FFF2-40B4-BE49-F238E27FC236}">
                <a16:creationId xmlns:a16="http://schemas.microsoft.com/office/drawing/2014/main" id="{E78DE5AF-3619-2106-4885-B07EE8616406}"/>
              </a:ext>
            </a:extLst>
          </p:cNvPr>
          <p:cNvGrpSpPr>
            <a:grpSpLocks/>
          </p:cNvGrpSpPr>
          <p:nvPr/>
        </p:nvGrpSpPr>
        <p:grpSpPr bwMode="auto">
          <a:xfrm rot="13457155">
            <a:off x="5762158" y="1528562"/>
            <a:ext cx="1513353" cy="368712"/>
            <a:chOff x="4195" y="1619"/>
            <a:chExt cx="572" cy="136"/>
          </a:xfrm>
        </p:grpSpPr>
        <p:grpSp>
          <p:nvGrpSpPr>
            <p:cNvPr id="26" name="Group 124">
              <a:extLst>
                <a:ext uri="{FF2B5EF4-FFF2-40B4-BE49-F238E27FC236}">
                  <a16:creationId xmlns:a16="http://schemas.microsoft.com/office/drawing/2014/main" id="{9B3F4B51-7975-70C1-09DE-B6DAD8569140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532" y="1521"/>
              <a:ext cx="107" cy="362"/>
              <a:chOff x="4294" y="1711"/>
              <a:chExt cx="107" cy="362"/>
            </a:xfrm>
          </p:grpSpPr>
          <p:sp>
            <p:nvSpPr>
              <p:cNvPr id="28" name="Line 125">
                <a:extLst>
                  <a:ext uri="{FF2B5EF4-FFF2-40B4-BE49-F238E27FC236}">
                    <a16:creationId xmlns:a16="http://schemas.microsoft.com/office/drawing/2014/main" id="{540BF743-BE56-7F6A-2DA6-9BF611C19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51" y="1711"/>
                <a:ext cx="0" cy="3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Line 126">
                <a:extLst>
                  <a:ext uri="{FF2B5EF4-FFF2-40B4-BE49-F238E27FC236}">
                    <a16:creationId xmlns:a16="http://schemas.microsoft.com/office/drawing/2014/main" id="{F088EA78-76EC-3EDF-4D88-5B66491B41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4688">
                <a:off x="4294" y="1845"/>
                <a:ext cx="1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7" name="Text Box 127">
              <a:extLst>
                <a:ext uri="{FF2B5EF4-FFF2-40B4-BE49-F238E27FC236}">
                  <a16:creationId xmlns:a16="http://schemas.microsoft.com/office/drawing/2014/main" id="{C3DF61CC-6778-5285-1784-947032C3B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142845">
              <a:off x="4195" y="1619"/>
              <a:ext cx="272" cy="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zh-TW" altLang="en-US" sz="2400" b="0" dirty="0">
                  <a:ea typeface="標楷體" panose="03000509000000000000" pitchFamily="65" charset="-120"/>
                </a:rPr>
                <a:t>北</a:t>
              </a:r>
              <a:endParaRPr lang="en-US" altLang="zh-TW" sz="2400" b="0" dirty="0">
                <a:ea typeface="標楷體" panose="03000509000000000000" pitchFamily="65" charset="-120"/>
              </a:endParaRPr>
            </a:p>
          </p:txBody>
        </p:sp>
      </p:grpSp>
      <p:grpSp>
        <p:nvGrpSpPr>
          <p:cNvPr id="32" name="Group 123">
            <a:extLst>
              <a:ext uri="{FF2B5EF4-FFF2-40B4-BE49-F238E27FC236}">
                <a16:creationId xmlns:a16="http://schemas.microsoft.com/office/drawing/2014/main" id="{45ADC8F9-BD1C-9CDE-69E0-47A05FD1AB63}"/>
              </a:ext>
            </a:extLst>
          </p:cNvPr>
          <p:cNvGrpSpPr>
            <a:grpSpLocks/>
          </p:cNvGrpSpPr>
          <p:nvPr/>
        </p:nvGrpSpPr>
        <p:grpSpPr bwMode="auto">
          <a:xfrm rot="13457155">
            <a:off x="5761956" y="1526777"/>
            <a:ext cx="1513353" cy="368712"/>
            <a:chOff x="4195" y="1619"/>
            <a:chExt cx="572" cy="136"/>
          </a:xfrm>
        </p:grpSpPr>
        <p:grpSp>
          <p:nvGrpSpPr>
            <p:cNvPr id="33" name="Group 124">
              <a:extLst>
                <a:ext uri="{FF2B5EF4-FFF2-40B4-BE49-F238E27FC236}">
                  <a16:creationId xmlns:a16="http://schemas.microsoft.com/office/drawing/2014/main" id="{965B2CC6-DCCA-4C58-4844-03438A12D411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532" y="1521"/>
              <a:ext cx="107" cy="362"/>
              <a:chOff x="4294" y="1711"/>
              <a:chExt cx="107" cy="362"/>
            </a:xfrm>
          </p:grpSpPr>
          <p:sp>
            <p:nvSpPr>
              <p:cNvPr id="35" name="Line 125">
                <a:extLst>
                  <a:ext uri="{FF2B5EF4-FFF2-40B4-BE49-F238E27FC236}">
                    <a16:creationId xmlns:a16="http://schemas.microsoft.com/office/drawing/2014/main" id="{18ECECDB-46F8-6720-0E3D-75B1EC847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51" y="1711"/>
                <a:ext cx="0" cy="362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Line 126">
                <a:extLst>
                  <a:ext uri="{FF2B5EF4-FFF2-40B4-BE49-F238E27FC236}">
                    <a16:creationId xmlns:a16="http://schemas.microsoft.com/office/drawing/2014/main" id="{08885F55-B641-6B33-EF7D-62B5CB06E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4688">
                <a:off x="4294" y="1845"/>
                <a:ext cx="107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4" name="Text Box 127">
              <a:extLst>
                <a:ext uri="{FF2B5EF4-FFF2-40B4-BE49-F238E27FC236}">
                  <a16:creationId xmlns:a16="http://schemas.microsoft.com/office/drawing/2014/main" id="{6C7ED5AC-962A-F37D-A812-1268E5F8C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142845">
              <a:off x="4195" y="1619"/>
              <a:ext cx="272" cy="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zh-TW" altLang="en-US" sz="2400" b="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北</a:t>
              </a:r>
              <a:endParaRPr lang="en-US" altLang="zh-TW" sz="2400" b="0" dirty="0">
                <a:solidFill>
                  <a:srgbClr val="FF00FF"/>
                </a:solidFill>
                <a:ea typeface="標楷體" panose="03000509000000000000" pitchFamily="65" charset="-120"/>
              </a:endParaRPr>
            </a:p>
          </p:txBody>
        </p:sp>
      </p:grp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4771F1C-85FB-DA0B-12A4-FBE9F39E14C5}"/>
              </a:ext>
            </a:extLst>
          </p:cNvPr>
          <p:cNvCxnSpPr>
            <a:cxnSpLocks/>
          </p:cNvCxnSpPr>
          <p:nvPr/>
        </p:nvCxnSpPr>
        <p:spPr>
          <a:xfrm>
            <a:off x="3109913" y="2446973"/>
            <a:ext cx="907256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27">
            <a:extLst>
              <a:ext uri="{FF2B5EF4-FFF2-40B4-BE49-F238E27FC236}">
                <a16:creationId xmlns:a16="http://schemas.microsoft.com/office/drawing/2014/main" id="{D415ECDE-7FDE-4072-F342-1C7F75D95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863" y="2075581"/>
            <a:ext cx="1044035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zh-CN" altLang="en-US" sz="2400" b="0" dirty="0">
                <a:solidFill>
                  <a:srgbClr val="FF00FF"/>
                </a:solidFill>
                <a:ea typeface="標楷體" panose="03000509000000000000" pitchFamily="65" charset="-120"/>
              </a:rPr>
              <a:t>西北</a:t>
            </a:r>
            <a:endParaRPr lang="en-US" altLang="zh-TW" sz="2400" b="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CEBB8DF6-2DB1-FF51-A7F3-70BBC80A33CB}"/>
              </a:ext>
            </a:extLst>
          </p:cNvPr>
          <p:cNvCxnSpPr>
            <a:cxnSpLocks/>
          </p:cNvCxnSpPr>
          <p:nvPr/>
        </p:nvCxnSpPr>
        <p:spPr>
          <a:xfrm flipV="1">
            <a:off x="4477542" y="1563253"/>
            <a:ext cx="0" cy="87140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127">
            <a:extLst>
              <a:ext uri="{FF2B5EF4-FFF2-40B4-BE49-F238E27FC236}">
                <a16:creationId xmlns:a16="http://schemas.microsoft.com/office/drawing/2014/main" id="{D3F2D948-5614-65BA-929A-1EB7AFA1D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428" y="1716508"/>
            <a:ext cx="1044035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zh-CN" altLang="en-US" sz="2400" b="0" dirty="0">
                <a:solidFill>
                  <a:srgbClr val="FF00FF"/>
                </a:solidFill>
                <a:ea typeface="標楷體" panose="03000509000000000000" pitchFamily="65" charset="-120"/>
              </a:rPr>
              <a:t>西南</a:t>
            </a:r>
            <a:endParaRPr lang="en-US" altLang="zh-TW" sz="2400" b="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grpSp>
        <p:nvGrpSpPr>
          <p:cNvPr id="47" name="Group 123">
            <a:extLst>
              <a:ext uri="{FF2B5EF4-FFF2-40B4-BE49-F238E27FC236}">
                <a16:creationId xmlns:a16="http://schemas.microsoft.com/office/drawing/2014/main" id="{436D3E98-A531-6EA1-4EC0-9BC7BE7BFC87}"/>
              </a:ext>
            </a:extLst>
          </p:cNvPr>
          <p:cNvGrpSpPr>
            <a:grpSpLocks/>
          </p:cNvGrpSpPr>
          <p:nvPr/>
        </p:nvGrpSpPr>
        <p:grpSpPr bwMode="auto">
          <a:xfrm rot="13457155">
            <a:off x="2376950" y="2385313"/>
            <a:ext cx="1513353" cy="368712"/>
            <a:chOff x="4195" y="1619"/>
            <a:chExt cx="572" cy="136"/>
          </a:xfrm>
        </p:grpSpPr>
        <p:grpSp>
          <p:nvGrpSpPr>
            <p:cNvPr id="48" name="Group 124">
              <a:extLst>
                <a:ext uri="{FF2B5EF4-FFF2-40B4-BE49-F238E27FC236}">
                  <a16:creationId xmlns:a16="http://schemas.microsoft.com/office/drawing/2014/main" id="{91D96E95-CE3B-E993-5743-AA532DF33603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532" y="1521"/>
              <a:ext cx="107" cy="362"/>
              <a:chOff x="4294" y="1711"/>
              <a:chExt cx="107" cy="362"/>
            </a:xfrm>
          </p:grpSpPr>
          <p:sp>
            <p:nvSpPr>
              <p:cNvPr id="50" name="Line 125">
                <a:extLst>
                  <a:ext uri="{FF2B5EF4-FFF2-40B4-BE49-F238E27FC236}">
                    <a16:creationId xmlns:a16="http://schemas.microsoft.com/office/drawing/2014/main" id="{D3D4EA99-0DC0-7512-BC02-FC1DCBC66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51" y="1711"/>
                <a:ext cx="0" cy="362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Line 126">
                <a:extLst>
                  <a:ext uri="{FF2B5EF4-FFF2-40B4-BE49-F238E27FC236}">
                    <a16:creationId xmlns:a16="http://schemas.microsoft.com/office/drawing/2014/main" id="{9FFE57AD-74C2-5864-83D5-FF4D5E2CE5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4688">
                <a:off x="4294" y="1845"/>
                <a:ext cx="107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9" name="Text Box 127">
              <a:extLst>
                <a:ext uri="{FF2B5EF4-FFF2-40B4-BE49-F238E27FC236}">
                  <a16:creationId xmlns:a16="http://schemas.microsoft.com/office/drawing/2014/main" id="{FF8A787A-91A7-FA89-F9F7-13C06A57A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142845">
              <a:off x="4195" y="1619"/>
              <a:ext cx="272" cy="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zh-TW" altLang="en-US" sz="2400" b="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北</a:t>
              </a:r>
              <a:endParaRPr lang="en-US" altLang="zh-TW" sz="2400" b="0" dirty="0">
                <a:solidFill>
                  <a:srgbClr val="FF00FF"/>
                </a:solidFill>
                <a:ea typeface="標楷體" panose="03000509000000000000" pitchFamily="65" charset="-12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3691 0.1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15729 1.48148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9" grpId="0" animBg="1"/>
      <p:bldP spid="42" grpId="0"/>
      <p:bldP spid="42" grpId="1"/>
      <p:bldP spid="45" grpId="0"/>
      <p:bldP spid="4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071C500B-05B7-7734-3DDC-BFA1281E9C55}"/>
              </a:ext>
            </a:extLst>
          </p:cNvPr>
          <p:cNvSpPr/>
          <p:nvPr/>
        </p:nvSpPr>
        <p:spPr>
          <a:xfrm>
            <a:off x="4937884" y="5162012"/>
            <a:ext cx="1113273" cy="368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016165"/>
            <a:ext cx="8312728" cy="5203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31. </a:t>
            </a:r>
            <a:r>
              <a:rPr lang="zh-TW" altLang="en-US" sz="2800" dirty="0">
                <a:ea typeface="DFKai-SB" panose="03000509000000000000" pitchFamily="65" charset="-120"/>
              </a:rPr>
              <a:t>下圖是機械人展的平面圖。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20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r>
              <a:rPr lang="en-US" altLang="zh-TW" sz="2800" b="1" dirty="0">
                <a:ea typeface="DFKai-SB" panose="03000509000000000000" pitchFamily="65" charset="-120"/>
              </a:rPr>
              <a:t>        </a:t>
            </a:r>
            <a:r>
              <a:rPr lang="en-US" altLang="zh-TW" sz="2800" dirty="0">
                <a:ea typeface="DFKai-SB" panose="03000509000000000000" pitchFamily="65" charset="-120"/>
              </a:rPr>
              <a:t>(a) </a:t>
            </a:r>
            <a:r>
              <a:rPr lang="zh-TW" altLang="en-US" sz="2800" u="sng" dirty="0">
                <a:ea typeface="DFKai-SB" panose="03000509000000000000" pitchFamily="65" charset="-120"/>
              </a:rPr>
              <a:t>哲承</a:t>
            </a:r>
            <a:r>
              <a:rPr lang="zh-TW" altLang="en-US" sz="2800" dirty="0">
                <a:ea typeface="DFKai-SB" panose="03000509000000000000" pitchFamily="65" charset="-120"/>
              </a:rPr>
              <a:t>在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的西南方。</a:t>
            </a:r>
            <a:endParaRPr lang="en-US" altLang="zh-TW" sz="2800" b="1" dirty="0">
              <a:ea typeface="DFKai-SB" panose="03000509000000000000" pitchFamily="65" charset="-120"/>
            </a:endParaRPr>
          </a:p>
          <a:p>
            <a:r>
              <a:rPr lang="zh-TW" altLang="en-US" sz="2800" dirty="0">
                <a:ea typeface="DFKai-SB" panose="03000509000000000000" pitchFamily="65" charset="-120"/>
              </a:rPr>
              <a:t>          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0AD4AC-BDFA-D8CA-17F0-E9550296C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660" y="1473883"/>
            <a:ext cx="6420848" cy="3582728"/>
          </a:xfrm>
          <a:prstGeom prst="rect">
            <a:avLst/>
          </a:prstGeom>
        </p:spPr>
      </p:pic>
      <p:grpSp>
        <p:nvGrpSpPr>
          <p:cNvPr id="25" name="Group 123">
            <a:extLst>
              <a:ext uri="{FF2B5EF4-FFF2-40B4-BE49-F238E27FC236}">
                <a16:creationId xmlns:a16="http://schemas.microsoft.com/office/drawing/2014/main" id="{E78DE5AF-3619-2106-4885-B07EE8616406}"/>
              </a:ext>
            </a:extLst>
          </p:cNvPr>
          <p:cNvGrpSpPr>
            <a:grpSpLocks/>
          </p:cNvGrpSpPr>
          <p:nvPr/>
        </p:nvGrpSpPr>
        <p:grpSpPr bwMode="auto">
          <a:xfrm rot="2657155">
            <a:off x="6164510" y="1996449"/>
            <a:ext cx="1182638" cy="360579"/>
            <a:chOff x="4227" y="1650"/>
            <a:chExt cx="447" cy="133"/>
          </a:xfrm>
        </p:grpSpPr>
        <p:grpSp>
          <p:nvGrpSpPr>
            <p:cNvPr id="26" name="Group 124">
              <a:extLst>
                <a:ext uri="{FF2B5EF4-FFF2-40B4-BE49-F238E27FC236}">
                  <a16:creationId xmlns:a16="http://schemas.microsoft.com/office/drawing/2014/main" id="{9B3F4B51-7975-70C1-09DE-B6DAD8569140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499" y="1566"/>
              <a:ext cx="82" cy="269"/>
              <a:chOff x="4309" y="1711"/>
              <a:chExt cx="82" cy="269"/>
            </a:xfrm>
          </p:grpSpPr>
          <p:sp>
            <p:nvSpPr>
              <p:cNvPr id="28" name="Line 125">
                <a:extLst>
                  <a:ext uri="{FF2B5EF4-FFF2-40B4-BE49-F238E27FC236}">
                    <a16:creationId xmlns:a16="http://schemas.microsoft.com/office/drawing/2014/main" id="{540BF743-BE56-7F6A-2DA6-9BF611C19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51" y="1711"/>
                <a:ext cx="0" cy="269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Line 126">
                <a:extLst>
                  <a:ext uri="{FF2B5EF4-FFF2-40B4-BE49-F238E27FC236}">
                    <a16:creationId xmlns:a16="http://schemas.microsoft.com/office/drawing/2014/main" id="{F088EA78-76EC-3EDF-4D88-5B66491B41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4688">
                <a:off x="4309" y="1820"/>
                <a:ext cx="82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7" name="Text Box 127">
              <a:extLst>
                <a:ext uri="{FF2B5EF4-FFF2-40B4-BE49-F238E27FC236}">
                  <a16:creationId xmlns:a16="http://schemas.microsoft.com/office/drawing/2014/main" id="{C3DF61CC-6778-5285-1784-947032C3B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42845">
              <a:off x="4227" y="1650"/>
              <a:ext cx="272" cy="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2400" b="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N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12884C50-FE9A-F9D2-9F41-26FED7858D4F}"/>
              </a:ext>
            </a:extLst>
          </p:cNvPr>
          <p:cNvSpPr txBox="1"/>
          <p:nvPr/>
        </p:nvSpPr>
        <p:spPr>
          <a:xfrm>
            <a:off x="3123628" y="5030429"/>
            <a:ext cx="157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零件區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3C1B240-0FA2-400A-5C86-1428C2DD8453}"/>
              </a:ext>
            </a:extLst>
          </p:cNvPr>
          <p:cNvCxnSpPr>
            <a:cxnSpLocks/>
          </p:cNvCxnSpPr>
          <p:nvPr/>
        </p:nvCxnSpPr>
        <p:spPr>
          <a:xfrm>
            <a:off x="4722569" y="2258359"/>
            <a:ext cx="0" cy="69127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07888F5-DBB0-7467-B0C7-958ED33AB498}"/>
              </a:ext>
            </a:extLst>
          </p:cNvPr>
          <p:cNvCxnSpPr>
            <a:cxnSpLocks/>
          </p:cNvCxnSpPr>
          <p:nvPr/>
        </p:nvCxnSpPr>
        <p:spPr>
          <a:xfrm flipH="1" flipV="1">
            <a:off x="5061576" y="3487800"/>
            <a:ext cx="522018" cy="50720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27">
            <a:extLst>
              <a:ext uri="{FF2B5EF4-FFF2-40B4-BE49-F238E27FC236}">
                <a16:creationId xmlns:a16="http://schemas.microsoft.com/office/drawing/2014/main" id="{8DD5F718-B08C-7139-195A-629E8232A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122" y="3382330"/>
            <a:ext cx="1044035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</a:rPr>
              <a:t>北</a:t>
            </a:r>
            <a:endParaRPr lang="en-US" altLang="zh-TW" sz="2400" b="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3DF7BAE5-37C6-375B-AD77-8C3365DAE7F0}"/>
              </a:ext>
            </a:extLst>
          </p:cNvPr>
          <p:cNvCxnSpPr>
            <a:cxnSpLocks/>
          </p:cNvCxnSpPr>
          <p:nvPr/>
        </p:nvCxnSpPr>
        <p:spPr>
          <a:xfrm flipV="1">
            <a:off x="4721667" y="3744578"/>
            <a:ext cx="0" cy="69127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27">
            <a:extLst>
              <a:ext uri="{FF2B5EF4-FFF2-40B4-BE49-F238E27FC236}">
                <a16:creationId xmlns:a16="http://schemas.microsoft.com/office/drawing/2014/main" id="{65AFE511-5FFA-F78A-57C0-8E92EF602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558" y="3882618"/>
            <a:ext cx="1044035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</a:rPr>
              <a:t>東北</a:t>
            </a:r>
            <a:endParaRPr lang="en-US" altLang="zh-TW" sz="2400" b="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FD59A20-1AE7-E7B0-C269-1B4615F967A2}"/>
              </a:ext>
            </a:extLst>
          </p:cNvPr>
          <p:cNvCxnSpPr>
            <a:cxnSpLocks/>
          </p:cNvCxnSpPr>
          <p:nvPr/>
        </p:nvCxnSpPr>
        <p:spPr>
          <a:xfrm flipV="1">
            <a:off x="3407936" y="3952143"/>
            <a:ext cx="494567" cy="495191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27">
            <a:extLst>
              <a:ext uri="{FF2B5EF4-FFF2-40B4-BE49-F238E27FC236}">
                <a16:creationId xmlns:a16="http://schemas.microsoft.com/office/drawing/2014/main" id="{E3D5DA28-D313-3AD8-9E88-33646AD4A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935" y="4195340"/>
            <a:ext cx="821165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</a:rPr>
              <a:t>東</a:t>
            </a:r>
            <a:endParaRPr lang="en-US" altLang="zh-TW" sz="2400" b="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8A812CA-2CA3-E66C-7BD7-F8F23EBABE66}"/>
              </a:ext>
            </a:extLst>
          </p:cNvPr>
          <p:cNvSpPr/>
          <p:nvPr/>
        </p:nvSpPr>
        <p:spPr>
          <a:xfrm>
            <a:off x="4769061" y="2434904"/>
            <a:ext cx="672827" cy="368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127">
            <a:extLst>
              <a:ext uri="{FF2B5EF4-FFF2-40B4-BE49-F238E27FC236}">
                <a16:creationId xmlns:a16="http://schemas.microsoft.com/office/drawing/2014/main" id="{753B8C2B-48FF-45E9-7284-50D34BF37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321" y="2473119"/>
            <a:ext cx="1044035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</a:rPr>
              <a:t>西南</a:t>
            </a:r>
            <a:endParaRPr lang="en-US" altLang="zh-TW" sz="2400" b="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73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23872 -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14358 0.25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23872 0.320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38351 0.318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4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" grpId="0"/>
      <p:bldP spid="21" grpId="0"/>
      <p:bldP spid="21" grpId="1"/>
      <p:bldP spid="23" grpId="0"/>
      <p:bldP spid="23" grpId="1"/>
      <p:bldP spid="30" grpId="0"/>
      <p:bldP spid="30" grpId="1"/>
      <p:bldP spid="39" grpId="0" animBg="1"/>
      <p:bldP spid="39" grpId="1" animBg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B81A500B-19C9-E809-88E5-F9FA2EFF6114}"/>
              </a:ext>
            </a:extLst>
          </p:cNvPr>
          <p:cNvSpPr/>
          <p:nvPr/>
        </p:nvSpPr>
        <p:spPr>
          <a:xfrm>
            <a:off x="1707779" y="5567688"/>
            <a:ext cx="2573709" cy="368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87CDC5BA-FF22-6A93-4BD2-8E85D01A5513}"/>
              </a:ext>
            </a:extLst>
          </p:cNvPr>
          <p:cNvSpPr/>
          <p:nvPr/>
        </p:nvSpPr>
        <p:spPr>
          <a:xfrm>
            <a:off x="5973376" y="5132681"/>
            <a:ext cx="2084774" cy="368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6FD8CAE-6838-3B31-5DAB-304680A3E15A}"/>
              </a:ext>
            </a:extLst>
          </p:cNvPr>
          <p:cNvSpPr/>
          <p:nvPr/>
        </p:nvSpPr>
        <p:spPr>
          <a:xfrm>
            <a:off x="2465705" y="5151652"/>
            <a:ext cx="2477770" cy="368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016165"/>
            <a:ext cx="8312728" cy="563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31. </a:t>
            </a:r>
            <a:r>
              <a:rPr lang="zh-TW" altLang="en-US" sz="2800" dirty="0">
                <a:ea typeface="DFKai-SB" panose="03000509000000000000" pitchFamily="65" charset="-120"/>
              </a:rPr>
              <a:t>下圖是機械人展的平面圖。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20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r>
              <a:rPr lang="en-US" altLang="zh-TW" sz="2800" b="1" dirty="0">
                <a:ea typeface="DFKai-SB" panose="03000509000000000000" pitchFamily="65" charset="-120"/>
              </a:rPr>
              <a:t>        </a:t>
            </a:r>
            <a:r>
              <a:rPr lang="en-US" altLang="zh-TW" sz="2800" dirty="0">
                <a:ea typeface="DFKai-SB" panose="03000509000000000000" pitchFamily="65" charset="-120"/>
              </a:rPr>
              <a:t>(b) </a:t>
            </a:r>
            <a:r>
              <a:rPr lang="zh-TW" altLang="en-US" sz="2800" u="sng" dirty="0">
                <a:ea typeface="DFKai-SB" panose="03000509000000000000" pitchFamily="65" charset="-120"/>
              </a:rPr>
              <a:t>哲承</a:t>
            </a:r>
            <a:r>
              <a:rPr lang="zh-TW" altLang="en-US" sz="2800" dirty="0">
                <a:ea typeface="DFKai-SB" panose="03000509000000000000" pitchFamily="65" charset="-120"/>
              </a:rPr>
              <a:t>往東北方走</a:t>
            </a:r>
            <a:r>
              <a:rPr lang="en-US" altLang="zh-TW" sz="2800" dirty="0">
                <a:ea typeface="DFKai-SB" panose="03000509000000000000" pitchFamily="65" charset="-120"/>
              </a:rPr>
              <a:t>16m</a:t>
            </a:r>
            <a:r>
              <a:rPr lang="zh-TW" altLang="en-US" sz="2800" dirty="0">
                <a:ea typeface="DFKai-SB" panose="03000509000000000000" pitchFamily="65" charset="-120"/>
              </a:rPr>
              <a:t>，然後向西北走</a:t>
            </a:r>
            <a:r>
              <a:rPr lang="en-US" altLang="zh-TW" sz="2800" dirty="0">
                <a:ea typeface="DFKai-SB" panose="03000509000000000000" pitchFamily="65" charset="-120"/>
              </a:rPr>
              <a:t>40m</a:t>
            </a:r>
            <a:r>
              <a:rPr lang="zh-TW" altLang="en-US" sz="2800" dirty="0">
                <a:ea typeface="DFKai-SB" panose="03000509000000000000" pitchFamily="65" charset="-120"/>
              </a:rPr>
              <a:t>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r>
              <a:rPr lang="zh-TW" altLang="en-US" sz="2800" dirty="0">
                <a:ea typeface="DFKai-SB" panose="03000509000000000000" pitchFamily="65" charset="-120"/>
              </a:rPr>
              <a:t>              便可到達休息區，在上圖畫「」標示休息區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r>
              <a:rPr lang="en-US" altLang="zh-TW" sz="2800" dirty="0">
                <a:ea typeface="DFKai-SB" panose="03000509000000000000" pitchFamily="65" charset="-120"/>
              </a:rPr>
              <a:t>              </a:t>
            </a:r>
            <a:r>
              <a:rPr lang="zh-TW" altLang="en-US" sz="2800" dirty="0">
                <a:ea typeface="DFKai-SB" panose="03000509000000000000" pitchFamily="65" charset="-120"/>
              </a:rPr>
              <a:t>的位置。          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0AD4AC-BDFA-D8CA-17F0-E9550296C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660" y="1469801"/>
            <a:ext cx="6420848" cy="3582728"/>
          </a:xfrm>
          <a:prstGeom prst="rect">
            <a:avLst/>
          </a:prstGeom>
        </p:spPr>
      </p:pic>
      <p:grpSp>
        <p:nvGrpSpPr>
          <p:cNvPr id="25" name="Group 123">
            <a:extLst>
              <a:ext uri="{FF2B5EF4-FFF2-40B4-BE49-F238E27FC236}">
                <a16:creationId xmlns:a16="http://schemas.microsoft.com/office/drawing/2014/main" id="{E78DE5AF-3619-2106-4885-B07EE8616406}"/>
              </a:ext>
            </a:extLst>
          </p:cNvPr>
          <p:cNvGrpSpPr>
            <a:grpSpLocks/>
          </p:cNvGrpSpPr>
          <p:nvPr/>
        </p:nvGrpSpPr>
        <p:grpSpPr bwMode="auto">
          <a:xfrm rot="2657155">
            <a:off x="6164510" y="1984726"/>
            <a:ext cx="1182638" cy="360579"/>
            <a:chOff x="4227" y="1650"/>
            <a:chExt cx="447" cy="133"/>
          </a:xfrm>
        </p:grpSpPr>
        <p:grpSp>
          <p:nvGrpSpPr>
            <p:cNvPr id="26" name="Group 124">
              <a:extLst>
                <a:ext uri="{FF2B5EF4-FFF2-40B4-BE49-F238E27FC236}">
                  <a16:creationId xmlns:a16="http://schemas.microsoft.com/office/drawing/2014/main" id="{9B3F4B51-7975-70C1-09DE-B6DAD8569140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499" y="1566"/>
              <a:ext cx="82" cy="269"/>
              <a:chOff x="4309" y="1711"/>
              <a:chExt cx="82" cy="269"/>
            </a:xfrm>
          </p:grpSpPr>
          <p:sp>
            <p:nvSpPr>
              <p:cNvPr id="28" name="Line 125">
                <a:extLst>
                  <a:ext uri="{FF2B5EF4-FFF2-40B4-BE49-F238E27FC236}">
                    <a16:creationId xmlns:a16="http://schemas.microsoft.com/office/drawing/2014/main" id="{540BF743-BE56-7F6A-2DA6-9BF611C19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51" y="1711"/>
                <a:ext cx="0" cy="269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Line 126">
                <a:extLst>
                  <a:ext uri="{FF2B5EF4-FFF2-40B4-BE49-F238E27FC236}">
                    <a16:creationId xmlns:a16="http://schemas.microsoft.com/office/drawing/2014/main" id="{F088EA78-76EC-3EDF-4D88-5B66491B41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4688">
                <a:off x="4309" y="1820"/>
                <a:ext cx="82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7" name="Text Box 127">
              <a:extLst>
                <a:ext uri="{FF2B5EF4-FFF2-40B4-BE49-F238E27FC236}">
                  <a16:creationId xmlns:a16="http://schemas.microsoft.com/office/drawing/2014/main" id="{C3DF61CC-6778-5285-1784-947032C3B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42845">
              <a:off x="4227" y="1650"/>
              <a:ext cx="272" cy="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2400" b="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N</a:t>
              </a:r>
            </a:p>
          </p:txBody>
        </p:sp>
      </p:grp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07888F5-DBB0-7467-B0C7-958ED33AB498}"/>
              </a:ext>
            </a:extLst>
          </p:cNvPr>
          <p:cNvCxnSpPr>
            <a:cxnSpLocks/>
          </p:cNvCxnSpPr>
          <p:nvPr/>
        </p:nvCxnSpPr>
        <p:spPr>
          <a:xfrm flipH="1">
            <a:off x="4281488" y="2252193"/>
            <a:ext cx="434326" cy="0"/>
          </a:xfrm>
          <a:prstGeom prst="straightConnector1">
            <a:avLst/>
          </a:prstGeom>
          <a:ln w="2857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27">
            <a:extLst>
              <a:ext uri="{FF2B5EF4-FFF2-40B4-BE49-F238E27FC236}">
                <a16:creationId xmlns:a16="http://schemas.microsoft.com/office/drawing/2014/main" id="{8DD5F718-B08C-7139-195A-629E8232A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842" y="2284346"/>
            <a:ext cx="1044035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</a:rPr>
              <a:t>西北</a:t>
            </a:r>
            <a:endParaRPr lang="en-US" altLang="zh-TW" sz="2400" b="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3DF7BAE5-37C6-375B-AD77-8C3365DAE7F0}"/>
              </a:ext>
            </a:extLst>
          </p:cNvPr>
          <p:cNvCxnSpPr>
            <a:cxnSpLocks/>
          </p:cNvCxnSpPr>
          <p:nvPr/>
        </p:nvCxnSpPr>
        <p:spPr>
          <a:xfrm flipV="1">
            <a:off x="4721667" y="2678906"/>
            <a:ext cx="0" cy="432000"/>
          </a:xfrm>
          <a:prstGeom prst="straightConnector1">
            <a:avLst/>
          </a:prstGeom>
          <a:ln w="28575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27">
            <a:extLst>
              <a:ext uri="{FF2B5EF4-FFF2-40B4-BE49-F238E27FC236}">
                <a16:creationId xmlns:a16="http://schemas.microsoft.com/office/drawing/2014/main" id="{65AFE511-5FFA-F78A-57C0-8E92EF602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19462"/>
            <a:ext cx="1044035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</a:rPr>
              <a:t>東北</a:t>
            </a:r>
            <a:endParaRPr lang="en-US" altLang="zh-TW" sz="2400" b="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2F601D9-2298-2637-358D-800877B86D5E}"/>
              </a:ext>
            </a:extLst>
          </p:cNvPr>
          <p:cNvGrpSpPr/>
          <p:nvPr/>
        </p:nvGrpSpPr>
        <p:grpSpPr>
          <a:xfrm>
            <a:off x="6281093" y="5658478"/>
            <a:ext cx="185737" cy="185738"/>
            <a:chOff x="5007122" y="6043612"/>
            <a:chExt cx="185737" cy="185738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35E3731C-E198-588F-65A5-F70A63994D41}"/>
                </a:ext>
              </a:extLst>
            </p:cNvPr>
            <p:cNvCxnSpPr/>
            <p:nvPr/>
          </p:nvCxnSpPr>
          <p:spPr>
            <a:xfrm>
              <a:off x="5007122" y="6043613"/>
              <a:ext cx="185737" cy="1857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D5D3F7E-1DA5-7499-6F2A-2760B0C4BC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7122" y="6043612"/>
              <a:ext cx="185737" cy="1857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567CE98F-BB1A-A5F6-77E5-A1F1BF3C427F}"/>
              </a:ext>
            </a:extLst>
          </p:cNvPr>
          <p:cNvSpPr/>
          <p:nvPr/>
        </p:nvSpPr>
        <p:spPr>
          <a:xfrm>
            <a:off x="6883400" y="1460917"/>
            <a:ext cx="509480" cy="334588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839AED3-EC60-AFEF-6A35-12E7F629D55B}"/>
              </a:ext>
            </a:extLst>
          </p:cNvPr>
          <p:cNvSpPr/>
          <p:nvPr/>
        </p:nvSpPr>
        <p:spPr>
          <a:xfrm rot="5400000">
            <a:off x="7311618" y="1836264"/>
            <a:ext cx="509480" cy="386684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8442C65-5FA8-0DF7-197C-F02349986D1B}"/>
              </a:ext>
            </a:extLst>
          </p:cNvPr>
          <p:cNvSpPr txBox="1"/>
          <p:nvPr/>
        </p:nvSpPr>
        <p:spPr>
          <a:xfrm>
            <a:off x="6274682" y="2761081"/>
            <a:ext cx="257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16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÷8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=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2(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格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AB7262BE-F443-32F1-4970-3A89A57AF23D}"/>
              </a:ext>
            </a:extLst>
          </p:cNvPr>
          <p:cNvCxnSpPr>
            <a:cxnSpLocks/>
          </p:cNvCxnSpPr>
          <p:nvPr/>
        </p:nvCxnSpPr>
        <p:spPr>
          <a:xfrm flipV="1">
            <a:off x="4722957" y="2254574"/>
            <a:ext cx="0" cy="432000"/>
          </a:xfrm>
          <a:prstGeom prst="straightConnector1">
            <a:avLst/>
          </a:prstGeom>
          <a:ln w="28575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89BF5CB4-FFA0-BDB6-A13C-D6DD16E80874}"/>
              </a:ext>
            </a:extLst>
          </p:cNvPr>
          <p:cNvCxnSpPr>
            <a:cxnSpLocks/>
          </p:cNvCxnSpPr>
          <p:nvPr/>
        </p:nvCxnSpPr>
        <p:spPr>
          <a:xfrm flipH="1">
            <a:off x="3847162" y="2251723"/>
            <a:ext cx="434326" cy="0"/>
          </a:xfrm>
          <a:prstGeom prst="straightConnector1">
            <a:avLst/>
          </a:prstGeom>
          <a:ln w="2857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1869B1D9-44FD-4F87-E369-C69ABE6778C9}"/>
              </a:ext>
            </a:extLst>
          </p:cNvPr>
          <p:cNvCxnSpPr>
            <a:cxnSpLocks/>
          </p:cNvCxnSpPr>
          <p:nvPr/>
        </p:nvCxnSpPr>
        <p:spPr>
          <a:xfrm flipH="1">
            <a:off x="3412836" y="2251723"/>
            <a:ext cx="434326" cy="0"/>
          </a:xfrm>
          <a:prstGeom prst="straightConnector1">
            <a:avLst/>
          </a:prstGeom>
          <a:ln w="2857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8327FEC4-38A6-3483-940C-A3A62A6E03EF}"/>
              </a:ext>
            </a:extLst>
          </p:cNvPr>
          <p:cNvCxnSpPr>
            <a:cxnSpLocks/>
          </p:cNvCxnSpPr>
          <p:nvPr/>
        </p:nvCxnSpPr>
        <p:spPr>
          <a:xfrm flipH="1">
            <a:off x="2976129" y="2253634"/>
            <a:ext cx="434326" cy="0"/>
          </a:xfrm>
          <a:prstGeom prst="straightConnector1">
            <a:avLst/>
          </a:prstGeom>
          <a:ln w="2857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7F88A058-E64D-3343-29C5-7A45B3AF1E47}"/>
              </a:ext>
            </a:extLst>
          </p:cNvPr>
          <p:cNvCxnSpPr>
            <a:cxnSpLocks/>
          </p:cNvCxnSpPr>
          <p:nvPr/>
        </p:nvCxnSpPr>
        <p:spPr>
          <a:xfrm flipH="1">
            <a:off x="2541803" y="2253634"/>
            <a:ext cx="434326" cy="0"/>
          </a:xfrm>
          <a:prstGeom prst="straightConnector1">
            <a:avLst/>
          </a:prstGeom>
          <a:ln w="2857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C425C25-7EF0-3E66-3B23-DF53C9897DE2}"/>
              </a:ext>
            </a:extLst>
          </p:cNvPr>
          <p:cNvGrpSpPr/>
          <p:nvPr/>
        </p:nvGrpSpPr>
        <p:grpSpPr>
          <a:xfrm>
            <a:off x="2441857" y="2146597"/>
            <a:ext cx="185737" cy="185738"/>
            <a:chOff x="5007122" y="6043612"/>
            <a:chExt cx="185737" cy="185738"/>
          </a:xfrm>
        </p:grpSpPr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CC864503-587E-6DC5-B66C-7D3B39F7659A}"/>
                </a:ext>
              </a:extLst>
            </p:cNvPr>
            <p:cNvCxnSpPr/>
            <p:nvPr/>
          </p:nvCxnSpPr>
          <p:spPr>
            <a:xfrm>
              <a:off x="5007122" y="6043613"/>
              <a:ext cx="185737" cy="185737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8A2D5F7C-95D1-A80C-9415-DCD647CDFB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7122" y="6043612"/>
              <a:ext cx="185737" cy="185737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BB3E2221-A095-A367-266A-42A746FA497B}"/>
              </a:ext>
            </a:extLst>
          </p:cNvPr>
          <p:cNvGrpSpPr/>
          <p:nvPr/>
        </p:nvGrpSpPr>
        <p:grpSpPr>
          <a:xfrm>
            <a:off x="2441857" y="2145075"/>
            <a:ext cx="185737" cy="185738"/>
            <a:chOff x="5007122" y="6043612"/>
            <a:chExt cx="185737" cy="185738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8C05F799-02D8-693A-6861-015D3E6080A9}"/>
                </a:ext>
              </a:extLst>
            </p:cNvPr>
            <p:cNvCxnSpPr/>
            <p:nvPr/>
          </p:nvCxnSpPr>
          <p:spPr>
            <a:xfrm>
              <a:off x="5007122" y="6043613"/>
              <a:ext cx="185737" cy="1857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8089EE64-BA24-734E-2C18-CA1E2BCA0A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7122" y="6043612"/>
              <a:ext cx="185737" cy="1857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 Box 127">
            <a:extLst>
              <a:ext uri="{FF2B5EF4-FFF2-40B4-BE49-F238E27FC236}">
                <a16:creationId xmlns:a16="http://schemas.microsoft.com/office/drawing/2014/main" id="{90D93D4F-3D83-57BE-43E0-71F8E4947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562" y="2414196"/>
            <a:ext cx="1301991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</a:rPr>
              <a:t>休息區</a:t>
            </a:r>
            <a:endParaRPr lang="en-US" altLang="zh-TW" sz="2400" b="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1E4C6A52-9562-B665-1D59-B81A7C3DD2D7}"/>
              </a:ext>
            </a:extLst>
          </p:cNvPr>
          <p:cNvCxnSpPr>
            <a:cxnSpLocks/>
          </p:cNvCxnSpPr>
          <p:nvPr/>
        </p:nvCxnSpPr>
        <p:spPr>
          <a:xfrm flipV="1">
            <a:off x="4720577" y="2613444"/>
            <a:ext cx="0" cy="518418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123">
            <a:extLst>
              <a:ext uri="{FF2B5EF4-FFF2-40B4-BE49-F238E27FC236}">
                <a16:creationId xmlns:a16="http://schemas.microsoft.com/office/drawing/2014/main" id="{53D2BB38-E076-9DAF-BC31-706DF99670DF}"/>
              </a:ext>
            </a:extLst>
          </p:cNvPr>
          <p:cNvGrpSpPr>
            <a:grpSpLocks/>
          </p:cNvGrpSpPr>
          <p:nvPr/>
        </p:nvGrpSpPr>
        <p:grpSpPr bwMode="auto">
          <a:xfrm rot="2657155">
            <a:off x="3980681" y="2857747"/>
            <a:ext cx="1182638" cy="360579"/>
            <a:chOff x="4227" y="1650"/>
            <a:chExt cx="447" cy="133"/>
          </a:xfrm>
        </p:grpSpPr>
        <p:grpSp>
          <p:nvGrpSpPr>
            <p:cNvPr id="55" name="Group 124">
              <a:extLst>
                <a:ext uri="{FF2B5EF4-FFF2-40B4-BE49-F238E27FC236}">
                  <a16:creationId xmlns:a16="http://schemas.microsoft.com/office/drawing/2014/main" id="{45FB7610-CA4F-F62C-9B55-25FB01598F1B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499" y="1566"/>
              <a:ext cx="82" cy="269"/>
              <a:chOff x="4309" y="1711"/>
              <a:chExt cx="82" cy="269"/>
            </a:xfrm>
          </p:grpSpPr>
          <p:sp>
            <p:nvSpPr>
              <p:cNvPr id="57" name="Line 125">
                <a:extLst>
                  <a:ext uri="{FF2B5EF4-FFF2-40B4-BE49-F238E27FC236}">
                    <a16:creationId xmlns:a16="http://schemas.microsoft.com/office/drawing/2014/main" id="{3678A498-7CA9-D37E-E7AD-8B375E4A3C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51" y="1711"/>
                <a:ext cx="0" cy="269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Line 126">
                <a:extLst>
                  <a:ext uri="{FF2B5EF4-FFF2-40B4-BE49-F238E27FC236}">
                    <a16:creationId xmlns:a16="http://schemas.microsoft.com/office/drawing/2014/main" id="{159FEA41-4E0D-D517-71E6-435136556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774688">
                <a:off x="4309" y="1820"/>
                <a:ext cx="82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HK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6" name="Text Box 127">
              <a:extLst>
                <a:ext uri="{FF2B5EF4-FFF2-40B4-BE49-F238E27FC236}">
                  <a16:creationId xmlns:a16="http://schemas.microsoft.com/office/drawing/2014/main" id="{E13C3749-9D75-4B5F-E595-D13495E3F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42845">
              <a:off x="4227" y="1650"/>
              <a:ext cx="272" cy="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zh-TW" sz="2400" b="0" dirty="0">
                  <a:solidFill>
                    <a:srgbClr val="FF00FF"/>
                  </a:solidFill>
                  <a:ea typeface="標楷體" panose="03000509000000000000" pitchFamily="65" charset="-120"/>
                </a:rPr>
                <a:t>N</a:t>
              </a:r>
            </a:p>
          </p:txBody>
        </p:sp>
      </p:grp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31E9089E-2030-49AC-9B0D-86CE49B857BC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56605" y="1992044"/>
            <a:ext cx="0" cy="518418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A3A285E0-AFDF-5BC9-DFE8-C6F2B3388256}"/>
              </a:ext>
            </a:extLst>
          </p:cNvPr>
          <p:cNvSpPr txBox="1"/>
          <p:nvPr/>
        </p:nvSpPr>
        <p:spPr>
          <a:xfrm>
            <a:off x="6298126" y="3205356"/>
            <a:ext cx="257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40÷8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=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5(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格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0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23924 0.126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139 L -0.00052 -0.128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50" grpId="0" animBg="1"/>
      <p:bldP spid="50" grpId="1" animBg="1"/>
      <p:bldP spid="16" grpId="0" animBg="1"/>
      <p:bldP spid="16" grpId="1" animBg="1"/>
      <p:bldP spid="21" grpId="0"/>
      <p:bldP spid="21" grpId="1"/>
      <p:bldP spid="23" grpId="0"/>
      <p:bldP spid="23" grpId="1"/>
      <p:bldP spid="19" grpId="0" animBg="1"/>
      <p:bldP spid="19" grpId="1" animBg="1"/>
      <p:bldP spid="20" grpId="0" animBg="1"/>
      <p:bldP spid="20" grpId="1" animBg="1"/>
      <p:bldP spid="31" grpId="0" build="allAtOnce"/>
      <p:bldP spid="49" grpId="0"/>
      <p:bldP spid="49" grpId="1"/>
      <p:bldP spid="6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51">
            <a:extLst>
              <a:ext uri="{FF2B5EF4-FFF2-40B4-BE49-F238E27FC236}">
                <a16:creationId xmlns:a16="http://schemas.microsoft.com/office/drawing/2014/main" id="{6621BD2A-44A6-C99C-A228-9C4EF57FD17F}"/>
              </a:ext>
            </a:extLst>
          </p:cNvPr>
          <p:cNvSpPr txBox="1"/>
          <p:nvPr/>
        </p:nvSpPr>
        <p:spPr>
          <a:xfrm>
            <a:off x="105254" y="5869262"/>
            <a:ext cx="12663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長方形</a:t>
            </a:r>
            <a:endParaRPr lang="en-US" altLang="zh-CN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D3901F6-AC1B-2C58-5848-0BC95433C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154" y="1092365"/>
            <a:ext cx="7479323" cy="179228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5"/>
            <a:ext cx="7935687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34</a:t>
            </a:r>
            <a:r>
              <a:rPr lang="en-US" altLang="zh-CN" sz="2800" b="1" dirty="0">
                <a:ea typeface="DFKai-SB" panose="03000509000000000000" pitchFamily="65" charset="-120"/>
              </a:rPr>
              <a:t>. </a:t>
            </a:r>
          </a:p>
          <a:p>
            <a:pPr>
              <a:spcAft>
                <a:spcPts val="6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下列哪些圖形可由這四塊木板拼成？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I. </a:t>
            </a:r>
            <a:r>
              <a:rPr lang="zh-TW" altLang="en-US" sz="2800" dirty="0">
                <a:ea typeface="DFKai-SB" panose="03000509000000000000" pitchFamily="65" charset="-120"/>
              </a:rPr>
              <a:t>正方形        </a:t>
            </a:r>
            <a:r>
              <a:rPr lang="en-US" altLang="zh-TW" sz="2800" dirty="0">
                <a:ea typeface="DFKai-SB" panose="03000509000000000000" pitchFamily="65" charset="-120"/>
              </a:rPr>
              <a:t>II. </a:t>
            </a:r>
            <a:r>
              <a:rPr lang="zh-TW" altLang="en-US" sz="2800" dirty="0">
                <a:ea typeface="DFKai-SB" panose="03000509000000000000" pitchFamily="65" charset="-120"/>
              </a:rPr>
              <a:t>長方形        </a:t>
            </a:r>
            <a:r>
              <a:rPr lang="en-US" altLang="zh-TW" sz="2800" dirty="0">
                <a:ea typeface="DFKai-SB" panose="03000509000000000000" pitchFamily="65" charset="-120"/>
              </a:rPr>
              <a:t>III. </a:t>
            </a:r>
            <a:r>
              <a:rPr lang="zh-TW" altLang="en-US" sz="2800" dirty="0">
                <a:ea typeface="DFKai-SB" panose="03000509000000000000" pitchFamily="65" charset="-120"/>
              </a:rPr>
              <a:t>平行四邊形</a:t>
            </a: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   A. </a:t>
            </a:r>
            <a:r>
              <a:rPr lang="zh-TW" altLang="en-US" sz="2800" dirty="0">
                <a:ea typeface="DFKai-SB" panose="03000509000000000000" pitchFamily="65" charset="-120"/>
              </a:rPr>
              <a:t>只有</a:t>
            </a:r>
            <a:r>
              <a:rPr lang="en-US" altLang="zh-TW" sz="2800" dirty="0">
                <a:ea typeface="DFKai-SB" panose="03000509000000000000" pitchFamily="65" charset="-120"/>
              </a:rPr>
              <a:t>I </a:t>
            </a:r>
            <a:r>
              <a:rPr lang="zh-TW" altLang="en-US" sz="2800" dirty="0">
                <a:ea typeface="DFKai-SB" panose="03000509000000000000" pitchFamily="65" charset="-120"/>
              </a:rPr>
              <a:t>及</a:t>
            </a:r>
            <a:r>
              <a:rPr lang="en-US" altLang="zh-TW" sz="2800" dirty="0">
                <a:ea typeface="DFKai-SB" panose="03000509000000000000" pitchFamily="65" charset="-120"/>
              </a:rPr>
              <a:t>II                  B. </a:t>
            </a:r>
            <a:r>
              <a:rPr lang="zh-TW" altLang="en-US" sz="2800" dirty="0">
                <a:ea typeface="DFKai-SB" panose="03000509000000000000" pitchFamily="65" charset="-120"/>
              </a:rPr>
              <a:t>只有</a:t>
            </a:r>
            <a:r>
              <a:rPr lang="en-US" altLang="zh-TW" sz="2800" dirty="0">
                <a:ea typeface="DFKai-SB" panose="03000509000000000000" pitchFamily="65" charset="-120"/>
              </a:rPr>
              <a:t>I </a:t>
            </a:r>
            <a:r>
              <a:rPr lang="zh-TW" altLang="en-US" sz="2800" dirty="0">
                <a:ea typeface="DFKai-SB" panose="03000509000000000000" pitchFamily="65" charset="-120"/>
              </a:rPr>
              <a:t>及</a:t>
            </a:r>
            <a:r>
              <a:rPr lang="en-US" altLang="zh-TW" sz="2800" dirty="0">
                <a:ea typeface="DFKai-SB" panose="03000509000000000000" pitchFamily="65" charset="-120"/>
              </a:rPr>
              <a:t>III</a:t>
            </a: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   C. </a:t>
            </a:r>
            <a:r>
              <a:rPr lang="zh-TW" altLang="en-US" sz="2800" dirty="0">
                <a:ea typeface="DFKai-SB" panose="03000509000000000000" pitchFamily="65" charset="-120"/>
              </a:rPr>
              <a:t>只有</a:t>
            </a:r>
            <a:r>
              <a:rPr lang="en-US" altLang="zh-TW" sz="2800" dirty="0">
                <a:ea typeface="DFKai-SB" panose="03000509000000000000" pitchFamily="65" charset="-120"/>
              </a:rPr>
              <a:t>II </a:t>
            </a:r>
            <a:r>
              <a:rPr lang="zh-TW" altLang="en-US" sz="2800" dirty="0">
                <a:ea typeface="DFKai-SB" panose="03000509000000000000" pitchFamily="65" charset="-120"/>
              </a:rPr>
              <a:t>及</a:t>
            </a:r>
            <a:r>
              <a:rPr lang="en-US" altLang="zh-TW" sz="2800" dirty="0">
                <a:ea typeface="DFKai-SB" panose="03000509000000000000" pitchFamily="65" charset="-120"/>
              </a:rPr>
              <a:t>III                D. I</a:t>
            </a:r>
            <a:r>
              <a:rPr lang="zh-TW" altLang="en-US" sz="2800" dirty="0">
                <a:ea typeface="DFKai-SB" panose="03000509000000000000" pitchFamily="65" charset="-120"/>
              </a:rPr>
              <a:t>，</a:t>
            </a:r>
            <a:r>
              <a:rPr lang="en-US" altLang="zh-TW" sz="2800" dirty="0">
                <a:ea typeface="DFKai-SB" panose="03000509000000000000" pitchFamily="65" charset="-120"/>
              </a:rPr>
              <a:t>II</a:t>
            </a:r>
            <a:r>
              <a:rPr lang="zh-TW" altLang="en-US" sz="2800" dirty="0">
                <a:ea typeface="DFKai-SB" panose="03000509000000000000" pitchFamily="65" charset="-120"/>
              </a:rPr>
              <a:t>及</a:t>
            </a:r>
            <a:r>
              <a:rPr lang="en-US" altLang="zh-TW" sz="2800" dirty="0">
                <a:ea typeface="DFKai-SB" panose="03000509000000000000" pitchFamily="65" charset="-120"/>
              </a:rPr>
              <a:t>III</a:t>
            </a:r>
            <a:endParaRPr lang="zh-TW" altLang="en-US" sz="2800" dirty="0">
              <a:ea typeface="DFKai-SB" panose="03000509000000000000" pitchFamily="65" charset="-12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0A3676A-9B5A-85D5-93FF-92185A239A97}"/>
              </a:ext>
            </a:extLst>
          </p:cNvPr>
          <p:cNvSpPr/>
          <p:nvPr/>
        </p:nvSpPr>
        <p:spPr>
          <a:xfrm>
            <a:off x="1482297" y="4165795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A5504B8-4CFA-C956-6D64-FD87A0200646}"/>
              </a:ext>
            </a:extLst>
          </p:cNvPr>
          <p:cNvSpPr/>
          <p:nvPr/>
        </p:nvSpPr>
        <p:spPr>
          <a:xfrm>
            <a:off x="4756525" y="4709539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BEDBAED-9CF6-9EE7-B1E0-2B7B449ABAFB}"/>
              </a:ext>
            </a:extLst>
          </p:cNvPr>
          <p:cNvSpPr/>
          <p:nvPr/>
        </p:nvSpPr>
        <p:spPr>
          <a:xfrm>
            <a:off x="1482297" y="4694060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48504BE-5D9A-8E87-EA67-69BDDDAC7A2A}"/>
              </a:ext>
            </a:extLst>
          </p:cNvPr>
          <p:cNvSpPr/>
          <p:nvPr/>
        </p:nvSpPr>
        <p:spPr>
          <a:xfrm>
            <a:off x="4774305" y="4165253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654241C-0F09-DB6C-2A01-D4174F7F6996}"/>
              </a:ext>
            </a:extLst>
          </p:cNvPr>
          <p:cNvGrpSpPr/>
          <p:nvPr/>
        </p:nvGrpSpPr>
        <p:grpSpPr>
          <a:xfrm>
            <a:off x="1750220" y="1390650"/>
            <a:ext cx="854868" cy="1128713"/>
            <a:chOff x="1750220" y="1390650"/>
            <a:chExt cx="854868" cy="1128713"/>
          </a:xfrm>
        </p:grpSpPr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AE36B4F7-13F2-831F-E989-AB7585C97BC9}"/>
                </a:ext>
              </a:extLst>
            </p:cNvPr>
            <p:cNvSpPr/>
            <p:nvPr/>
          </p:nvSpPr>
          <p:spPr>
            <a:xfrm>
              <a:off x="1750220" y="2381249"/>
              <a:ext cx="136525" cy="133350"/>
            </a:xfrm>
            <a:custGeom>
              <a:avLst/>
              <a:gdLst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4" fmla="*/ 146050 w 168275"/>
                <a:gd name="connsiteY4" fmla="*/ 123825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133350">
                  <a:moveTo>
                    <a:pt x="0" y="0"/>
                  </a:moveTo>
                  <a:lnTo>
                    <a:pt x="168275" y="0"/>
                  </a:lnTo>
                  <a:lnTo>
                    <a:pt x="168275" y="133350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D03CA4CF-B28C-9001-AA8B-38B610D8AFD3}"/>
                </a:ext>
              </a:extLst>
            </p:cNvPr>
            <p:cNvSpPr/>
            <p:nvPr/>
          </p:nvSpPr>
          <p:spPr>
            <a:xfrm>
              <a:off x="1752600" y="1390650"/>
              <a:ext cx="852488" cy="1128713"/>
            </a:xfrm>
            <a:prstGeom prst="rtTriangl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C9A5B85-1F69-C5E3-5C32-01855E15E274}"/>
              </a:ext>
            </a:extLst>
          </p:cNvPr>
          <p:cNvGrpSpPr/>
          <p:nvPr/>
        </p:nvGrpSpPr>
        <p:grpSpPr>
          <a:xfrm>
            <a:off x="3443429" y="1390650"/>
            <a:ext cx="852488" cy="1128713"/>
            <a:chOff x="3443429" y="1390650"/>
            <a:chExt cx="852488" cy="1128713"/>
          </a:xfrm>
        </p:grpSpPr>
        <p:sp>
          <p:nvSpPr>
            <p:cNvPr id="23" name="直角三角形 22">
              <a:extLst>
                <a:ext uri="{FF2B5EF4-FFF2-40B4-BE49-F238E27FC236}">
                  <a16:creationId xmlns:a16="http://schemas.microsoft.com/office/drawing/2014/main" id="{BEA42117-1825-F7D0-8CF3-E87DA3DEB6FD}"/>
                </a:ext>
              </a:extLst>
            </p:cNvPr>
            <p:cNvSpPr/>
            <p:nvPr/>
          </p:nvSpPr>
          <p:spPr>
            <a:xfrm>
              <a:off x="3443429" y="1390650"/>
              <a:ext cx="852488" cy="1128713"/>
            </a:xfrm>
            <a:prstGeom prst="rtTriangl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1AFB6610-6029-0193-B027-143F9284F394}"/>
                </a:ext>
              </a:extLst>
            </p:cNvPr>
            <p:cNvSpPr/>
            <p:nvPr/>
          </p:nvSpPr>
          <p:spPr>
            <a:xfrm>
              <a:off x="3448050" y="2381250"/>
              <a:ext cx="136525" cy="133350"/>
            </a:xfrm>
            <a:custGeom>
              <a:avLst/>
              <a:gdLst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4" fmla="*/ 146050 w 168275"/>
                <a:gd name="connsiteY4" fmla="*/ 123825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133350">
                  <a:moveTo>
                    <a:pt x="0" y="0"/>
                  </a:moveTo>
                  <a:lnTo>
                    <a:pt x="168275" y="0"/>
                  </a:lnTo>
                  <a:lnTo>
                    <a:pt x="168275" y="133350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39EB42-A1AE-0ED1-06C4-2867C5D586C8}"/>
              </a:ext>
            </a:extLst>
          </p:cNvPr>
          <p:cNvGrpSpPr/>
          <p:nvPr/>
        </p:nvGrpSpPr>
        <p:grpSpPr>
          <a:xfrm>
            <a:off x="4977868" y="1390650"/>
            <a:ext cx="852877" cy="1128713"/>
            <a:chOff x="4977868" y="1390650"/>
            <a:chExt cx="852877" cy="1128713"/>
          </a:xfrm>
        </p:grpSpPr>
        <p:sp>
          <p:nvSpPr>
            <p:cNvPr id="24" name="直角三角形 23">
              <a:extLst>
                <a:ext uri="{FF2B5EF4-FFF2-40B4-BE49-F238E27FC236}">
                  <a16:creationId xmlns:a16="http://schemas.microsoft.com/office/drawing/2014/main" id="{2F52C875-A0A2-45D9-00E6-E914AB46A147}"/>
                </a:ext>
              </a:extLst>
            </p:cNvPr>
            <p:cNvSpPr/>
            <p:nvPr/>
          </p:nvSpPr>
          <p:spPr>
            <a:xfrm flipH="1">
              <a:off x="4977868" y="1390650"/>
              <a:ext cx="852488" cy="1128713"/>
            </a:xfrm>
            <a:prstGeom prst="rtTriangl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FF46F0AC-5C3C-1052-F754-4E26B6527B31}"/>
                </a:ext>
              </a:extLst>
            </p:cNvPr>
            <p:cNvSpPr/>
            <p:nvPr/>
          </p:nvSpPr>
          <p:spPr>
            <a:xfrm rot="10800000" flipV="1">
              <a:off x="5694220" y="2381250"/>
              <a:ext cx="136525" cy="133350"/>
            </a:xfrm>
            <a:custGeom>
              <a:avLst/>
              <a:gdLst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4" fmla="*/ 146050 w 168275"/>
                <a:gd name="connsiteY4" fmla="*/ 123825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133350">
                  <a:moveTo>
                    <a:pt x="0" y="0"/>
                  </a:moveTo>
                  <a:lnTo>
                    <a:pt x="168275" y="0"/>
                  </a:lnTo>
                  <a:lnTo>
                    <a:pt x="168275" y="133350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BFD900C4-DF88-D9F1-34ED-A8742863ED70}"/>
              </a:ext>
            </a:extLst>
          </p:cNvPr>
          <p:cNvGrpSpPr/>
          <p:nvPr/>
        </p:nvGrpSpPr>
        <p:grpSpPr>
          <a:xfrm>
            <a:off x="6473825" y="1378671"/>
            <a:ext cx="1720055" cy="1154979"/>
            <a:chOff x="6473825" y="1378671"/>
            <a:chExt cx="1720055" cy="1154979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5C24E6AE-2144-9C81-9757-69866C7D942E}"/>
                </a:ext>
              </a:extLst>
            </p:cNvPr>
            <p:cNvSpPr/>
            <p:nvPr/>
          </p:nvSpPr>
          <p:spPr>
            <a:xfrm>
              <a:off x="6473825" y="1387475"/>
              <a:ext cx="1717675" cy="1146175"/>
            </a:xfrm>
            <a:custGeom>
              <a:avLst/>
              <a:gdLst>
                <a:gd name="connsiteX0" fmla="*/ 0 w 1717675"/>
                <a:gd name="connsiteY0" fmla="*/ 1136650 h 1146175"/>
                <a:gd name="connsiteX1" fmla="*/ 850900 w 1717675"/>
                <a:gd name="connsiteY1" fmla="*/ 3175 h 1146175"/>
                <a:gd name="connsiteX2" fmla="*/ 1717675 w 1717675"/>
                <a:gd name="connsiteY2" fmla="*/ 0 h 1146175"/>
                <a:gd name="connsiteX3" fmla="*/ 1717675 w 1717675"/>
                <a:gd name="connsiteY3" fmla="*/ 1146175 h 1146175"/>
                <a:gd name="connsiteX4" fmla="*/ 0 w 1717675"/>
                <a:gd name="connsiteY4" fmla="*/ 1136650 h 114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675" h="1146175">
                  <a:moveTo>
                    <a:pt x="0" y="1136650"/>
                  </a:moveTo>
                  <a:lnTo>
                    <a:pt x="850900" y="3175"/>
                  </a:lnTo>
                  <a:lnTo>
                    <a:pt x="1717675" y="0"/>
                  </a:lnTo>
                  <a:lnTo>
                    <a:pt x="1717675" y="1146175"/>
                  </a:lnTo>
                  <a:lnTo>
                    <a:pt x="0" y="1136650"/>
                  </a:lnTo>
                  <a:close/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A0659440-85FF-3D72-4999-C1055F39A17F}"/>
                </a:ext>
              </a:extLst>
            </p:cNvPr>
            <p:cNvSpPr/>
            <p:nvPr/>
          </p:nvSpPr>
          <p:spPr>
            <a:xfrm flipH="1">
              <a:off x="8030509" y="2381248"/>
              <a:ext cx="163371" cy="152401"/>
            </a:xfrm>
            <a:custGeom>
              <a:avLst/>
              <a:gdLst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4" fmla="*/ 146050 w 168275"/>
                <a:gd name="connsiteY4" fmla="*/ 123825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133350">
                  <a:moveTo>
                    <a:pt x="0" y="0"/>
                  </a:moveTo>
                  <a:lnTo>
                    <a:pt x="168275" y="0"/>
                  </a:lnTo>
                  <a:lnTo>
                    <a:pt x="168275" y="133350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B89B50EB-C1D1-5C42-4A3D-A1C621C64ECF}"/>
                </a:ext>
              </a:extLst>
            </p:cNvPr>
            <p:cNvSpPr/>
            <p:nvPr/>
          </p:nvSpPr>
          <p:spPr>
            <a:xfrm rot="16200000" flipH="1">
              <a:off x="8033614" y="1384156"/>
              <a:ext cx="163371" cy="152401"/>
            </a:xfrm>
            <a:custGeom>
              <a:avLst/>
              <a:gdLst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4" fmla="*/ 146050 w 168275"/>
                <a:gd name="connsiteY4" fmla="*/ 123825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133350">
                  <a:moveTo>
                    <a:pt x="0" y="0"/>
                  </a:moveTo>
                  <a:lnTo>
                    <a:pt x="168275" y="0"/>
                  </a:lnTo>
                  <a:lnTo>
                    <a:pt x="168275" y="133350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9DC8F27D-55DB-6720-2BD6-7C3C784C8F2E}"/>
              </a:ext>
            </a:extLst>
          </p:cNvPr>
          <p:cNvSpPr txBox="1"/>
          <p:nvPr/>
        </p:nvSpPr>
        <p:spPr>
          <a:xfrm>
            <a:off x="7182735" y="5869262"/>
            <a:ext cx="2434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平行四邊形</a:t>
            </a:r>
            <a:endParaRPr lang="en-US" altLang="zh-CN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8627987B-FBAE-2F28-700F-325CA4D5687F}"/>
              </a:ext>
            </a:extLst>
          </p:cNvPr>
          <p:cNvGrpSpPr/>
          <p:nvPr/>
        </p:nvGrpSpPr>
        <p:grpSpPr>
          <a:xfrm>
            <a:off x="1750220" y="1380780"/>
            <a:ext cx="854868" cy="1128713"/>
            <a:chOff x="1750220" y="1390650"/>
            <a:chExt cx="854868" cy="1128713"/>
          </a:xfrm>
        </p:grpSpPr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F3BA29F0-BCA9-8BA3-5A5D-D875CF6B6613}"/>
                </a:ext>
              </a:extLst>
            </p:cNvPr>
            <p:cNvSpPr/>
            <p:nvPr/>
          </p:nvSpPr>
          <p:spPr>
            <a:xfrm>
              <a:off x="1750220" y="2381249"/>
              <a:ext cx="136525" cy="133350"/>
            </a:xfrm>
            <a:custGeom>
              <a:avLst/>
              <a:gdLst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4" fmla="*/ 146050 w 168275"/>
                <a:gd name="connsiteY4" fmla="*/ 123825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133350">
                  <a:moveTo>
                    <a:pt x="0" y="0"/>
                  </a:moveTo>
                  <a:lnTo>
                    <a:pt x="168275" y="0"/>
                  </a:lnTo>
                  <a:lnTo>
                    <a:pt x="168275" y="133350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直角三角形 68">
              <a:extLst>
                <a:ext uri="{FF2B5EF4-FFF2-40B4-BE49-F238E27FC236}">
                  <a16:creationId xmlns:a16="http://schemas.microsoft.com/office/drawing/2014/main" id="{D728A6C1-7982-2D30-CC4C-C7E2B4BDD148}"/>
                </a:ext>
              </a:extLst>
            </p:cNvPr>
            <p:cNvSpPr/>
            <p:nvPr/>
          </p:nvSpPr>
          <p:spPr>
            <a:xfrm>
              <a:off x="1752600" y="1390650"/>
              <a:ext cx="852488" cy="1128713"/>
            </a:xfrm>
            <a:prstGeom prst="rtTriangl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1336989E-7B6C-3E2C-CE1B-234E6BB7286B}"/>
              </a:ext>
            </a:extLst>
          </p:cNvPr>
          <p:cNvGrpSpPr/>
          <p:nvPr/>
        </p:nvGrpSpPr>
        <p:grpSpPr>
          <a:xfrm>
            <a:off x="3443429" y="1380780"/>
            <a:ext cx="852488" cy="1128713"/>
            <a:chOff x="3443429" y="1390650"/>
            <a:chExt cx="852488" cy="1128713"/>
          </a:xfrm>
        </p:grpSpPr>
        <p:sp>
          <p:nvSpPr>
            <p:cNvPr id="71" name="直角三角形 70">
              <a:extLst>
                <a:ext uri="{FF2B5EF4-FFF2-40B4-BE49-F238E27FC236}">
                  <a16:creationId xmlns:a16="http://schemas.microsoft.com/office/drawing/2014/main" id="{A6CA66DC-DD19-5081-7167-0BAB253A91B7}"/>
                </a:ext>
              </a:extLst>
            </p:cNvPr>
            <p:cNvSpPr/>
            <p:nvPr/>
          </p:nvSpPr>
          <p:spPr>
            <a:xfrm>
              <a:off x="3443429" y="1390650"/>
              <a:ext cx="852488" cy="1128713"/>
            </a:xfrm>
            <a:prstGeom prst="rtTriangl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CCF485CD-A8ED-7B4B-1F1C-C9B23FFA3962}"/>
                </a:ext>
              </a:extLst>
            </p:cNvPr>
            <p:cNvSpPr/>
            <p:nvPr/>
          </p:nvSpPr>
          <p:spPr>
            <a:xfrm>
              <a:off x="3448050" y="2381250"/>
              <a:ext cx="136525" cy="133350"/>
            </a:xfrm>
            <a:custGeom>
              <a:avLst/>
              <a:gdLst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4" fmla="*/ 146050 w 168275"/>
                <a:gd name="connsiteY4" fmla="*/ 123825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133350">
                  <a:moveTo>
                    <a:pt x="0" y="0"/>
                  </a:moveTo>
                  <a:lnTo>
                    <a:pt x="168275" y="0"/>
                  </a:lnTo>
                  <a:lnTo>
                    <a:pt x="168275" y="133350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1D7A3F7A-F806-5436-4DC3-441559566068}"/>
              </a:ext>
            </a:extLst>
          </p:cNvPr>
          <p:cNvGrpSpPr/>
          <p:nvPr/>
        </p:nvGrpSpPr>
        <p:grpSpPr>
          <a:xfrm>
            <a:off x="4977868" y="1380780"/>
            <a:ext cx="852877" cy="1128713"/>
            <a:chOff x="4977868" y="1390650"/>
            <a:chExt cx="852877" cy="1128713"/>
          </a:xfrm>
        </p:grpSpPr>
        <p:sp>
          <p:nvSpPr>
            <p:cNvPr id="74" name="直角三角形 73">
              <a:extLst>
                <a:ext uri="{FF2B5EF4-FFF2-40B4-BE49-F238E27FC236}">
                  <a16:creationId xmlns:a16="http://schemas.microsoft.com/office/drawing/2014/main" id="{2B0411C5-07FA-B2EB-C9A3-575A81420D1C}"/>
                </a:ext>
              </a:extLst>
            </p:cNvPr>
            <p:cNvSpPr/>
            <p:nvPr/>
          </p:nvSpPr>
          <p:spPr>
            <a:xfrm flipH="1">
              <a:off x="4977868" y="1390650"/>
              <a:ext cx="852488" cy="1128713"/>
            </a:xfrm>
            <a:prstGeom prst="rtTriangl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5A1B642E-79EB-AC95-E055-24DAC5B4CC9D}"/>
                </a:ext>
              </a:extLst>
            </p:cNvPr>
            <p:cNvSpPr/>
            <p:nvPr/>
          </p:nvSpPr>
          <p:spPr>
            <a:xfrm rot="10800000" flipV="1">
              <a:off x="5694220" y="2381250"/>
              <a:ext cx="136525" cy="133350"/>
            </a:xfrm>
            <a:custGeom>
              <a:avLst/>
              <a:gdLst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4" fmla="*/ 146050 w 168275"/>
                <a:gd name="connsiteY4" fmla="*/ 123825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133350">
                  <a:moveTo>
                    <a:pt x="0" y="0"/>
                  </a:moveTo>
                  <a:lnTo>
                    <a:pt x="168275" y="0"/>
                  </a:lnTo>
                  <a:lnTo>
                    <a:pt x="168275" y="133350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0E09D5F9-C109-A514-E791-99D9F626F0F4}"/>
              </a:ext>
            </a:extLst>
          </p:cNvPr>
          <p:cNvGrpSpPr/>
          <p:nvPr/>
        </p:nvGrpSpPr>
        <p:grpSpPr>
          <a:xfrm>
            <a:off x="6473825" y="1368801"/>
            <a:ext cx="1720055" cy="1154979"/>
            <a:chOff x="6473825" y="1378671"/>
            <a:chExt cx="1720055" cy="1154979"/>
          </a:xfrm>
        </p:grpSpPr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516F2F21-FE56-B9E4-9263-3EF3F4B114E5}"/>
                </a:ext>
              </a:extLst>
            </p:cNvPr>
            <p:cNvSpPr/>
            <p:nvPr/>
          </p:nvSpPr>
          <p:spPr>
            <a:xfrm>
              <a:off x="6473825" y="1387475"/>
              <a:ext cx="1717675" cy="1146175"/>
            </a:xfrm>
            <a:custGeom>
              <a:avLst/>
              <a:gdLst>
                <a:gd name="connsiteX0" fmla="*/ 0 w 1717675"/>
                <a:gd name="connsiteY0" fmla="*/ 1136650 h 1146175"/>
                <a:gd name="connsiteX1" fmla="*/ 850900 w 1717675"/>
                <a:gd name="connsiteY1" fmla="*/ 3175 h 1146175"/>
                <a:gd name="connsiteX2" fmla="*/ 1717675 w 1717675"/>
                <a:gd name="connsiteY2" fmla="*/ 0 h 1146175"/>
                <a:gd name="connsiteX3" fmla="*/ 1717675 w 1717675"/>
                <a:gd name="connsiteY3" fmla="*/ 1146175 h 1146175"/>
                <a:gd name="connsiteX4" fmla="*/ 0 w 1717675"/>
                <a:gd name="connsiteY4" fmla="*/ 1136650 h 114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675" h="1146175">
                  <a:moveTo>
                    <a:pt x="0" y="1136650"/>
                  </a:moveTo>
                  <a:lnTo>
                    <a:pt x="850900" y="3175"/>
                  </a:lnTo>
                  <a:lnTo>
                    <a:pt x="1717675" y="0"/>
                  </a:lnTo>
                  <a:lnTo>
                    <a:pt x="1717675" y="1146175"/>
                  </a:lnTo>
                  <a:lnTo>
                    <a:pt x="0" y="1136650"/>
                  </a:lnTo>
                  <a:close/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97469DE3-98B8-79A2-6FDE-432FEDDE6BAE}"/>
                </a:ext>
              </a:extLst>
            </p:cNvPr>
            <p:cNvSpPr/>
            <p:nvPr/>
          </p:nvSpPr>
          <p:spPr>
            <a:xfrm flipH="1">
              <a:off x="8030509" y="2381248"/>
              <a:ext cx="163371" cy="152401"/>
            </a:xfrm>
            <a:custGeom>
              <a:avLst/>
              <a:gdLst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4" fmla="*/ 146050 w 168275"/>
                <a:gd name="connsiteY4" fmla="*/ 123825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133350">
                  <a:moveTo>
                    <a:pt x="0" y="0"/>
                  </a:moveTo>
                  <a:lnTo>
                    <a:pt x="168275" y="0"/>
                  </a:lnTo>
                  <a:lnTo>
                    <a:pt x="168275" y="133350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F0B6E434-643C-A80E-8D54-F2A07FD49B81}"/>
                </a:ext>
              </a:extLst>
            </p:cNvPr>
            <p:cNvSpPr/>
            <p:nvPr/>
          </p:nvSpPr>
          <p:spPr>
            <a:xfrm rot="16200000" flipH="1">
              <a:off x="8033614" y="1384156"/>
              <a:ext cx="163371" cy="152401"/>
            </a:xfrm>
            <a:custGeom>
              <a:avLst/>
              <a:gdLst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4" fmla="*/ 146050 w 168275"/>
                <a:gd name="connsiteY4" fmla="*/ 123825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  <a:gd name="connsiteX3" fmla="*/ 146050 w 168275"/>
                <a:gd name="connsiteY3" fmla="*/ 133350 h 133350"/>
                <a:gd name="connsiteX0" fmla="*/ 0 w 168275"/>
                <a:gd name="connsiteY0" fmla="*/ 0 h 133350"/>
                <a:gd name="connsiteX1" fmla="*/ 168275 w 168275"/>
                <a:gd name="connsiteY1" fmla="*/ 0 h 133350"/>
                <a:gd name="connsiteX2" fmla="*/ 168275 w 168275"/>
                <a:gd name="connsiteY2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133350">
                  <a:moveTo>
                    <a:pt x="0" y="0"/>
                  </a:moveTo>
                  <a:lnTo>
                    <a:pt x="168275" y="0"/>
                  </a:lnTo>
                  <a:lnTo>
                    <a:pt x="168275" y="133350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52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4.81481E-6 L -0.54184 0.555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49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37847 0.55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417 L -0.02292 0.558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115 L 0.16181 0.5546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417 L -0.21493 0.5495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4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37 L 0.30417 0.551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74 L 0.48907 0.5497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4" y="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1203 L 0.22952 0.5502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allAtOnce"/>
      <p:bldP spid="52" grpId="1" build="allAtOnce" animBg="1"/>
      <p:bldP spid="18" grpId="0" animBg="1"/>
      <p:bldP spid="5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1448962-E1F3-185A-3557-51C6470A32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3293" y="2491078"/>
            <a:ext cx="6635994" cy="2229123"/>
          </a:xfrm>
          <a:prstGeom prst="rect">
            <a:avLst/>
          </a:prstGeom>
        </p:spPr>
      </p:pic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4668B560-399A-A198-EE53-AB77E77C30A0}"/>
              </a:ext>
            </a:extLst>
          </p:cNvPr>
          <p:cNvSpPr/>
          <p:nvPr/>
        </p:nvSpPr>
        <p:spPr>
          <a:xfrm>
            <a:off x="2685945" y="2857082"/>
            <a:ext cx="885820" cy="884219"/>
          </a:xfrm>
          <a:custGeom>
            <a:avLst/>
            <a:gdLst>
              <a:gd name="connsiteX0" fmla="*/ 0 w 885820"/>
              <a:gd name="connsiteY0" fmla="*/ 290494 h 290494"/>
              <a:gd name="connsiteX1" fmla="*/ 0 w 885820"/>
              <a:gd name="connsiteY1" fmla="*/ 0 h 290494"/>
              <a:gd name="connsiteX2" fmla="*/ 885820 w 885820"/>
              <a:gd name="connsiteY2" fmla="*/ 290494 h 290494"/>
              <a:gd name="connsiteX3" fmla="*/ 0 w 885820"/>
              <a:gd name="connsiteY3" fmla="*/ 290494 h 290494"/>
              <a:gd name="connsiteX0" fmla="*/ 2381 w 885820"/>
              <a:gd name="connsiteY0" fmla="*/ 904857 h 904857"/>
              <a:gd name="connsiteX1" fmla="*/ 0 w 885820"/>
              <a:gd name="connsiteY1" fmla="*/ 0 h 904857"/>
              <a:gd name="connsiteX2" fmla="*/ 885820 w 885820"/>
              <a:gd name="connsiteY2" fmla="*/ 290494 h 904857"/>
              <a:gd name="connsiteX3" fmla="*/ 2381 w 885820"/>
              <a:gd name="connsiteY3" fmla="*/ 904857 h 904857"/>
              <a:gd name="connsiteX0" fmla="*/ 2381 w 888201"/>
              <a:gd name="connsiteY0" fmla="*/ 904857 h 904857"/>
              <a:gd name="connsiteX1" fmla="*/ 0 w 888201"/>
              <a:gd name="connsiteY1" fmla="*/ 0 h 904857"/>
              <a:gd name="connsiteX2" fmla="*/ 885820 w 888201"/>
              <a:gd name="connsiteY2" fmla="*/ 290494 h 904857"/>
              <a:gd name="connsiteX3" fmla="*/ 888201 w 888201"/>
              <a:gd name="connsiteY3" fmla="*/ 278588 h 904857"/>
              <a:gd name="connsiteX4" fmla="*/ 2381 w 888201"/>
              <a:gd name="connsiteY4" fmla="*/ 904857 h 904857"/>
              <a:gd name="connsiteX0" fmla="*/ 2381 w 890582"/>
              <a:gd name="connsiteY0" fmla="*/ 904857 h 904857"/>
              <a:gd name="connsiteX1" fmla="*/ 0 w 890582"/>
              <a:gd name="connsiteY1" fmla="*/ 0 h 904857"/>
              <a:gd name="connsiteX2" fmla="*/ 885820 w 890582"/>
              <a:gd name="connsiteY2" fmla="*/ 290494 h 904857"/>
              <a:gd name="connsiteX3" fmla="*/ 890582 w 890582"/>
              <a:gd name="connsiteY3" fmla="*/ 881045 h 904857"/>
              <a:gd name="connsiteX4" fmla="*/ 2381 w 890582"/>
              <a:gd name="connsiteY4" fmla="*/ 904857 h 904857"/>
              <a:gd name="connsiteX0" fmla="*/ 2381 w 890582"/>
              <a:gd name="connsiteY0" fmla="*/ 890570 h 890570"/>
              <a:gd name="connsiteX1" fmla="*/ 0 w 890582"/>
              <a:gd name="connsiteY1" fmla="*/ 0 h 890570"/>
              <a:gd name="connsiteX2" fmla="*/ 885820 w 890582"/>
              <a:gd name="connsiteY2" fmla="*/ 290494 h 890570"/>
              <a:gd name="connsiteX3" fmla="*/ 890582 w 890582"/>
              <a:gd name="connsiteY3" fmla="*/ 881045 h 890570"/>
              <a:gd name="connsiteX4" fmla="*/ 2381 w 890582"/>
              <a:gd name="connsiteY4" fmla="*/ 890570 h 890570"/>
              <a:gd name="connsiteX0" fmla="*/ 105 w 893069"/>
              <a:gd name="connsiteY0" fmla="*/ 892951 h 892951"/>
              <a:gd name="connsiteX1" fmla="*/ 2487 w 893069"/>
              <a:gd name="connsiteY1" fmla="*/ 0 h 892951"/>
              <a:gd name="connsiteX2" fmla="*/ 888307 w 893069"/>
              <a:gd name="connsiteY2" fmla="*/ 290494 h 892951"/>
              <a:gd name="connsiteX3" fmla="*/ 893069 w 893069"/>
              <a:gd name="connsiteY3" fmla="*/ 881045 h 892951"/>
              <a:gd name="connsiteX4" fmla="*/ 105 w 893069"/>
              <a:gd name="connsiteY4" fmla="*/ 892951 h 89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069" h="892951">
                <a:moveTo>
                  <a:pt x="105" y="892951"/>
                </a:moveTo>
                <a:cubicBezTo>
                  <a:pt x="-689" y="591332"/>
                  <a:pt x="3281" y="301619"/>
                  <a:pt x="2487" y="0"/>
                </a:cubicBezTo>
                <a:lnTo>
                  <a:pt x="888307" y="290494"/>
                </a:lnTo>
                <a:cubicBezTo>
                  <a:pt x="889894" y="487344"/>
                  <a:pt x="891482" y="684195"/>
                  <a:pt x="893069" y="881045"/>
                </a:cubicBezTo>
                <a:lnTo>
                  <a:pt x="105" y="89295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5"/>
            <a:ext cx="79356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35. </a:t>
            </a:r>
            <a:r>
              <a:rPr lang="zh-TW" altLang="en-US" sz="2800" dirty="0">
                <a:ea typeface="DFKai-SB" panose="03000509000000000000" pitchFamily="65" charset="-120"/>
              </a:rPr>
              <a:t>用虛線把下面圖形分割，然後拼成指定圖形，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dirty="0">
                <a:ea typeface="DFKai-SB" panose="03000509000000000000" pitchFamily="65" charset="-120"/>
              </a:rPr>
              <a:t>並畫在方格紙上。</a:t>
            </a:r>
            <a:r>
              <a:rPr lang="en-US" altLang="zh-TW" sz="2800" dirty="0">
                <a:ea typeface="DFKai-SB" panose="03000509000000000000" pitchFamily="65" charset="-12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(a) 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D341C48-164B-6E18-025A-116AF359DA56}"/>
              </a:ext>
            </a:extLst>
          </p:cNvPr>
          <p:cNvSpPr txBox="1"/>
          <p:nvPr/>
        </p:nvSpPr>
        <p:spPr>
          <a:xfrm>
            <a:off x="4437968" y="3199983"/>
            <a:ext cx="87221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200" dirty="0">
                <a:ea typeface="DFKai-SB" panose="03000509000000000000" pitchFamily="65" charset="-120"/>
              </a:rPr>
              <a:t>正方形</a:t>
            </a:r>
            <a:endParaRPr lang="zh-TW" altLang="en-US" sz="2200" dirty="0">
              <a:ea typeface="DFKai-SB" panose="03000509000000000000" pitchFamily="65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636A18D-FAC8-3519-FFA5-2706DC90A4A3}"/>
              </a:ext>
            </a:extLst>
          </p:cNvPr>
          <p:cNvSpPr/>
          <p:nvPr/>
        </p:nvSpPr>
        <p:spPr>
          <a:xfrm>
            <a:off x="6752964" y="2852737"/>
            <a:ext cx="885820" cy="885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6DC7F10A-FAB7-20F2-7579-8FB1E8EB85A2}"/>
              </a:ext>
            </a:extLst>
          </p:cNvPr>
          <p:cNvSpPr/>
          <p:nvPr/>
        </p:nvSpPr>
        <p:spPr>
          <a:xfrm>
            <a:off x="2387600" y="2894014"/>
            <a:ext cx="301625" cy="842962"/>
          </a:xfrm>
          <a:custGeom>
            <a:avLst/>
            <a:gdLst>
              <a:gd name="connsiteX0" fmla="*/ 298450 w 301625"/>
              <a:gd name="connsiteY0" fmla="*/ 0 h 885825"/>
              <a:gd name="connsiteX1" fmla="*/ 0 w 301625"/>
              <a:gd name="connsiteY1" fmla="*/ 885825 h 885825"/>
              <a:gd name="connsiteX2" fmla="*/ 301625 w 301625"/>
              <a:gd name="connsiteY2" fmla="*/ 885825 h 885825"/>
              <a:gd name="connsiteX0" fmla="*/ 281781 w 301625"/>
              <a:gd name="connsiteY0" fmla="*/ 0 h 842962"/>
              <a:gd name="connsiteX1" fmla="*/ 0 w 301625"/>
              <a:gd name="connsiteY1" fmla="*/ 842962 h 842962"/>
              <a:gd name="connsiteX2" fmla="*/ 301625 w 301625"/>
              <a:gd name="connsiteY2" fmla="*/ 842962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625" h="842962">
                <a:moveTo>
                  <a:pt x="281781" y="0"/>
                </a:moveTo>
                <a:lnTo>
                  <a:pt x="0" y="842962"/>
                </a:lnTo>
                <a:lnTo>
                  <a:pt x="301625" y="842962"/>
                </a:ln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直角三角形 15">
            <a:extLst>
              <a:ext uri="{FF2B5EF4-FFF2-40B4-BE49-F238E27FC236}">
                <a16:creationId xmlns:a16="http://schemas.microsoft.com/office/drawing/2014/main" id="{0AA8531D-7AB1-57AE-E2BB-EE11EF068D1D}"/>
              </a:ext>
            </a:extLst>
          </p:cNvPr>
          <p:cNvSpPr/>
          <p:nvPr/>
        </p:nvSpPr>
        <p:spPr>
          <a:xfrm flipH="1">
            <a:off x="2383125" y="2852757"/>
            <a:ext cx="298426" cy="884219"/>
          </a:xfrm>
          <a:prstGeom prst="rtTriangle">
            <a:avLst/>
          </a:prstGeom>
          <a:solidFill>
            <a:srgbClr val="FFCCFF">
              <a:alpha val="40000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B7D37A2D-4F68-B731-67F1-949EA6462D88}"/>
              </a:ext>
            </a:extLst>
          </p:cNvPr>
          <p:cNvSpPr/>
          <p:nvPr/>
        </p:nvSpPr>
        <p:spPr>
          <a:xfrm>
            <a:off x="4401282" y="3209020"/>
            <a:ext cx="945590" cy="334588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4890BFE-2639-B290-BAAB-0E99EBD92B2D}"/>
              </a:ext>
            </a:extLst>
          </p:cNvPr>
          <p:cNvSpPr txBox="1"/>
          <p:nvPr/>
        </p:nvSpPr>
        <p:spPr>
          <a:xfrm>
            <a:off x="5625907" y="4707501"/>
            <a:ext cx="306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其他正確答案也可接受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11FB82E-7745-FABE-D96F-44DC11DB9965}"/>
              </a:ext>
            </a:extLst>
          </p:cNvPr>
          <p:cNvSpPr/>
          <p:nvPr/>
        </p:nvSpPr>
        <p:spPr>
          <a:xfrm>
            <a:off x="2686053" y="2857082"/>
            <a:ext cx="885815" cy="887387"/>
          </a:xfrm>
          <a:prstGeom prst="rect">
            <a:avLst/>
          </a:prstGeom>
          <a:noFill/>
          <a:ln>
            <a:solidFill>
              <a:srgbClr val="17717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AB3362C-5949-5834-D516-E220017CF6F0}"/>
              </a:ext>
            </a:extLst>
          </p:cNvPr>
          <p:cNvCxnSpPr/>
          <p:nvPr/>
        </p:nvCxnSpPr>
        <p:spPr>
          <a:xfrm>
            <a:off x="2685950" y="2852734"/>
            <a:ext cx="0" cy="885825"/>
          </a:xfrm>
          <a:prstGeom prst="line">
            <a:avLst/>
          </a:prstGeom>
          <a:ln w="19050">
            <a:solidFill>
              <a:srgbClr val="FF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568F1777-F5EC-596F-EC9F-938CA37F96FF}"/>
              </a:ext>
            </a:extLst>
          </p:cNvPr>
          <p:cNvSpPr/>
          <p:nvPr/>
        </p:nvSpPr>
        <p:spPr>
          <a:xfrm>
            <a:off x="2684927" y="3155642"/>
            <a:ext cx="593894" cy="589406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010955A-E848-A8AA-93E8-611B0A4EB4A0}"/>
              </a:ext>
            </a:extLst>
          </p:cNvPr>
          <p:cNvSpPr/>
          <p:nvPr/>
        </p:nvSpPr>
        <p:spPr>
          <a:xfrm>
            <a:off x="2689122" y="3449132"/>
            <a:ext cx="300169" cy="295337"/>
          </a:xfrm>
          <a:prstGeom prst="rect">
            <a:avLst/>
          </a:prstGeom>
          <a:noFill/>
          <a:ln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785EF42-838A-5A55-24D2-8BDFEBB5C0DD}"/>
              </a:ext>
            </a:extLst>
          </p:cNvPr>
          <p:cNvGrpSpPr/>
          <p:nvPr/>
        </p:nvGrpSpPr>
        <p:grpSpPr>
          <a:xfrm>
            <a:off x="1817719" y="4873643"/>
            <a:ext cx="3048827" cy="589406"/>
            <a:chOff x="2170962" y="4853812"/>
            <a:chExt cx="3048827" cy="58940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9BFCE14-6777-999C-76C9-8EDF5A8A031C}"/>
                </a:ext>
              </a:extLst>
            </p:cNvPr>
            <p:cNvSpPr txBox="1"/>
            <p:nvPr/>
          </p:nvSpPr>
          <p:spPr>
            <a:xfrm>
              <a:off x="3342534" y="4981553"/>
              <a:ext cx="1877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400" dirty="0">
                  <a:solidFill>
                    <a:srgbClr val="17717B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不能拼成。</a:t>
              </a:r>
              <a:endParaRPr lang="en-US" altLang="zh-CN" sz="2400" dirty="0">
                <a:solidFill>
                  <a:srgbClr val="17717B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E0C916A-FEBB-0E9A-9B09-290798ADAB7D}"/>
                </a:ext>
              </a:extLst>
            </p:cNvPr>
            <p:cNvSpPr/>
            <p:nvPr/>
          </p:nvSpPr>
          <p:spPr>
            <a:xfrm>
              <a:off x="2650333" y="4853812"/>
              <a:ext cx="593894" cy="589406"/>
            </a:xfrm>
            <a:prstGeom prst="rect">
              <a:avLst/>
            </a:prstGeom>
            <a:noFill/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8F9B0C0-1895-E59B-6012-04A84DD63D08}"/>
                </a:ext>
              </a:extLst>
            </p:cNvPr>
            <p:cNvSpPr/>
            <p:nvPr/>
          </p:nvSpPr>
          <p:spPr>
            <a:xfrm>
              <a:off x="2170962" y="5147881"/>
              <a:ext cx="300169" cy="295337"/>
            </a:xfrm>
            <a:prstGeom prst="rect">
              <a:avLst/>
            </a:prstGeom>
            <a:noFill/>
            <a:ln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96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47 L 0.0651 -0.04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3" grpId="0" animBg="1"/>
      <p:bldP spid="3" grpId="1" animBg="1"/>
      <p:bldP spid="16" grpId="0" animBg="1"/>
      <p:bldP spid="16" grpId="1" animBg="1"/>
      <p:bldP spid="16" grpId="2" animBg="1"/>
      <p:bldP spid="16" grpId="3" animBg="1"/>
      <p:bldP spid="4" grpId="0" animBg="1"/>
      <p:bldP spid="4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AB16241-0CD0-A672-F612-3526AA456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677" y="2451108"/>
            <a:ext cx="6604739" cy="240029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16D9827-1CF3-C103-358C-E6315ABD06BE}"/>
              </a:ext>
            </a:extLst>
          </p:cNvPr>
          <p:cNvSpPr/>
          <p:nvPr/>
        </p:nvSpPr>
        <p:spPr>
          <a:xfrm>
            <a:off x="2338388" y="2841451"/>
            <a:ext cx="1192488" cy="887387"/>
          </a:xfrm>
          <a:prstGeom prst="rect">
            <a:avLst/>
          </a:prstGeom>
          <a:noFill/>
          <a:ln>
            <a:solidFill>
              <a:srgbClr val="17717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5"/>
            <a:ext cx="79356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35. </a:t>
            </a:r>
            <a:r>
              <a:rPr lang="zh-TW" altLang="en-US" sz="2800" dirty="0">
                <a:ea typeface="DFKai-SB" panose="03000509000000000000" pitchFamily="65" charset="-120"/>
              </a:rPr>
              <a:t>用虛線把下面圖形分割，然後拼成指定圖形，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dirty="0">
                <a:ea typeface="DFKai-SB" panose="03000509000000000000" pitchFamily="65" charset="-120"/>
              </a:rPr>
              <a:t>並畫在方格紙上。</a:t>
            </a:r>
            <a:r>
              <a:rPr lang="en-US" altLang="zh-TW" sz="2800" dirty="0">
                <a:ea typeface="DFKai-SB" panose="03000509000000000000" pitchFamily="65" charset="-12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(</a:t>
            </a:r>
            <a:r>
              <a:rPr lang="en-US" altLang="zh-CN" sz="2800" dirty="0">
                <a:ea typeface="DFKai-SB" panose="03000509000000000000" pitchFamily="65" charset="-120"/>
              </a:rPr>
              <a:t>b</a:t>
            </a:r>
            <a:r>
              <a:rPr lang="en-US" altLang="zh-TW" sz="2800" dirty="0">
                <a:ea typeface="DFKai-SB" panose="03000509000000000000" pitchFamily="65" charset="-120"/>
              </a:rPr>
              <a:t>) 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D341C48-164B-6E18-025A-116AF359DA56}"/>
              </a:ext>
            </a:extLst>
          </p:cNvPr>
          <p:cNvSpPr txBox="1"/>
          <p:nvPr/>
        </p:nvSpPr>
        <p:spPr>
          <a:xfrm>
            <a:off x="4437968" y="3199983"/>
            <a:ext cx="87221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200" dirty="0">
                <a:ea typeface="DFKai-SB" panose="03000509000000000000" pitchFamily="65" charset="-120"/>
              </a:rPr>
              <a:t>長方形</a:t>
            </a:r>
            <a:endParaRPr lang="zh-TW" altLang="en-US" sz="2200" dirty="0">
              <a:ea typeface="DFKai-SB" panose="03000509000000000000" pitchFamily="65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111AF78-B772-EB51-C7CC-95845C20FCA9}"/>
              </a:ext>
            </a:extLst>
          </p:cNvPr>
          <p:cNvSpPr/>
          <p:nvPr/>
        </p:nvSpPr>
        <p:spPr>
          <a:xfrm>
            <a:off x="6413726" y="2835275"/>
            <a:ext cx="1194394" cy="885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3C6AA72C-07E0-5743-99E1-DCF86D72A477}"/>
              </a:ext>
            </a:extLst>
          </p:cNvPr>
          <p:cNvSpPr/>
          <p:nvPr/>
        </p:nvSpPr>
        <p:spPr>
          <a:xfrm>
            <a:off x="2338388" y="3719513"/>
            <a:ext cx="1187725" cy="604837"/>
          </a:xfrm>
          <a:custGeom>
            <a:avLst/>
            <a:gdLst>
              <a:gd name="connsiteX0" fmla="*/ 0 w 1207293"/>
              <a:gd name="connsiteY0" fmla="*/ 7143 h 604837"/>
              <a:gd name="connsiteX1" fmla="*/ 0 w 1207293"/>
              <a:gd name="connsiteY1" fmla="*/ 604837 h 604837"/>
              <a:gd name="connsiteX2" fmla="*/ 597693 w 1207293"/>
              <a:gd name="connsiteY2" fmla="*/ 7143 h 604837"/>
              <a:gd name="connsiteX3" fmla="*/ 1195387 w 1207293"/>
              <a:gd name="connsiteY3" fmla="*/ 602456 h 604837"/>
              <a:gd name="connsiteX4" fmla="*/ 1195387 w 1207293"/>
              <a:gd name="connsiteY4" fmla="*/ 0 h 604837"/>
              <a:gd name="connsiteX5" fmla="*/ 1207293 w 1207293"/>
              <a:gd name="connsiteY5" fmla="*/ 11906 h 604837"/>
              <a:gd name="connsiteX0" fmla="*/ 0 w 1195387"/>
              <a:gd name="connsiteY0" fmla="*/ 7143 h 604837"/>
              <a:gd name="connsiteX1" fmla="*/ 0 w 1195387"/>
              <a:gd name="connsiteY1" fmla="*/ 604837 h 604837"/>
              <a:gd name="connsiteX2" fmla="*/ 597693 w 1195387"/>
              <a:gd name="connsiteY2" fmla="*/ 7143 h 604837"/>
              <a:gd name="connsiteX3" fmla="*/ 1195387 w 1195387"/>
              <a:gd name="connsiteY3" fmla="*/ 602456 h 604837"/>
              <a:gd name="connsiteX4" fmla="*/ 1195387 w 1195387"/>
              <a:gd name="connsiteY4" fmla="*/ 0 h 6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5387" h="604837">
                <a:moveTo>
                  <a:pt x="0" y="7143"/>
                </a:moveTo>
                <a:lnTo>
                  <a:pt x="0" y="604837"/>
                </a:lnTo>
                <a:lnTo>
                  <a:pt x="597693" y="7143"/>
                </a:lnTo>
                <a:lnTo>
                  <a:pt x="1195387" y="602456"/>
                </a:lnTo>
                <a:lnTo>
                  <a:pt x="1195387" y="0"/>
                </a:ln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4EC84D59-E2E5-8BD6-452D-E1C7348E5086}"/>
              </a:ext>
            </a:extLst>
          </p:cNvPr>
          <p:cNvSpPr/>
          <p:nvPr/>
        </p:nvSpPr>
        <p:spPr>
          <a:xfrm>
            <a:off x="2335211" y="2834480"/>
            <a:ext cx="1195389" cy="895350"/>
          </a:xfrm>
          <a:custGeom>
            <a:avLst/>
            <a:gdLst>
              <a:gd name="connsiteX0" fmla="*/ 0 w 1196975"/>
              <a:gd name="connsiteY0" fmla="*/ 889000 h 895350"/>
              <a:gd name="connsiteX1" fmla="*/ 0 w 1196975"/>
              <a:gd name="connsiteY1" fmla="*/ 0 h 895350"/>
              <a:gd name="connsiteX2" fmla="*/ 606425 w 1196975"/>
              <a:gd name="connsiteY2" fmla="*/ 606425 h 895350"/>
              <a:gd name="connsiteX3" fmla="*/ 1196975 w 1196975"/>
              <a:gd name="connsiteY3" fmla="*/ 3175 h 895350"/>
              <a:gd name="connsiteX4" fmla="*/ 1193800 w 1196975"/>
              <a:gd name="connsiteY4" fmla="*/ 895350 h 895350"/>
              <a:gd name="connsiteX5" fmla="*/ 0 w 1196975"/>
              <a:gd name="connsiteY5" fmla="*/ 88900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975" h="895350">
                <a:moveTo>
                  <a:pt x="0" y="889000"/>
                </a:moveTo>
                <a:lnTo>
                  <a:pt x="0" y="0"/>
                </a:lnTo>
                <a:lnTo>
                  <a:pt x="606425" y="606425"/>
                </a:lnTo>
                <a:lnTo>
                  <a:pt x="1196975" y="3175"/>
                </a:lnTo>
                <a:cubicBezTo>
                  <a:pt x="1195917" y="300567"/>
                  <a:pt x="1194858" y="597958"/>
                  <a:pt x="1193800" y="895350"/>
                </a:cubicBezTo>
                <a:lnTo>
                  <a:pt x="0" y="889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E545A86-823D-F93C-391D-D3CA354F2AC2}"/>
              </a:ext>
            </a:extLst>
          </p:cNvPr>
          <p:cNvCxnSpPr>
            <a:cxnSpLocks/>
          </p:cNvCxnSpPr>
          <p:nvPr/>
        </p:nvCxnSpPr>
        <p:spPr>
          <a:xfrm>
            <a:off x="2339974" y="3727449"/>
            <a:ext cx="1194395" cy="0"/>
          </a:xfrm>
          <a:prstGeom prst="line">
            <a:avLst/>
          </a:prstGeom>
          <a:ln w="19050">
            <a:solidFill>
              <a:srgbClr val="FF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EA367AB5-11D4-8344-476B-76531FA51381}"/>
              </a:ext>
            </a:extLst>
          </p:cNvPr>
          <p:cNvSpPr/>
          <p:nvPr/>
        </p:nvSpPr>
        <p:spPr>
          <a:xfrm rot="10800000">
            <a:off x="2936577" y="3729831"/>
            <a:ext cx="594023" cy="588167"/>
          </a:xfrm>
          <a:prstGeom prst="rtTriangle">
            <a:avLst/>
          </a:prstGeom>
          <a:solidFill>
            <a:srgbClr val="FFCCFF">
              <a:alpha val="40000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5A680A92-9D6A-89F6-6ACD-8A152B8C626E}"/>
              </a:ext>
            </a:extLst>
          </p:cNvPr>
          <p:cNvSpPr/>
          <p:nvPr/>
        </p:nvSpPr>
        <p:spPr>
          <a:xfrm rot="10800000" flipH="1">
            <a:off x="2338863" y="3728641"/>
            <a:ext cx="597198" cy="588167"/>
          </a:xfrm>
          <a:prstGeom prst="rtTriangle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AE2A10B8-29C4-9BBE-A661-F6CCD4366EBE}"/>
              </a:ext>
            </a:extLst>
          </p:cNvPr>
          <p:cNvSpPr/>
          <p:nvPr/>
        </p:nvSpPr>
        <p:spPr>
          <a:xfrm>
            <a:off x="4401282" y="3209020"/>
            <a:ext cx="945590" cy="334588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91C8B6-9822-2941-B45F-CE3E62A4AAE3}"/>
              </a:ext>
            </a:extLst>
          </p:cNvPr>
          <p:cNvSpPr txBox="1"/>
          <p:nvPr/>
        </p:nvSpPr>
        <p:spPr>
          <a:xfrm>
            <a:off x="5625907" y="4707501"/>
            <a:ext cx="306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其他正確答案也可接受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718C830-0E83-B7D7-7AFB-6B657602BE36}"/>
              </a:ext>
            </a:extLst>
          </p:cNvPr>
          <p:cNvSpPr/>
          <p:nvPr/>
        </p:nvSpPr>
        <p:spPr>
          <a:xfrm>
            <a:off x="2342166" y="3128916"/>
            <a:ext cx="891571" cy="589406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5A28A14-7774-DB78-BED0-014747BEDA86}"/>
              </a:ext>
            </a:extLst>
          </p:cNvPr>
          <p:cNvSpPr/>
          <p:nvPr/>
        </p:nvSpPr>
        <p:spPr>
          <a:xfrm>
            <a:off x="2346361" y="3422406"/>
            <a:ext cx="589699" cy="295337"/>
          </a:xfrm>
          <a:prstGeom prst="rect">
            <a:avLst/>
          </a:prstGeom>
          <a:noFill/>
          <a:ln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0DAF0F6-0786-C2CE-690F-045ADAD0B110}"/>
              </a:ext>
            </a:extLst>
          </p:cNvPr>
          <p:cNvGrpSpPr/>
          <p:nvPr/>
        </p:nvGrpSpPr>
        <p:grpSpPr>
          <a:xfrm>
            <a:off x="1724772" y="4939153"/>
            <a:ext cx="3602682" cy="591238"/>
            <a:chOff x="1508161" y="5144890"/>
            <a:chExt cx="3602682" cy="591238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E10FBD6-37FF-CEF4-6D87-32282E8BF70B}"/>
                </a:ext>
              </a:extLst>
            </p:cNvPr>
            <p:cNvSpPr txBox="1"/>
            <p:nvPr/>
          </p:nvSpPr>
          <p:spPr>
            <a:xfrm>
              <a:off x="3233588" y="5274463"/>
              <a:ext cx="1877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400" dirty="0">
                  <a:solidFill>
                    <a:srgbClr val="17717B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不能拼成。</a:t>
              </a:r>
              <a:endParaRPr lang="en-US" altLang="zh-CN" sz="2400" dirty="0">
                <a:solidFill>
                  <a:srgbClr val="17717B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78768F3-00DE-134C-0446-C08E052F1C5A}"/>
                </a:ext>
              </a:extLst>
            </p:cNvPr>
            <p:cNvSpPr/>
            <p:nvPr/>
          </p:nvSpPr>
          <p:spPr>
            <a:xfrm>
              <a:off x="2281206" y="5144890"/>
              <a:ext cx="891571" cy="589406"/>
            </a:xfrm>
            <a:prstGeom prst="rect">
              <a:avLst/>
            </a:prstGeom>
            <a:noFill/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568E542-B48A-F63C-001E-60159B776015}"/>
                </a:ext>
              </a:extLst>
            </p:cNvPr>
            <p:cNvSpPr/>
            <p:nvPr/>
          </p:nvSpPr>
          <p:spPr>
            <a:xfrm>
              <a:off x="1508161" y="5438380"/>
              <a:ext cx="589699" cy="295337"/>
            </a:xfrm>
            <a:prstGeom prst="rect">
              <a:avLst/>
            </a:prstGeom>
            <a:noFill/>
            <a:ln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16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6528 -0.1307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-655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06528 -0.130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 animBg="1"/>
      <p:bldP spid="3" grpId="0" animBg="1"/>
      <p:bldP spid="3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5" grpId="0" animBg="1"/>
      <p:bldP spid="5" grpId="1" animBg="1"/>
      <p:bldP spid="12" grpId="0" animBg="1"/>
      <p:bldP spid="12" grpId="1" animBg="1"/>
      <p:bldP spid="17" grpId="0" animBg="1"/>
      <p:bldP spid="1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4d"/>
  <p:tag name="ISPRING_LMS_API_VERSION" val="SCORM 2004 (4th edition)"/>
  <p:tag name="ISPRING_ULTRA_SCORM_COURCE_TITLE" val="長河小學數學科速效提分試卷"/>
  <p:tag name="ISPRING_ULTRA_SCORM_COURSE_ID" val="F2A889E9-0316-4DAF-85B7-000CECE31A6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D33CA8-5970-426A-BCF3-48AEAF477435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523760-E73F-4227-BA00-C3E0D888F6BF}:2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9E171B-094D-47FF-BEEB-108BA0B5B34C}:2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D06A4B-7702-4854-96D4-E4A721035CB2}:2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7569CB-A8D3-40F8-A96B-1A79458A9599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6DBDAC-8A78-4EF8-B1F5-5A4EDA0A54DA}:287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424</Words>
  <Application>Microsoft Office PowerPoint</Application>
  <PresentationFormat>On-screen Show (4:3)</PresentationFormat>
  <Paragraphs>158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DFLiHeiHK-W5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2023-07-03T10:20:58Z</dcterms:modified>
</cp:coreProperties>
</file>