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76" r:id="rId2"/>
    <p:sldId id="284" r:id="rId3"/>
    <p:sldId id="280" r:id="rId4"/>
    <p:sldId id="287" r:id="rId5"/>
  </p:sldIdLst>
  <p:sldSz cx="9144000" cy="6858000" type="screen4x3"/>
  <p:notesSz cx="6807200" cy="9939338"/>
  <p:custDataLst>
    <p:tags r:id="rId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0000FF"/>
    <a:srgbClr val="909295"/>
    <a:srgbClr val="939598"/>
    <a:srgbClr val="154E7D"/>
    <a:srgbClr val="CCFFCC"/>
    <a:srgbClr val="C5E0B4"/>
    <a:srgbClr val="003CB4"/>
    <a:srgbClr val="177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1224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47EABE-A2E5-E851-E745-0684EB64D5C3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>
            <a:extLst>
              <a:ext uri="{FF2B5EF4-FFF2-40B4-BE49-F238E27FC236}">
                <a16:creationId xmlns:a16="http://schemas.microsoft.com/office/drawing/2014/main" id="{BC6120D4-8E22-A8BE-8B36-6EC0C88C635D}"/>
              </a:ext>
            </a:extLst>
          </p:cNvPr>
          <p:cNvSpPr/>
          <p:nvPr/>
        </p:nvSpPr>
        <p:spPr>
          <a:xfrm>
            <a:off x="7414135" y="1243142"/>
            <a:ext cx="1200024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93D0FD3-4330-CAB6-84D6-78FBDCDCA070}"/>
              </a:ext>
            </a:extLst>
          </p:cNvPr>
          <p:cNvSpPr/>
          <p:nvPr/>
        </p:nvSpPr>
        <p:spPr>
          <a:xfrm>
            <a:off x="5023950" y="1243142"/>
            <a:ext cx="2043600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10791" y="1145119"/>
            <a:ext cx="8312728" cy="278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16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 </a:t>
            </a:r>
            <a:r>
              <a:rPr lang="en-US" altLang="zh-TW" sz="2800" dirty="0">
                <a:ea typeface="DFKai-SB" panose="03000509000000000000" pitchFamily="65" charset="-120"/>
              </a:rPr>
              <a:t>4    51 </a:t>
            </a:r>
            <a:r>
              <a:rPr lang="zh-TW" altLang="en-US" sz="2800" dirty="0">
                <a:ea typeface="DFKai-SB" panose="03000509000000000000" pitchFamily="65" charset="-120"/>
              </a:rPr>
              <a:t>是一個四位數，它可以被</a:t>
            </a:r>
            <a:r>
              <a:rPr lang="en-US" altLang="zh-TW" sz="2800" dirty="0">
                <a:ea typeface="DFKai-SB" panose="03000509000000000000" pitchFamily="65" charset="-120"/>
              </a:rPr>
              <a:t>3 </a:t>
            </a:r>
            <a:r>
              <a:rPr lang="zh-TW" altLang="en-US" sz="2800" dirty="0">
                <a:ea typeface="DFKai-SB" panose="03000509000000000000" pitchFamily="65" charset="-120"/>
              </a:rPr>
              <a:t>整除，     最小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是什麼？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b="1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答案：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</a:t>
            </a:r>
            <a:r>
              <a:rPr lang="zh-TW" altLang="en-US" sz="2800" dirty="0">
                <a:ea typeface="DFKai-SB" panose="03000509000000000000" pitchFamily="65" charset="-120"/>
              </a:rPr>
              <a:t>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09AE045-5FDD-4290-617E-0EE59A64CCF7}"/>
              </a:ext>
            </a:extLst>
          </p:cNvPr>
          <p:cNvCxnSpPr>
            <a:cxnSpLocks/>
          </p:cNvCxnSpPr>
          <p:nvPr/>
        </p:nvCxnSpPr>
        <p:spPr>
          <a:xfrm>
            <a:off x="2350477" y="2567354"/>
            <a:ext cx="18346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899FFDC-3888-3A5A-07F4-F5F91DCD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267" y="1281478"/>
            <a:ext cx="294152" cy="2914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D074D9B-DB31-5927-A5A6-59830B8F55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4135" y="1281478"/>
            <a:ext cx="294152" cy="29146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5FA924E-1053-EE57-5A65-8B7A6F10BCF7}"/>
              </a:ext>
            </a:extLst>
          </p:cNvPr>
          <p:cNvSpPr txBox="1"/>
          <p:nvPr/>
        </p:nvSpPr>
        <p:spPr>
          <a:xfrm>
            <a:off x="1200548" y="2723699"/>
            <a:ext cx="782655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可以被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整除的數，組成該數的數字之和必定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可以被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整除。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D1A4CD5-B6FD-7993-AF23-567481DBBDC0}"/>
              </a:ext>
            </a:extLst>
          </p:cNvPr>
          <p:cNvGrpSpPr/>
          <p:nvPr/>
        </p:nvGrpSpPr>
        <p:grpSpPr>
          <a:xfrm>
            <a:off x="1216309" y="3717704"/>
            <a:ext cx="4102996" cy="523220"/>
            <a:chOff x="920955" y="4236839"/>
            <a:chExt cx="4102996" cy="52322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1BCD1AE-3BE5-1405-FDE2-CD6A23917E08}"/>
                </a:ext>
              </a:extLst>
            </p:cNvPr>
            <p:cNvSpPr txBox="1"/>
            <p:nvPr/>
          </p:nvSpPr>
          <p:spPr>
            <a:xfrm>
              <a:off x="920955" y="4236839"/>
              <a:ext cx="4102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CN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4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　＋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 = 10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</a:t>
              </a:r>
              <a:endPara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5953A51-706E-8121-C348-86F65270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91949" y="4368823"/>
              <a:ext cx="294152" cy="29146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9FA4146-E378-BBEF-C87F-FCD1FE80D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85138" y="4353366"/>
              <a:ext cx="294152" cy="291465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9A8E416-85C3-1D7B-68E6-735FF79A8E9F}"/>
              </a:ext>
            </a:extLst>
          </p:cNvPr>
          <p:cNvGrpSpPr/>
          <p:nvPr/>
        </p:nvGrpSpPr>
        <p:grpSpPr>
          <a:xfrm>
            <a:off x="1150646" y="4169728"/>
            <a:ext cx="7670596" cy="523220"/>
            <a:chOff x="1433698" y="4706007"/>
            <a:chExt cx="7670596" cy="523220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17AC5BE-C231-7CD8-7828-53587EB4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02852" y="4820365"/>
              <a:ext cx="294152" cy="291465"/>
            </a:xfrm>
            <a:prstGeom prst="rect">
              <a:avLst/>
            </a:prstGeom>
          </p:spPr>
        </p:pic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F236FB0-74CC-BBA6-846F-FA309030847C}"/>
                </a:ext>
              </a:extLst>
            </p:cNvPr>
            <p:cNvSpPr txBox="1"/>
            <p:nvPr/>
          </p:nvSpPr>
          <p:spPr>
            <a:xfrm>
              <a:off x="1433698" y="4706007"/>
              <a:ext cx="7670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假設　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00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不可以被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整除。</a:t>
              </a:r>
              <a:endPara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82D508E-5A70-7101-496E-0D04E3A68EBB}"/>
              </a:ext>
            </a:extLst>
          </p:cNvPr>
          <p:cNvGrpSpPr/>
          <p:nvPr/>
        </p:nvGrpSpPr>
        <p:grpSpPr>
          <a:xfrm>
            <a:off x="1150646" y="4712307"/>
            <a:ext cx="7670596" cy="523220"/>
            <a:chOff x="1433698" y="4706007"/>
            <a:chExt cx="7670596" cy="523220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CEDE0204-2949-A9F2-BC8D-E2CCC207A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02852" y="4820365"/>
              <a:ext cx="294152" cy="291465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451086A1-5650-CE58-21F4-47A91DDCD719}"/>
                </a:ext>
              </a:extLst>
            </p:cNvPr>
            <p:cNvSpPr txBox="1"/>
            <p:nvPr/>
          </p:nvSpPr>
          <p:spPr>
            <a:xfrm>
              <a:off x="1433698" y="4706007"/>
              <a:ext cx="7670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假設　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00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11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11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不可以被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整除。</a:t>
              </a:r>
              <a:endPara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2AC7BFF-58DC-371E-310D-05A3F5B594C1}"/>
              </a:ext>
            </a:extLst>
          </p:cNvPr>
          <p:cNvGrpSpPr/>
          <p:nvPr/>
        </p:nvGrpSpPr>
        <p:grpSpPr>
          <a:xfrm>
            <a:off x="1150646" y="5280276"/>
            <a:ext cx="7670596" cy="523220"/>
            <a:chOff x="1433698" y="4706007"/>
            <a:chExt cx="7670596" cy="523220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A99060F9-E17C-A9DD-AEB8-DD96C372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02852" y="4820365"/>
              <a:ext cx="294152" cy="291465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BE9ECC9-19D8-9B13-AC00-8974819BAB29}"/>
                </a:ext>
              </a:extLst>
            </p:cNvPr>
            <p:cNvSpPr txBox="1"/>
            <p:nvPr/>
          </p:nvSpPr>
          <p:spPr>
            <a:xfrm>
              <a:off x="1433698" y="4706007"/>
              <a:ext cx="7670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假設　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00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12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，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12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可以被</a:t>
              </a:r>
              <a:r>
                <a:rPr lang="en-US" altLang="zh-TW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整除。</a:t>
              </a:r>
              <a:endPara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20DC1C9-B23E-8D73-2CF1-3970C758620B}"/>
              </a:ext>
            </a:extLst>
          </p:cNvPr>
          <p:cNvGrpSpPr/>
          <p:nvPr/>
        </p:nvGrpSpPr>
        <p:grpSpPr>
          <a:xfrm>
            <a:off x="1152923" y="5819507"/>
            <a:ext cx="3621721" cy="523220"/>
            <a:chOff x="1433698" y="4706007"/>
            <a:chExt cx="3621721" cy="523220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33D87C4D-5CB7-AA00-C4EF-E027B796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02852" y="4820365"/>
              <a:ext cx="294152" cy="291465"/>
            </a:xfrm>
            <a:prstGeom prst="rect">
              <a:avLst/>
            </a:prstGeom>
          </p:spPr>
        </p:pic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8947CCD-E2EF-EF78-910C-BC73EDD0D2F8}"/>
                </a:ext>
              </a:extLst>
            </p:cNvPr>
            <p:cNvSpPr txBox="1"/>
            <p:nvPr/>
          </p:nvSpPr>
          <p:spPr>
            <a:xfrm>
              <a:off x="1433698" y="4706007"/>
              <a:ext cx="3621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所以　 最小是</a:t>
              </a:r>
              <a:r>
                <a:rPr lang="en-US" altLang="zh-TW" sz="2800" dirty="0">
                  <a:solidFill>
                    <a:srgbClr val="00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TW" altLang="en-US" sz="28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。</a:t>
              </a:r>
              <a:endPara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6E3E5755-975C-C0A2-9711-8F900C0CC109}"/>
              </a:ext>
            </a:extLst>
          </p:cNvPr>
          <p:cNvSpPr txBox="1"/>
          <p:nvPr/>
        </p:nvSpPr>
        <p:spPr>
          <a:xfrm>
            <a:off x="3093699" y="2081761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23" grpId="0" animBg="1"/>
      <p:bldP spid="23" grpId="1" animBg="1"/>
      <p:bldP spid="21" grpId="0" uiExpand="1" build="allAtOnce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FDDF5C4-4751-E9F1-7EDB-DD4266EBA319}"/>
              </a:ext>
            </a:extLst>
          </p:cNvPr>
          <p:cNvSpPr/>
          <p:nvPr/>
        </p:nvSpPr>
        <p:spPr>
          <a:xfrm>
            <a:off x="4701006" y="1311081"/>
            <a:ext cx="2899438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081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33. </a:t>
            </a:r>
            <a:r>
              <a:rPr lang="zh-TW" altLang="en-US" sz="2800" dirty="0">
                <a:ea typeface="DFKai-SB" panose="03000509000000000000" pitchFamily="65" charset="-120"/>
              </a:rPr>
              <a:t>下列哪一組的平面圖形可拼出一個長方形？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A.                   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   </a:t>
            </a:r>
            <a:r>
              <a:rPr lang="en-US" altLang="zh-TW" sz="2800" dirty="0">
                <a:ea typeface="DFKai-SB" panose="03000509000000000000" pitchFamily="65" charset="-120"/>
              </a:rPr>
              <a:t> B. </a:t>
            </a: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         </a:t>
            </a:r>
          </a:p>
          <a:p>
            <a:pPr>
              <a:spcAft>
                <a:spcPts val="6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 </a:t>
            </a:r>
            <a:r>
              <a:rPr lang="en-US" altLang="zh-TW" sz="2800" dirty="0">
                <a:ea typeface="DFKai-SB" panose="03000509000000000000" pitchFamily="65" charset="-120"/>
              </a:rPr>
              <a:t>C.       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dirty="0">
                <a:ea typeface="DFKai-SB" panose="03000509000000000000" pitchFamily="65" charset="-120"/>
              </a:rPr>
              <a:t>D. 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3ED42FB-675A-A64D-6594-BB86D739B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642" y="1996951"/>
            <a:ext cx="2899438" cy="151246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8955B11-4F8B-4D78-A40F-C700D8208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731" y="2068960"/>
            <a:ext cx="2711644" cy="13642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763587-5660-E82A-D4B0-10345BD50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977077"/>
            <a:ext cx="2778369" cy="145687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B8B24D7-FEC9-2FED-2683-4A812CBA8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674" y="2020041"/>
            <a:ext cx="2694376" cy="13642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AF394D-D427-C6AE-D3CE-B34A411186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8941" b="9050"/>
          <a:stretch/>
        </p:blipFill>
        <p:spPr>
          <a:xfrm>
            <a:off x="2047739" y="3458957"/>
            <a:ext cx="2864230" cy="15170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49B1A61-E7C4-691B-F627-5BB4D076E4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779" t="3905" r="393" b="5145"/>
          <a:stretch/>
        </p:blipFill>
        <p:spPr>
          <a:xfrm>
            <a:off x="5938642" y="3583042"/>
            <a:ext cx="2864231" cy="1563944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0A3676A-9B5A-85D5-93FF-92185A239A97}"/>
              </a:ext>
            </a:extLst>
          </p:cNvPr>
          <p:cNvSpPr/>
          <p:nvPr/>
        </p:nvSpPr>
        <p:spPr>
          <a:xfrm>
            <a:off x="1286354" y="205090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A5504B8-4CFA-C956-6D64-FD87A0200646}"/>
              </a:ext>
            </a:extLst>
          </p:cNvPr>
          <p:cNvSpPr/>
          <p:nvPr/>
        </p:nvSpPr>
        <p:spPr>
          <a:xfrm>
            <a:off x="1275688" y="356400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EDBAED-9CF6-9EE7-B1E0-2B7B449ABAFB}"/>
              </a:ext>
            </a:extLst>
          </p:cNvPr>
          <p:cNvSpPr/>
          <p:nvPr/>
        </p:nvSpPr>
        <p:spPr>
          <a:xfrm>
            <a:off x="5049399" y="356159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48504BE-5D9A-8E87-EA67-69BDDDAC7A2A}"/>
              </a:ext>
            </a:extLst>
          </p:cNvPr>
          <p:cNvSpPr/>
          <p:nvPr/>
        </p:nvSpPr>
        <p:spPr>
          <a:xfrm>
            <a:off x="5148411" y="205090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0F2F8C5-65E1-6A17-4183-B042DC7CCB8D}"/>
              </a:ext>
            </a:extLst>
          </p:cNvPr>
          <p:cNvSpPr/>
          <p:nvPr/>
        </p:nvSpPr>
        <p:spPr>
          <a:xfrm>
            <a:off x="2512218" y="2357437"/>
            <a:ext cx="671513" cy="659095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F15CB893-4C31-A67C-EC25-33665C268334}"/>
              </a:ext>
            </a:extLst>
          </p:cNvPr>
          <p:cNvSpPr/>
          <p:nvPr/>
        </p:nvSpPr>
        <p:spPr>
          <a:xfrm>
            <a:off x="3498056" y="2359819"/>
            <a:ext cx="669132" cy="661476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直角三角形 26">
            <a:extLst>
              <a:ext uri="{FF2B5EF4-FFF2-40B4-BE49-F238E27FC236}">
                <a16:creationId xmlns:a16="http://schemas.microsoft.com/office/drawing/2014/main" id="{F39B56A7-A65D-6CDD-7F11-C7B4717AA151}"/>
              </a:ext>
            </a:extLst>
          </p:cNvPr>
          <p:cNvSpPr/>
          <p:nvPr/>
        </p:nvSpPr>
        <p:spPr>
          <a:xfrm>
            <a:off x="4486275" y="2357437"/>
            <a:ext cx="325591" cy="652463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9C92E621-8961-131E-9394-9D79EE921BAD}"/>
              </a:ext>
            </a:extLst>
          </p:cNvPr>
          <p:cNvSpPr/>
          <p:nvPr/>
        </p:nvSpPr>
        <p:spPr>
          <a:xfrm>
            <a:off x="6357143" y="2414589"/>
            <a:ext cx="660400" cy="665162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C81093B8-FF3D-999B-DB30-0DD3512413C9}"/>
              </a:ext>
            </a:extLst>
          </p:cNvPr>
          <p:cNvSpPr/>
          <p:nvPr/>
        </p:nvSpPr>
        <p:spPr>
          <a:xfrm>
            <a:off x="7354088" y="2412208"/>
            <a:ext cx="339731" cy="665162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4091229A-8E85-DAB8-7298-A5F4F9AE695A}"/>
              </a:ext>
            </a:extLst>
          </p:cNvPr>
          <p:cNvSpPr/>
          <p:nvPr/>
        </p:nvSpPr>
        <p:spPr>
          <a:xfrm>
            <a:off x="8027983" y="2409827"/>
            <a:ext cx="339731" cy="665162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6458175-1783-E241-BA47-2AE1765B47B8}"/>
              </a:ext>
            </a:extLst>
          </p:cNvPr>
          <p:cNvCxnSpPr>
            <a:cxnSpLocks/>
          </p:cNvCxnSpPr>
          <p:nvPr/>
        </p:nvCxnSpPr>
        <p:spPr>
          <a:xfrm>
            <a:off x="1662954" y="2040328"/>
            <a:ext cx="413631" cy="4136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B6C2F17-BBB2-ADEF-055C-27B523AA24B8}"/>
              </a:ext>
            </a:extLst>
          </p:cNvPr>
          <p:cNvCxnSpPr>
            <a:cxnSpLocks/>
          </p:cNvCxnSpPr>
          <p:nvPr/>
        </p:nvCxnSpPr>
        <p:spPr>
          <a:xfrm>
            <a:off x="5522531" y="2029164"/>
            <a:ext cx="413631" cy="4136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8C7C6041-627C-7884-1270-15E4BAC7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098" y="3552555"/>
            <a:ext cx="2711644" cy="136428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826EE08-3F6C-1639-969E-F9FDA2484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31" y="3622974"/>
            <a:ext cx="2794415" cy="1405927"/>
          </a:xfrm>
          <a:prstGeom prst="rect">
            <a:avLst/>
          </a:prstGeom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id="{5C4BF950-2BE5-0EB0-0C54-0A70543E93CB}"/>
              </a:ext>
            </a:extLst>
          </p:cNvPr>
          <p:cNvSpPr/>
          <p:nvPr/>
        </p:nvSpPr>
        <p:spPr>
          <a:xfrm flipH="1">
            <a:off x="2171700" y="3900487"/>
            <a:ext cx="661988" cy="659607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直角三角形 8">
            <a:extLst>
              <a:ext uri="{FF2B5EF4-FFF2-40B4-BE49-F238E27FC236}">
                <a16:creationId xmlns:a16="http://schemas.microsoft.com/office/drawing/2014/main" id="{F7951480-3087-BC72-7B0C-92BFB3EAA332}"/>
              </a:ext>
            </a:extLst>
          </p:cNvPr>
          <p:cNvSpPr/>
          <p:nvPr/>
        </p:nvSpPr>
        <p:spPr>
          <a:xfrm flipH="1">
            <a:off x="3167062" y="3900486"/>
            <a:ext cx="661988" cy="659607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6E8C3BD8-094E-47F4-0912-BF0EF59DA5F6}"/>
              </a:ext>
            </a:extLst>
          </p:cNvPr>
          <p:cNvSpPr/>
          <p:nvPr/>
        </p:nvSpPr>
        <p:spPr>
          <a:xfrm flipH="1">
            <a:off x="4162423" y="3900486"/>
            <a:ext cx="324898" cy="659607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95148AA-C71C-1D30-9072-88D836C70835}"/>
              </a:ext>
            </a:extLst>
          </p:cNvPr>
          <p:cNvSpPr/>
          <p:nvPr/>
        </p:nvSpPr>
        <p:spPr>
          <a:xfrm>
            <a:off x="6324600" y="3969544"/>
            <a:ext cx="1026319" cy="683419"/>
          </a:xfrm>
          <a:custGeom>
            <a:avLst/>
            <a:gdLst>
              <a:gd name="connsiteX0" fmla="*/ 0 w 1026319"/>
              <a:gd name="connsiteY0" fmla="*/ 681037 h 683419"/>
              <a:gd name="connsiteX1" fmla="*/ 342900 w 1026319"/>
              <a:gd name="connsiteY1" fmla="*/ 0 h 683419"/>
              <a:gd name="connsiteX2" fmla="*/ 685800 w 1026319"/>
              <a:gd name="connsiteY2" fmla="*/ 2381 h 683419"/>
              <a:gd name="connsiteX3" fmla="*/ 1026319 w 1026319"/>
              <a:gd name="connsiteY3" fmla="*/ 683419 h 683419"/>
              <a:gd name="connsiteX4" fmla="*/ 0 w 1026319"/>
              <a:gd name="connsiteY4" fmla="*/ 681037 h 6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319" h="683419">
                <a:moveTo>
                  <a:pt x="0" y="681037"/>
                </a:moveTo>
                <a:lnTo>
                  <a:pt x="342900" y="0"/>
                </a:lnTo>
                <a:lnTo>
                  <a:pt x="685800" y="2381"/>
                </a:lnTo>
                <a:lnTo>
                  <a:pt x="1026319" y="683419"/>
                </a:lnTo>
                <a:lnTo>
                  <a:pt x="0" y="681037"/>
                </a:lnTo>
                <a:close/>
              </a:path>
            </a:pathLst>
          </a:cu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1A891FD3-77D6-EE13-9E7F-896C9439E118}"/>
              </a:ext>
            </a:extLst>
          </p:cNvPr>
          <p:cNvSpPr/>
          <p:nvPr/>
        </p:nvSpPr>
        <p:spPr>
          <a:xfrm>
            <a:off x="7693819" y="3969544"/>
            <a:ext cx="339731" cy="683419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49CED747-6B06-CA24-69BC-FFDA87A37467}"/>
              </a:ext>
            </a:extLst>
          </p:cNvPr>
          <p:cNvSpPr/>
          <p:nvPr/>
        </p:nvSpPr>
        <p:spPr>
          <a:xfrm rot="10800000" flipH="1">
            <a:off x="8374127" y="3974307"/>
            <a:ext cx="339731" cy="678656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1A9664F-BC5F-C3A0-0316-6BAE3E261CBA}"/>
              </a:ext>
            </a:extLst>
          </p:cNvPr>
          <p:cNvCxnSpPr>
            <a:cxnSpLocks/>
          </p:cNvCxnSpPr>
          <p:nvPr/>
        </p:nvCxnSpPr>
        <p:spPr>
          <a:xfrm>
            <a:off x="1644980" y="3509419"/>
            <a:ext cx="413631" cy="4136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7F45476-F9ED-C703-26C0-866F6C3338D4}"/>
              </a:ext>
            </a:extLst>
          </p:cNvPr>
          <p:cNvSpPr txBox="1"/>
          <p:nvPr/>
        </p:nvSpPr>
        <p:spPr>
          <a:xfrm>
            <a:off x="6891696" y="5046855"/>
            <a:ext cx="167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長方形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03438 -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0694 -0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07379 1.4814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3542 -2.96296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851 1.85185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3559 0.0004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4 L -0.22448 -0.0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7465 -3.7037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0" grpId="2" animBg="1"/>
      <p:bldP spid="27" grpId="0" animBg="1"/>
      <p:bldP spid="27" grpId="1" animBg="1"/>
      <p:bldP spid="27" grpId="2" animBg="1"/>
      <p:bldP spid="27" grpId="3" animBg="1"/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3" grpId="0" animBg="1"/>
      <p:bldP spid="13" grpId="1" animBg="1"/>
      <p:bldP spid="15" grpId="0" animBg="1"/>
      <p:bldP spid="15" grpId="1" animBg="1"/>
      <p:bldP spid="15" grpId="2" animBg="1"/>
      <p:bldP spid="15" grpId="3" animBg="1"/>
      <p:bldP spid="22" grpId="0" animBg="1"/>
      <p:bldP spid="22" grpId="1" animBg="1"/>
      <p:bldP spid="22" grpId="2" animBg="1"/>
      <p:bldP spid="3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511462B-BE7F-0093-2E92-BA5CFB86186A}"/>
              </a:ext>
            </a:extLst>
          </p:cNvPr>
          <p:cNvSpPr/>
          <p:nvPr/>
        </p:nvSpPr>
        <p:spPr>
          <a:xfrm>
            <a:off x="2699584" y="4753793"/>
            <a:ext cx="1436265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178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37.</a:t>
            </a: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                       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 圖一                                         圖二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圖一中哪兩個圖形可以拼成圖二的平行四邊形？</a:t>
            </a: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答案：*  </a:t>
            </a:r>
            <a:r>
              <a:rPr lang="en-US" altLang="zh-TW" sz="2800" dirty="0">
                <a:ea typeface="DFKai-SB" panose="03000509000000000000" pitchFamily="65" charset="-120"/>
              </a:rPr>
              <a:t>P  /  Q  /  R  /  S  (</a:t>
            </a:r>
            <a:r>
              <a:rPr lang="zh-TW" altLang="en-US" sz="2800" dirty="0">
                <a:ea typeface="DFKai-SB" panose="03000509000000000000" pitchFamily="65" charset="-120"/>
              </a:rPr>
              <a:t>* 圈出所有答案</a:t>
            </a:r>
            <a:r>
              <a:rPr lang="en-US" altLang="zh-TW" sz="2800" dirty="0">
                <a:ea typeface="DFKai-SB" panose="03000509000000000000" pitchFamily="65" charset="-120"/>
              </a:rPr>
              <a:t>)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3FC7D9-A9B8-A2E6-7D54-8482B562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290" y="1345225"/>
            <a:ext cx="7531710" cy="2876008"/>
          </a:xfrm>
          <a:prstGeom prst="rect">
            <a:avLst/>
          </a:prstGeom>
        </p:spPr>
      </p:pic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0AA8531D-7AB1-57AE-E2BB-EE11EF068D1D}"/>
              </a:ext>
            </a:extLst>
          </p:cNvPr>
          <p:cNvSpPr/>
          <p:nvPr/>
        </p:nvSpPr>
        <p:spPr>
          <a:xfrm flipH="1">
            <a:off x="1668901" y="1766888"/>
            <a:ext cx="679011" cy="663122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609D1BAE-B361-DC75-E0DC-19842DBBE325}"/>
              </a:ext>
            </a:extLst>
          </p:cNvPr>
          <p:cNvSpPr/>
          <p:nvPr/>
        </p:nvSpPr>
        <p:spPr>
          <a:xfrm flipH="1">
            <a:off x="1667313" y="2774950"/>
            <a:ext cx="679010" cy="985611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9D2BF343-466F-A717-09C0-5EEF616CA78E}"/>
              </a:ext>
            </a:extLst>
          </p:cNvPr>
          <p:cNvSpPr/>
          <p:nvPr/>
        </p:nvSpPr>
        <p:spPr>
          <a:xfrm flipH="1">
            <a:off x="2699584" y="2425833"/>
            <a:ext cx="1002860" cy="1021330"/>
          </a:xfrm>
          <a:custGeom>
            <a:avLst/>
            <a:gdLst>
              <a:gd name="connsiteX0" fmla="*/ 0 w 679010"/>
              <a:gd name="connsiteY0" fmla="*/ 985611 h 985611"/>
              <a:gd name="connsiteX1" fmla="*/ 0 w 679010"/>
              <a:gd name="connsiteY1" fmla="*/ 0 h 985611"/>
              <a:gd name="connsiteX2" fmla="*/ 679010 w 679010"/>
              <a:gd name="connsiteY2" fmla="*/ 985611 h 985611"/>
              <a:gd name="connsiteX3" fmla="*/ 0 w 679010"/>
              <a:gd name="connsiteY3" fmla="*/ 985611 h 985611"/>
              <a:gd name="connsiteX0" fmla="*/ 0 w 679010"/>
              <a:gd name="connsiteY0" fmla="*/ 985611 h 985611"/>
              <a:gd name="connsiteX1" fmla="*/ 0 w 679010"/>
              <a:gd name="connsiteY1" fmla="*/ 0 h 985611"/>
              <a:gd name="connsiteX2" fmla="*/ 394 w 679010"/>
              <a:gd name="connsiteY2" fmla="*/ 18917 h 985611"/>
              <a:gd name="connsiteX3" fmla="*/ 679010 w 679010"/>
              <a:gd name="connsiteY3" fmla="*/ 985611 h 985611"/>
              <a:gd name="connsiteX4" fmla="*/ 0 w 679010"/>
              <a:gd name="connsiteY4" fmla="*/ 985611 h 985611"/>
              <a:gd name="connsiteX0" fmla="*/ 336550 w 1015560"/>
              <a:gd name="connsiteY0" fmla="*/ 985611 h 985611"/>
              <a:gd name="connsiteX1" fmla="*/ 0 w 1015560"/>
              <a:gd name="connsiteY1" fmla="*/ 0 h 985611"/>
              <a:gd name="connsiteX2" fmla="*/ 336944 w 1015560"/>
              <a:gd name="connsiteY2" fmla="*/ 18917 h 985611"/>
              <a:gd name="connsiteX3" fmla="*/ 1015560 w 1015560"/>
              <a:gd name="connsiteY3" fmla="*/ 985611 h 985611"/>
              <a:gd name="connsiteX4" fmla="*/ 336550 w 1015560"/>
              <a:gd name="connsiteY4" fmla="*/ 985611 h 985611"/>
              <a:gd name="connsiteX0" fmla="*/ 336550 w 1015560"/>
              <a:gd name="connsiteY0" fmla="*/ 1000992 h 1000992"/>
              <a:gd name="connsiteX1" fmla="*/ 0 w 1015560"/>
              <a:gd name="connsiteY1" fmla="*/ 15381 h 1000992"/>
              <a:gd name="connsiteX2" fmla="*/ 351231 w 1015560"/>
              <a:gd name="connsiteY2" fmla="*/ 960 h 1000992"/>
              <a:gd name="connsiteX3" fmla="*/ 1015560 w 1015560"/>
              <a:gd name="connsiteY3" fmla="*/ 1000992 h 1000992"/>
              <a:gd name="connsiteX4" fmla="*/ 336550 w 1015560"/>
              <a:gd name="connsiteY4" fmla="*/ 1000992 h 1000992"/>
              <a:gd name="connsiteX0" fmla="*/ 322262 w 1001272"/>
              <a:gd name="connsiteY0" fmla="*/ 1004661 h 1004661"/>
              <a:gd name="connsiteX1" fmla="*/ 0 w 1001272"/>
              <a:gd name="connsiteY1" fmla="*/ 0 h 1004661"/>
              <a:gd name="connsiteX2" fmla="*/ 336943 w 1001272"/>
              <a:gd name="connsiteY2" fmla="*/ 4629 h 1004661"/>
              <a:gd name="connsiteX3" fmla="*/ 1001272 w 1001272"/>
              <a:gd name="connsiteY3" fmla="*/ 1004661 h 1004661"/>
              <a:gd name="connsiteX4" fmla="*/ 322262 w 1001272"/>
              <a:gd name="connsiteY4" fmla="*/ 1004661 h 1004661"/>
              <a:gd name="connsiteX0" fmla="*/ 0 w 1002860"/>
              <a:gd name="connsiteY0" fmla="*/ 1021330 h 1021330"/>
              <a:gd name="connsiteX1" fmla="*/ 1588 w 1002860"/>
              <a:gd name="connsiteY1" fmla="*/ 0 h 1021330"/>
              <a:gd name="connsiteX2" fmla="*/ 338531 w 1002860"/>
              <a:gd name="connsiteY2" fmla="*/ 4629 h 1021330"/>
              <a:gd name="connsiteX3" fmla="*/ 1002860 w 1002860"/>
              <a:gd name="connsiteY3" fmla="*/ 1004661 h 1021330"/>
              <a:gd name="connsiteX4" fmla="*/ 0 w 1002860"/>
              <a:gd name="connsiteY4" fmla="*/ 1021330 h 102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60" h="1021330">
                <a:moveTo>
                  <a:pt x="0" y="1021330"/>
                </a:moveTo>
                <a:cubicBezTo>
                  <a:pt x="529" y="680887"/>
                  <a:pt x="1059" y="340443"/>
                  <a:pt x="1588" y="0"/>
                </a:cubicBezTo>
                <a:cubicBezTo>
                  <a:pt x="1719" y="6306"/>
                  <a:pt x="338400" y="-1677"/>
                  <a:pt x="338531" y="4629"/>
                </a:cubicBezTo>
                <a:lnTo>
                  <a:pt x="1002860" y="1004661"/>
                </a:lnTo>
                <a:lnTo>
                  <a:pt x="0" y="102133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角三角形 13">
            <a:extLst>
              <a:ext uri="{FF2B5EF4-FFF2-40B4-BE49-F238E27FC236}">
                <a16:creationId xmlns:a16="http://schemas.microsoft.com/office/drawing/2014/main" id="{44812727-5D7E-84FD-5E5A-A349DB02C5ED}"/>
              </a:ext>
            </a:extLst>
          </p:cNvPr>
          <p:cNvSpPr/>
          <p:nvPr/>
        </p:nvSpPr>
        <p:spPr>
          <a:xfrm flipV="1">
            <a:off x="4027921" y="2425832"/>
            <a:ext cx="1353703" cy="1008747"/>
          </a:xfrm>
          <a:custGeom>
            <a:avLst/>
            <a:gdLst>
              <a:gd name="connsiteX0" fmla="*/ 0 w 679010"/>
              <a:gd name="connsiteY0" fmla="*/ 985611 h 985611"/>
              <a:gd name="connsiteX1" fmla="*/ 0 w 679010"/>
              <a:gd name="connsiteY1" fmla="*/ 0 h 985611"/>
              <a:gd name="connsiteX2" fmla="*/ 679010 w 679010"/>
              <a:gd name="connsiteY2" fmla="*/ 985611 h 985611"/>
              <a:gd name="connsiteX3" fmla="*/ 0 w 679010"/>
              <a:gd name="connsiteY3" fmla="*/ 985611 h 985611"/>
              <a:gd name="connsiteX0" fmla="*/ 0 w 679010"/>
              <a:gd name="connsiteY0" fmla="*/ 985611 h 985611"/>
              <a:gd name="connsiteX1" fmla="*/ 0 w 679010"/>
              <a:gd name="connsiteY1" fmla="*/ 0 h 985611"/>
              <a:gd name="connsiteX2" fmla="*/ 394 w 679010"/>
              <a:gd name="connsiteY2" fmla="*/ 18917 h 985611"/>
              <a:gd name="connsiteX3" fmla="*/ 679010 w 679010"/>
              <a:gd name="connsiteY3" fmla="*/ 985611 h 985611"/>
              <a:gd name="connsiteX4" fmla="*/ 0 w 679010"/>
              <a:gd name="connsiteY4" fmla="*/ 985611 h 985611"/>
              <a:gd name="connsiteX0" fmla="*/ 336550 w 1015560"/>
              <a:gd name="connsiteY0" fmla="*/ 985611 h 985611"/>
              <a:gd name="connsiteX1" fmla="*/ 0 w 1015560"/>
              <a:gd name="connsiteY1" fmla="*/ 0 h 985611"/>
              <a:gd name="connsiteX2" fmla="*/ 336944 w 1015560"/>
              <a:gd name="connsiteY2" fmla="*/ 18917 h 985611"/>
              <a:gd name="connsiteX3" fmla="*/ 1015560 w 1015560"/>
              <a:gd name="connsiteY3" fmla="*/ 985611 h 985611"/>
              <a:gd name="connsiteX4" fmla="*/ 336550 w 1015560"/>
              <a:gd name="connsiteY4" fmla="*/ 985611 h 985611"/>
              <a:gd name="connsiteX0" fmla="*/ 336550 w 1015560"/>
              <a:gd name="connsiteY0" fmla="*/ 1000992 h 1000992"/>
              <a:gd name="connsiteX1" fmla="*/ 0 w 1015560"/>
              <a:gd name="connsiteY1" fmla="*/ 15381 h 1000992"/>
              <a:gd name="connsiteX2" fmla="*/ 351231 w 1015560"/>
              <a:gd name="connsiteY2" fmla="*/ 960 h 1000992"/>
              <a:gd name="connsiteX3" fmla="*/ 1015560 w 1015560"/>
              <a:gd name="connsiteY3" fmla="*/ 1000992 h 1000992"/>
              <a:gd name="connsiteX4" fmla="*/ 336550 w 1015560"/>
              <a:gd name="connsiteY4" fmla="*/ 1000992 h 1000992"/>
              <a:gd name="connsiteX0" fmla="*/ 322262 w 1001272"/>
              <a:gd name="connsiteY0" fmla="*/ 1004661 h 1004661"/>
              <a:gd name="connsiteX1" fmla="*/ 0 w 1001272"/>
              <a:gd name="connsiteY1" fmla="*/ 0 h 1004661"/>
              <a:gd name="connsiteX2" fmla="*/ 336943 w 1001272"/>
              <a:gd name="connsiteY2" fmla="*/ 4629 h 1004661"/>
              <a:gd name="connsiteX3" fmla="*/ 1001272 w 1001272"/>
              <a:gd name="connsiteY3" fmla="*/ 1004661 h 1004661"/>
              <a:gd name="connsiteX4" fmla="*/ 322262 w 1001272"/>
              <a:gd name="connsiteY4" fmla="*/ 1004661 h 1004661"/>
              <a:gd name="connsiteX0" fmla="*/ 0 w 1002860"/>
              <a:gd name="connsiteY0" fmla="*/ 1021330 h 1021330"/>
              <a:gd name="connsiteX1" fmla="*/ 1588 w 1002860"/>
              <a:gd name="connsiteY1" fmla="*/ 0 h 1021330"/>
              <a:gd name="connsiteX2" fmla="*/ 338531 w 1002860"/>
              <a:gd name="connsiteY2" fmla="*/ 4629 h 1021330"/>
              <a:gd name="connsiteX3" fmla="*/ 1002860 w 1002860"/>
              <a:gd name="connsiteY3" fmla="*/ 1004661 h 1021330"/>
              <a:gd name="connsiteX4" fmla="*/ 0 w 1002860"/>
              <a:gd name="connsiteY4" fmla="*/ 1021330 h 1021330"/>
              <a:gd name="connsiteX0" fmla="*/ 0 w 990661"/>
              <a:gd name="connsiteY0" fmla="*/ 1021330 h 1021330"/>
              <a:gd name="connsiteX1" fmla="*/ 1588 w 990661"/>
              <a:gd name="connsiteY1" fmla="*/ 0 h 1021330"/>
              <a:gd name="connsiteX2" fmla="*/ 338531 w 990661"/>
              <a:gd name="connsiteY2" fmla="*/ 4629 h 1021330"/>
              <a:gd name="connsiteX3" fmla="*/ 990661 w 990661"/>
              <a:gd name="connsiteY3" fmla="*/ 1018948 h 1021330"/>
              <a:gd name="connsiteX4" fmla="*/ 0 w 990661"/>
              <a:gd name="connsiteY4" fmla="*/ 1021330 h 1021330"/>
              <a:gd name="connsiteX0" fmla="*/ 0 w 990661"/>
              <a:gd name="connsiteY0" fmla="*/ 1018274 h 1018274"/>
              <a:gd name="connsiteX1" fmla="*/ 1588 w 990661"/>
              <a:gd name="connsiteY1" fmla="*/ 4087 h 1018274"/>
              <a:gd name="connsiteX2" fmla="*/ 338531 w 990661"/>
              <a:gd name="connsiteY2" fmla="*/ 1573 h 1018274"/>
              <a:gd name="connsiteX3" fmla="*/ 990661 w 990661"/>
              <a:gd name="connsiteY3" fmla="*/ 1015892 h 1018274"/>
              <a:gd name="connsiteX4" fmla="*/ 0 w 990661"/>
              <a:gd name="connsiteY4" fmla="*/ 1018274 h 1018274"/>
              <a:gd name="connsiteX0" fmla="*/ 0 w 990661"/>
              <a:gd name="connsiteY0" fmla="*/ 1014187 h 1014187"/>
              <a:gd name="connsiteX1" fmla="*/ 1588 w 990661"/>
              <a:gd name="connsiteY1" fmla="*/ 0 h 1014187"/>
              <a:gd name="connsiteX2" fmla="*/ 507567 w 990661"/>
              <a:gd name="connsiteY2" fmla="*/ 11774 h 1014187"/>
              <a:gd name="connsiteX3" fmla="*/ 990661 w 990661"/>
              <a:gd name="connsiteY3" fmla="*/ 1011805 h 1014187"/>
              <a:gd name="connsiteX4" fmla="*/ 0 w 990661"/>
              <a:gd name="connsiteY4" fmla="*/ 1014187 h 1014187"/>
              <a:gd name="connsiteX0" fmla="*/ 0 w 990661"/>
              <a:gd name="connsiteY0" fmla="*/ 1004662 h 1004662"/>
              <a:gd name="connsiteX1" fmla="*/ 1588 w 990661"/>
              <a:gd name="connsiteY1" fmla="*/ 0 h 1004662"/>
              <a:gd name="connsiteX2" fmla="*/ 507567 w 990661"/>
              <a:gd name="connsiteY2" fmla="*/ 2249 h 1004662"/>
              <a:gd name="connsiteX3" fmla="*/ 990661 w 990661"/>
              <a:gd name="connsiteY3" fmla="*/ 1002280 h 1004662"/>
              <a:gd name="connsiteX4" fmla="*/ 0 w 990661"/>
              <a:gd name="connsiteY4" fmla="*/ 1004662 h 1004662"/>
              <a:gd name="connsiteX0" fmla="*/ 0 w 990661"/>
              <a:gd name="connsiteY0" fmla="*/ 1008747 h 1008747"/>
              <a:gd name="connsiteX1" fmla="*/ 1588 w 990661"/>
              <a:gd name="connsiteY1" fmla="*/ 4085 h 1008747"/>
              <a:gd name="connsiteX2" fmla="*/ 498854 w 990661"/>
              <a:gd name="connsiteY2" fmla="*/ 1572 h 1008747"/>
              <a:gd name="connsiteX3" fmla="*/ 990661 w 990661"/>
              <a:gd name="connsiteY3" fmla="*/ 1006365 h 1008747"/>
              <a:gd name="connsiteX4" fmla="*/ 0 w 990661"/>
              <a:gd name="connsiteY4" fmla="*/ 1008747 h 100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61" h="1008747">
                <a:moveTo>
                  <a:pt x="0" y="1008747"/>
                </a:moveTo>
                <a:cubicBezTo>
                  <a:pt x="529" y="668304"/>
                  <a:pt x="1059" y="344528"/>
                  <a:pt x="1588" y="4085"/>
                </a:cubicBezTo>
                <a:cubicBezTo>
                  <a:pt x="1719" y="10391"/>
                  <a:pt x="498723" y="-4734"/>
                  <a:pt x="498854" y="1572"/>
                </a:cubicBezTo>
                <a:lnTo>
                  <a:pt x="990661" y="1006365"/>
                </a:lnTo>
                <a:lnTo>
                  <a:pt x="0" y="100874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9A1CFB6-79DE-DE14-3A1D-7AEE8ACD832F}"/>
              </a:ext>
            </a:extLst>
          </p:cNvPr>
          <p:cNvCxnSpPr>
            <a:cxnSpLocks/>
          </p:cNvCxnSpPr>
          <p:nvPr/>
        </p:nvCxnSpPr>
        <p:spPr>
          <a:xfrm>
            <a:off x="1804473" y="1874520"/>
            <a:ext cx="653811" cy="6538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3B6B6FA-25BE-1107-3C1E-870DD90381C9}"/>
              </a:ext>
            </a:extLst>
          </p:cNvPr>
          <p:cNvCxnSpPr>
            <a:cxnSpLocks/>
          </p:cNvCxnSpPr>
          <p:nvPr/>
        </p:nvCxnSpPr>
        <p:spPr>
          <a:xfrm>
            <a:off x="4109595" y="2289934"/>
            <a:ext cx="956631" cy="108402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84902503-000E-836D-186C-39A442BBA018}"/>
              </a:ext>
            </a:extLst>
          </p:cNvPr>
          <p:cNvSpPr/>
          <p:nvPr/>
        </p:nvSpPr>
        <p:spPr>
          <a:xfrm>
            <a:off x="3162301" y="5372100"/>
            <a:ext cx="540144" cy="503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0B46F20-C55F-A64E-6151-E8047A471ED4}"/>
              </a:ext>
            </a:extLst>
          </p:cNvPr>
          <p:cNvSpPr/>
          <p:nvPr/>
        </p:nvSpPr>
        <p:spPr>
          <a:xfrm>
            <a:off x="3839523" y="5372100"/>
            <a:ext cx="540144" cy="503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.57951 0.09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85 L 0.54306 -0.09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.50417 -0.048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16" grpId="3" animBg="1"/>
      <p:bldP spid="11" grpId="0" animBg="1"/>
      <p:bldP spid="11" grpId="1" animBg="1"/>
      <p:bldP spid="11" grpId="3" animBg="1"/>
      <p:bldP spid="14" grpId="0" animBg="1"/>
      <p:bldP spid="14" grpId="1" animBg="1"/>
      <p:bldP spid="14" grpId="2" animBg="1"/>
      <p:bldP spid="14" grpId="3" animBg="1"/>
      <p:bldP spid="18" grpId="0" animBg="1"/>
      <p:bldP spid="18" grpId="1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F83030D-B09F-15ED-D82D-C18972504990}"/>
              </a:ext>
            </a:extLst>
          </p:cNvPr>
          <p:cNvSpPr/>
          <p:nvPr/>
        </p:nvSpPr>
        <p:spPr>
          <a:xfrm>
            <a:off x="1508959" y="1328734"/>
            <a:ext cx="4253666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62148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39. </a:t>
            </a:r>
            <a:r>
              <a:rPr lang="zh-TW" altLang="en-US" sz="2800" dirty="0">
                <a:ea typeface="DFKai-SB" panose="03000509000000000000" pitchFamily="65" charset="-120"/>
              </a:rPr>
              <a:t>用</a:t>
            </a:r>
            <a:r>
              <a:rPr lang="en-US" altLang="zh-TW" sz="2800" dirty="0">
                <a:ea typeface="DFKai-SB" panose="03000509000000000000" pitchFamily="65" charset="-120"/>
              </a:rPr>
              <a:t>4 </a:t>
            </a:r>
            <a:r>
              <a:rPr lang="zh-TW" altLang="en-US" sz="2800" dirty="0">
                <a:ea typeface="DFKai-SB" panose="03000509000000000000" pitchFamily="65" charset="-120"/>
              </a:rPr>
              <a:t>個相同的等腰直角三角形，可組成以下哪些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圖形？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A. </a:t>
            </a:r>
            <a:r>
              <a:rPr lang="zh-TW" altLang="en-US" sz="2800" dirty="0">
                <a:ea typeface="DFKai-SB" panose="03000509000000000000" pitchFamily="65" charset="-120"/>
              </a:rPr>
              <a:t>只有</a:t>
            </a:r>
            <a:r>
              <a:rPr lang="en-US" altLang="zh-CN" sz="2800" dirty="0">
                <a:ea typeface="DFKai-SB" panose="03000509000000000000" pitchFamily="65" charset="-120"/>
              </a:rPr>
              <a:t>I 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CN" sz="2800" dirty="0">
                <a:ea typeface="DFKai-SB" panose="03000509000000000000" pitchFamily="65" charset="-120"/>
              </a:rPr>
              <a:t>II</a:t>
            </a: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B. </a:t>
            </a:r>
            <a:r>
              <a:rPr lang="zh-TW" altLang="en-US" sz="2800" dirty="0">
                <a:ea typeface="DFKai-SB" panose="03000509000000000000" pitchFamily="65" charset="-120"/>
              </a:rPr>
              <a:t>只有</a:t>
            </a:r>
            <a:r>
              <a:rPr lang="en-US" altLang="zh-CN" sz="2800" dirty="0">
                <a:ea typeface="DFKai-SB" panose="03000509000000000000" pitchFamily="65" charset="-120"/>
              </a:rPr>
              <a:t>I 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CN" sz="2800" dirty="0">
                <a:ea typeface="DFKai-SB" panose="03000509000000000000" pitchFamily="65" charset="-120"/>
              </a:rPr>
              <a:t>III</a:t>
            </a: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C. </a:t>
            </a:r>
            <a:r>
              <a:rPr lang="zh-TW" altLang="en-US" sz="2800" dirty="0">
                <a:ea typeface="DFKai-SB" panose="03000509000000000000" pitchFamily="65" charset="-120"/>
              </a:rPr>
              <a:t>只有</a:t>
            </a:r>
            <a:r>
              <a:rPr lang="en-US" altLang="zh-CN" sz="2800" dirty="0">
                <a:ea typeface="DFKai-SB" panose="03000509000000000000" pitchFamily="65" charset="-120"/>
              </a:rPr>
              <a:t>II 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CN" sz="2800" dirty="0">
                <a:ea typeface="DFKai-SB" panose="03000509000000000000" pitchFamily="65" charset="-120"/>
              </a:rPr>
              <a:t>III</a:t>
            </a: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D. I</a:t>
            </a:r>
            <a:r>
              <a:rPr lang="zh-CN" altLang="en-US" sz="2800" dirty="0">
                <a:ea typeface="DFKai-SB" panose="03000509000000000000" pitchFamily="65" charset="-120"/>
              </a:rPr>
              <a:t>，</a:t>
            </a:r>
            <a:r>
              <a:rPr lang="en-US" altLang="zh-CN" sz="2800" dirty="0">
                <a:ea typeface="DFKai-SB" panose="03000509000000000000" pitchFamily="65" charset="-120"/>
              </a:rPr>
              <a:t>II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CN" sz="2800" dirty="0">
                <a:ea typeface="DFKai-SB" panose="03000509000000000000" pitchFamily="65" charset="-120"/>
              </a:rPr>
              <a:t>III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69FE7A6-0854-0680-8F1C-D7C0EF8CB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43" y="2370059"/>
            <a:ext cx="7561944" cy="1242233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2D904603-60C5-07D2-8183-C11D38C7C071}"/>
              </a:ext>
            </a:extLst>
          </p:cNvPr>
          <p:cNvSpPr/>
          <p:nvPr/>
        </p:nvSpPr>
        <p:spPr>
          <a:xfrm>
            <a:off x="1217655" y="379268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4B2FB41-1CA6-D69E-E9E1-88BBC5E06337}"/>
              </a:ext>
            </a:extLst>
          </p:cNvPr>
          <p:cNvSpPr/>
          <p:nvPr/>
        </p:nvSpPr>
        <p:spPr>
          <a:xfrm>
            <a:off x="1217655" y="5137380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049B2F6-9B85-1AC6-4730-02445976AFD3}"/>
              </a:ext>
            </a:extLst>
          </p:cNvPr>
          <p:cNvSpPr/>
          <p:nvPr/>
        </p:nvSpPr>
        <p:spPr>
          <a:xfrm>
            <a:off x="1204955" y="577471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2588668-3E20-DE10-5282-CA85BCA5710F}"/>
              </a:ext>
            </a:extLst>
          </p:cNvPr>
          <p:cNvSpPr/>
          <p:nvPr/>
        </p:nvSpPr>
        <p:spPr>
          <a:xfrm>
            <a:off x="1217655" y="446304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5AF30F89-F765-836F-C6AB-7CAB011DC8E6}"/>
              </a:ext>
            </a:extLst>
          </p:cNvPr>
          <p:cNvSpPr/>
          <p:nvPr/>
        </p:nvSpPr>
        <p:spPr>
          <a:xfrm>
            <a:off x="4114800" y="3649091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7652C282-6C56-8A9E-5DDC-D7B81DA286D4}"/>
              </a:ext>
            </a:extLst>
          </p:cNvPr>
          <p:cNvSpPr/>
          <p:nvPr/>
        </p:nvSpPr>
        <p:spPr>
          <a:xfrm>
            <a:off x="5291742" y="3659402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8029072E-CF65-F283-FA7C-98B0BAE3E3EA}"/>
              </a:ext>
            </a:extLst>
          </p:cNvPr>
          <p:cNvSpPr/>
          <p:nvPr/>
        </p:nvSpPr>
        <p:spPr>
          <a:xfrm>
            <a:off x="6468685" y="3638012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29BC300E-87B5-1288-DC5B-B41DA773CD44}"/>
              </a:ext>
            </a:extLst>
          </p:cNvPr>
          <p:cNvSpPr/>
          <p:nvPr/>
        </p:nvSpPr>
        <p:spPr>
          <a:xfrm>
            <a:off x="7645627" y="3659402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FF66A10E-C2EA-A862-EF85-7D704BD8F556}"/>
              </a:ext>
            </a:extLst>
          </p:cNvPr>
          <p:cNvSpPr/>
          <p:nvPr/>
        </p:nvSpPr>
        <p:spPr>
          <a:xfrm>
            <a:off x="4114800" y="3652550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直角三角形 39">
            <a:extLst>
              <a:ext uri="{FF2B5EF4-FFF2-40B4-BE49-F238E27FC236}">
                <a16:creationId xmlns:a16="http://schemas.microsoft.com/office/drawing/2014/main" id="{681AA499-D408-DEF3-3EE8-E2001D3778F1}"/>
              </a:ext>
            </a:extLst>
          </p:cNvPr>
          <p:cNvSpPr/>
          <p:nvPr/>
        </p:nvSpPr>
        <p:spPr>
          <a:xfrm>
            <a:off x="5291742" y="3662861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直角三角形 40">
            <a:extLst>
              <a:ext uri="{FF2B5EF4-FFF2-40B4-BE49-F238E27FC236}">
                <a16:creationId xmlns:a16="http://schemas.microsoft.com/office/drawing/2014/main" id="{5F175CA3-C8CA-F76A-4448-1D9F93C596C9}"/>
              </a:ext>
            </a:extLst>
          </p:cNvPr>
          <p:cNvSpPr/>
          <p:nvPr/>
        </p:nvSpPr>
        <p:spPr>
          <a:xfrm>
            <a:off x="6468685" y="3641471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CBF645D5-3D1C-2723-2961-844E48301DB4}"/>
              </a:ext>
            </a:extLst>
          </p:cNvPr>
          <p:cNvSpPr/>
          <p:nvPr/>
        </p:nvSpPr>
        <p:spPr>
          <a:xfrm>
            <a:off x="7645627" y="3662861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直角三角形 42">
            <a:extLst>
              <a:ext uri="{FF2B5EF4-FFF2-40B4-BE49-F238E27FC236}">
                <a16:creationId xmlns:a16="http://schemas.microsoft.com/office/drawing/2014/main" id="{67BFC16E-2C6F-952C-A114-042CE03B5AEB}"/>
              </a:ext>
            </a:extLst>
          </p:cNvPr>
          <p:cNvSpPr/>
          <p:nvPr/>
        </p:nvSpPr>
        <p:spPr>
          <a:xfrm>
            <a:off x="4122059" y="3660163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直角三角形 43">
            <a:extLst>
              <a:ext uri="{FF2B5EF4-FFF2-40B4-BE49-F238E27FC236}">
                <a16:creationId xmlns:a16="http://schemas.microsoft.com/office/drawing/2014/main" id="{9E68956B-AE6D-C471-DB52-4454426B2DEC}"/>
              </a:ext>
            </a:extLst>
          </p:cNvPr>
          <p:cNvSpPr/>
          <p:nvPr/>
        </p:nvSpPr>
        <p:spPr>
          <a:xfrm>
            <a:off x="5299001" y="3670474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D8EAF22-999A-4261-5DED-C43E2821773F}"/>
              </a:ext>
            </a:extLst>
          </p:cNvPr>
          <p:cNvSpPr/>
          <p:nvPr/>
        </p:nvSpPr>
        <p:spPr>
          <a:xfrm>
            <a:off x="6475944" y="3649084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直角三角形 45">
            <a:extLst>
              <a:ext uri="{FF2B5EF4-FFF2-40B4-BE49-F238E27FC236}">
                <a16:creationId xmlns:a16="http://schemas.microsoft.com/office/drawing/2014/main" id="{A9ED2B23-55C5-749F-FF70-00CF6D9C80C0}"/>
              </a:ext>
            </a:extLst>
          </p:cNvPr>
          <p:cNvSpPr/>
          <p:nvPr/>
        </p:nvSpPr>
        <p:spPr>
          <a:xfrm>
            <a:off x="7652886" y="3670474"/>
            <a:ext cx="720000" cy="720000"/>
          </a:xfrm>
          <a:prstGeom prst="rtTriangl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D951C84-05CD-F749-A8A1-B671778DE57B}"/>
              </a:ext>
            </a:extLst>
          </p:cNvPr>
          <p:cNvSpPr txBox="1"/>
          <p:nvPr/>
        </p:nvSpPr>
        <p:spPr>
          <a:xfrm>
            <a:off x="1217655" y="2893161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2CCF8EA-E94D-61CD-E47D-187E687ECDDA}"/>
              </a:ext>
            </a:extLst>
          </p:cNvPr>
          <p:cNvSpPr txBox="1"/>
          <p:nvPr/>
        </p:nvSpPr>
        <p:spPr>
          <a:xfrm>
            <a:off x="3786284" y="2917266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4E580E-8680-DBBF-9825-4021C3842138}"/>
              </a:ext>
            </a:extLst>
          </p:cNvPr>
          <p:cNvSpPr txBox="1"/>
          <p:nvPr/>
        </p:nvSpPr>
        <p:spPr>
          <a:xfrm>
            <a:off x="6194304" y="2930427"/>
            <a:ext cx="128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altLang="zh-CN" sz="4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347 L -0.03785 0.27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11111E-6 L -0.1665 0.2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L -0.29566 0.1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4531 0.2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185 L 0.12865 0.275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4.07407E-6 L 0.07795 0.2745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5243 0.277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4.07407E-6 L -0.10191 0.273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9931 0.27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92 L 0.24809 0.272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93 L 0.12066 0.275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0.00093 L 0.07066 0.2715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4e"/>
  <p:tag name="ISPRING_FIRST_PUBLISH" val="1"/>
  <p:tag name="ISPRING_LMS_API_VERSION" val="SCORM 2004 (4th edition)"/>
  <p:tag name="ISPRING_ULTRA_SCORM_COURCE_TITLE" val="長河小學數學科速效提分試卷"/>
  <p:tag name="ISPRING_ULTRA_SCORM_COURSE_ID" val="D846E87C-D752-41CA-AB30-40EF00CF00B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08444-3D52-495A-BC93-3FF0B7D551AD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73E0E-2C9D-48A2-AA39-311D8E6193D8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B00226-CA6B-4965-9F41-15B1CA9B5E66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E2901F-56B6-41E6-98D9-0E782B5B56FB}:287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285</Words>
  <Application>Microsoft Office PowerPoint</Application>
  <PresentationFormat>On-screen Show (4:3)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2023-07-03T10:19:59Z</dcterms:modified>
</cp:coreProperties>
</file>