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76" r:id="rId2"/>
    <p:sldId id="284" r:id="rId3"/>
    <p:sldId id="280" r:id="rId4"/>
    <p:sldId id="288" r:id="rId5"/>
    <p:sldId id="287" r:id="rId6"/>
  </p:sldIdLst>
  <p:sldSz cx="9144000" cy="6858000" type="screen4x3"/>
  <p:notesSz cx="6807200" cy="9939338"/>
  <p:custDataLst>
    <p:tags r:id="rId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717B"/>
    <a:srgbClr val="FFCCFF"/>
    <a:srgbClr val="FF00FF"/>
    <a:srgbClr val="909295"/>
    <a:srgbClr val="939598"/>
    <a:srgbClr val="154E7D"/>
    <a:srgbClr val="CCFFCC"/>
    <a:srgbClr val="C5E0B4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8" autoAdjust="0"/>
    <p:restoredTop sz="95394" autoAdjust="0"/>
  </p:normalViewPr>
  <p:slideViewPr>
    <p:cSldViewPr snapToGrid="0" showGuides="1">
      <p:cViewPr varScale="1">
        <p:scale>
          <a:sx n="72" d="100"/>
          <a:sy n="72" d="100"/>
        </p:scale>
        <p:origin x="1224" y="54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47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247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540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47EABE-A2E5-E851-E745-0684EB64D5C3}"/>
              </a:ext>
            </a:extLst>
          </p:cNvPr>
          <p:cNvSpPr txBox="1"/>
          <p:nvPr userDrawn="1"/>
        </p:nvSpPr>
        <p:spPr>
          <a:xfrm>
            <a:off x="3197714" y="68052"/>
            <a:ext cx="36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上學期 </a:t>
            </a:r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期末考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A93D0FD3-4330-CAB6-84D6-78FBDCDCA070}"/>
              </a:ext>
            </a:extLst>
          </p:cNvPr>
          <p:cNvSpPr/>
          <p:nvPr/>
        </p:nvSpPr>
        <p:spPr>
          <a:xfrm>
            <a:off x="1104596" y="1244813"/>
            <a:ext cx="1199831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C6120D4-8E22-A8BE-8B36-6EC0C88C635D}"/>
              </a:ext>
            </a:extLst>
          </p:cNvPr>
          <p:cNvSpPr/>
          <p:nvPr/>
        </p:nvSpPr>
        <p:spPr>
          <a:xfrm>
            <a:off x="6438900" y="1244813"/>
            <a:ext cx="1743808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032F96-2B8E-751B-ADA0-8A751C79C30F}"/>
              </a:ext>
            </a:extLst>
          </p:cNvPr>
          <p:cNvSpPr/>
          <p:nvPr/>
        </p:nvSpPr>
        <p:spPr>
          <a:xfrm>
            <a:off x="1104595" y="1737148"/>
            <a:ext cx="2867329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10791" y="1145119"/>
            <a:ext cx="8312728" cy="285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13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K</a:t>
            </a:r>
            <a:r>
              <a:rPr lang="zh-TW" altLang="en-US" sz="2800" dirty="0">
                <a:ea typeface="DFKai-SB" panose="03000509000000000000" pitchFamily="65" charset="-120"/>
              </a:rPr>
              <a:t>不是</a:t>
            </a:r>
            <a:r>
              <a:rPr lang="en-US" altLang="zh-TW" sz="2800" dirty="0">
                <a:ea typeface="DFKai-SB" panose="03000509000000000000" pitchFamily="65" charset="-120"/>
              </a:rPr>
              <a:t>0</a:t>
            </a:r>
            <a:r>
              <a:rPr lang="zh-TW" altLang="en-US" sz="2800" dirty="0">
                <a:ea typeface="DFKai-SB" panose="03000509000000000000" pitchFamily="65" charset="-120"/>
              </a:rPr>
              <a:t>，</a:t>
            </a:r>
            <a:r>
              <a:rPr lang="en-US" altLang="zh-TW" sz="2800" dirty="0">
                <a:ea typeface="DFKai-SB" panose="03000509000000000000" pitchFamily="65" charset="-120"/>
              </a:rPr>
              <a:t>K</a:t>
            </a:r>
            <a:r>
              <a:rPr lang="zh-TW" altLang="en-US" sz="2800" dirty="0">
                <a:ea typeface="DFKai-SB" panose="03000509000000000000" pitchFamily="65" charset="-120"/>
              </a:rPr>
              <a:t>的第一個倍數是</a:t>
            </a:r>
            <a:r>
              <a:rPr lang="en-US" altLang="zh-TW" sz="2800" dirty="0">
                <a:ea typeface="DFKai-SB" panose="03000509000000000000" pitchFamily="65" charset="-120"/>
              </a:rPr>
              <a:t>K</a:t>
            </a:r>
            <a:r>
              <a:rPr lang="zh-TW" altLang="en-US" sz="2800" dirty="0">
                <a:ea typeface="DFKai-SB" panose="03000509000000000000" pitchFamily="65" charset="-120"/>
              </a:rPr>
              <a:t>，那麼</a:t>
            </a:r>
            <a:r>
              <a:rPr lang="en-US" altLang="zh-TW" sz="2800" dirty="0">
                <a:ea typeface="DFKai-SB" panose="03000509000000000000" pitchFamily="65" charset="-120"/>
              </a:rPr>
              <a:t>K</a:t>
            </a:r>
            <a:r>
              <a:rPr lang="zh-TW" altLang="en-US" sz="2800" dirty="0">
                <a:ea typeface="DFKai-SB" panose="03000509000000000000" pitchFamily="65" charset="-120"/>
              </a:rPr>
              <a:t>的第三個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與第五個倍數之和是</a:t>
            </a:r>
            <a:r>
              <a:rPr lang="en-US" altLang="zh-TW" sz="2800" dirty="0">
                <a:ea typeface="DFKai-SB" panose="03000509000000000000" pitchFamily="65" charset="-120"/>
              </a:rPr>
              <a:t>K</a:t>
            </a:r>
            <a:r>
              <a:rPr lang="zh-TW" altLang="en-US" sz="2800" dirty="0">
                <a:ea typeface="DFKai-SB" panose="03000509000000000000" pitchFamily="65" charset="-120"/>
              </a:rPr>
              <a:t>的多少倍？   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答案：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倍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5FA924E-1053-EE57-5A65-8B7A6F10BCF7}"/>
              </a:ext>
            </a:extLst>
          </p:cNvPr>
          <p:cNvSpPr txBox="1"/>
          <p:nvPr/>
        </p:nvSpPr>
        <p:spPr>
          <a:xfrm>
            <a:off x="1030294" y="2755945"/>
            <a:ext cx="782655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K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可以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是任何非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0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的數。</a:t>
            </a:r>
            <a:endParaRPr lang="en-US" altLang="zh-TW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假設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K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是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的倍數是：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en-US" altLang="zh-TW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的第三個倍數和第五個倍數分別是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它們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之和是：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16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16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16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是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倍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E3E5755-975C-C0A2-9711-8F900C0CC109}"/>
              </a:ext>
            </a:extLst>
          </p:cNvPr>
          <p:cNvSpPr txBox="1"/>
          <p:nvPr/>
        </p:nvSpPr>
        <p:spPr>
          <a:xfrm>
            <a:off x="2626974" y="2232725"/>
            <a:ext cx="157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61" grpId="0" animBg="1"/>
      <p:bldP spid="61" grpId="1" animBg="1"/>
      <p:bldP spid="6" grpId="0" animBg="1"/>
      <p:bldP spid="6" grpId="1" animBg="1"/>
      <p:bldP spid="21" grpId="0" uiExpand="1" build="allAtOnce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FDDF5C4-4751-E9F1-7EDB-DD4266EBA319}"/>
              </a:ext>
            </a:extLst>
          </p:cNvPr>
          <p:cNvSpPr/>
          <p:nvPr/>
        </p:nvSpPr>
        <p:spPr>
          <a:xfrm>
            <a:off x="1135308" y="1309221"/>
            <a:ext cx="2227017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F89F014-D02D-7770-F82E-A81693154204}"/>
              </a:ext>
            </a:extLst>
          </p:cNvPr>
          <p:cNvSpPr/>
          <p:nvPr/>
        </p:nvSpPr>
        <p:spPr>
          <a:xfrm>
            <a:off x="3975120" y="1287842"/>
            <a:ext cx="1463655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AA2A6B3-AF4E-DA9B-5058-B207F627033B}"/>
              </a:ext>
            </a:extLst>
          </p:cNvPr>
          <p:cNvSpPr/>
          <p:nvPr/>
        </p:nvSpPr>
        <p:spPr>
          <a:xfrm>
            <a:off x="2248816" y="1865222"/>
            <a:ext cx="1113509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2531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14. </a:t>
            </a:r>
            <a:r>
              <a:rPr lang="en-US" altLang="zh-TW" sz="2800" dirty="0">
                <a:ea typeface="DFKai-SB" panose="03000509000000000000" pitchFamily="65" charset="-120"/>
              </a:rPr>
              <a:t>R</a:t>
            </a:r>
            <a:r>
              <a:rPr lang="zh-TW" altLang="en-US" sz="2800" dirty="0">
                <a:ea typeface="DFKai-SB" panose="03000509000000000000" pitchFamily="65" charset="-120"/>
              </a:rPr>
              <a:t>和</a:t>
            </a:r>
            <a:r>
              <a:rPr lang="en-US" altLang="zh-TW" sz="2800" dirty="0">
                <a:ea typeface="DFKai-SB" panose="03000509000000000000" pitchFamily="65" charset="-120"/>
              </a:rPr>
              <a:t>S</a:t>
            </a:r>
            <a:r>
              <a:rPr lang="zh-TW" altLang="en-US" sz="2800" dirty="0">
                <a:ea typeface="DFKai-SB" panose="03000509000000000000" pitchFamily="65" charset="-120"/>
              </a:rPr>
              <a:t>都是整數，且</a:t>
            </a:r>
            <a:r>
              <a:rPr lang="en-US" altLang="zh-TW" sz="2800" dirty="0">
                <a:ea typeface="DFKai-SB" panose="03000509000000000000" pitchFamily="65" charset="-120"/>
              </a:rPr>
              <a:t>R×S = 160</a:t>
            </a:r>
            <a:r>
              <a:rPr lang="zh-TW" altLang="en-US" sz="2800" dirty="0">
                <a:ea typeface="DFKai-SB" panose="03000509000000000000" pitchFamily="65" charset="-120"/>
              </a:rPr>
              <a:t>。下列哪一項的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說法是</a:t>
            </a:r>
            <a:r>
              <a:rPr lang="zh-TW" altLang="en-US" sz="2800" b="1" u="sng" dirty="0">
                <a:ea typeface="DFKai-SB" panose="03000509000000000000" pitchFamily="65" charset="-120"/>
              </a:rPr>
              <a:t>不正確</a:t>
            </a:r>
            <a:r>
              <a:rPr lang="zh-TW" altLang="en-US" sz="2800" dirty="0">
                <a:ea typeface="DFKai-SB" panose="03000509000000000000" pitchFamily="65" charset="-120"/>
              </a:rPr>
              <a:t>的？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A. 160</a:t>
            </a:r>
            <a:r>
              <a:rPr lang="zh-TW" altLang="en-US" sz="2800" dirty="0">
                <a:ea typeface="DFKai-SB" panose="03000509000000000000" pitchFamily="65" charset="-120"/>
              </a:rPr>
              <a:t>是</a:t>
            </a:r>
            <a:r>
              <a:rPr lang="en-US" altLang="zh-TW" sz="2800" dirty="0">
                <a:ea typeface="DFKai-SB" panose="03000509000000000000" pitchFamily="65" charset="-120"/>
              </a:rPr>
              <a:t>R</a:t>
            </a:r>
            <a:r>
              <a:rPr lang="zh-TW" altLang="en-US" sz="2800" dirty="0">
                <a:ea typeface="DFKai-SB" panose="03000509000000000000" pitchFamily="65" charset="-120"/>
              </a:rPr>
              <a:t>的倍數。</a:t>
            </a:r>
            <a:r>
              <a:rPr lang="en-US" altLang="zh-TW" sz="2800" dirty="0">
                <a:ea typeface="DFKai-SB" panose="03000509000000000000" pitchFamily="65" charset="-120"/>
              </a:rPr>
              <a:t>                   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   </a:t>
            </a:r>
            <a:r>
              <a:rPr lang="en-US" altLang="zh-TW" sz="2800" dirty="0">
                <a:ea typeface="DFKai-SB" panose="03000509000000000000" pitchFamily="65" charset="-12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B. S</a:t>
            </a:r>
            <a:r>
              <a:rPr lang="zh-TW" altLang="en-US" sz="2800" dirty="0">
                <a:ea typeface="DFKai-SB" panose="03000509000000000000" pitchFamily="65" charset="-120"/>
              </a:rPr>
              <a:t>是</a:t>
            </a:r>
            <a:r>
              <a:rPr lang="en-US" altLang="zh-TW" sz="2800" dirty="0">
                <a:ea typeface="DFKai-SB" panose="03000509000000000000" pitchFamily="65" charset="-120"/>
              </a:rPr>
              <a:t>160 </a:t>
            </a:r>
            <a:r>
              <a:rPr lang="zh-TW" altLang="en-US" sz="2800" dirty="0">
                <a:ea typeface="DFKai-SB" panose="03000509000000000000" pitchFamily="65" charset="-120"/>
              </a:rPr>
              <a:t>的因數。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C. 320</a:t>
            </a:r>
            <a:r>
              <a:rPr lang="zh-TW" altLang="en-US" sz="2800" dirty="0">
                <a:ea typeface="DFKai-SB" panose="03000509000000000000" pitchFamily="65" charset="-120"/>
              </a:rPr>
              <a:t>不是</a:t>
            </a:r>
            <a:r>
              <a:rPr lang="en-US" altLang="zh-TW" sz="2800" dirty="0">
                <a:ea typeface="DFKai-SB" panose="03000509000000000000" pitchFamily="65" charset="-120"/>
              </a:rPr>
              <a:t>R</a:t>
            </a:r>
            <a:r>
              <a:rPr lang="zh-TW" altLang="en-US" sz="2800" dirty="0">
                <a:ea typeface="DFKai-SB" panose="03000509000000000000" pitchFamily="65" charset="-120"/>
              </a:rPr>
              <a:t>和</a:t>
            </a:r>
            <a:r>
              <a:rPr lang="en-US" altLang="zh-TW" sz="2800" dirty="0">
                <a:ea typeface="DFKai-SB" panose="03000509000000000000" pitchFamily="65" charset="-120"/>
              </a:rPr>
              <a:t>S</a:t>
            </a:r>
            <a:r>
              <a:rPr lang="zh-TW" altLang="en-US" sz="2800" dirty="0">
                <a:ea typeface="DFKai-SB" panose="03000509000000000000" pitchFamily="65" charset="-120"/>
              </a:rPr>
              <a:t>的公倍數。</a:t>
            </a:r>
            <a:r>
              <a:rPr lang="en-US" altLang="zh-TW" sz="2800" dirty="0">
                <a:ea typeface="DFKai-SB" panose="03000509000000000000" pitchFamily="65" charset="-120"/>
              </a:rPr>
              <a:t>       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          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en-US" altLang="zh-TW" sz="2800" dirty="0">
                <a:ea typeface="DFKai-SB" panose="03000509000000000000" pitchFamily="65" charset="-120"/>
              </a:rPr>
              <a:t>              D. 160</a:t>
            </a:r>
            <a:r>
              <a:rPr lang="zh-TW" altLang="en-US" sz="2800" dirty="0">
                <a:ea typeface="DFKai-SB" panose="03000509000000000000" pitchFamily="65" charset="-120"/>
              </a:rPr>
              <a:t>不一定是</a:t>
            </a:r>
            <a:r>
              <a:rPr lang="en-US" altLang="zh-TW" sz="2800" dirty="0">
                <a:ea typeface="DFKai-SB" panose="03000509000000000000" pitchFamily="65" charset="-120"/>
              </a:rPr>
              <a:t>R</a:t>
            </a:r>
            <a:r>
              <a:rPr lang="zh-TW" altLang="en-US" sz="2800" dirty="0">
                <a:ea typeface="DFKai-SB" panose="03000509000000000000" pitchFamily="65" charset="-120"/>
              </a:rPr>
              <a:t>和</a:t>
            </a:r>
            <a:r>
              <a:rPr lang="en-US" altLang="zh-TW" sz="2800" dirty="0">
                <a:ea typeface="DFKai-SB" panose="03000509000000000000" pitchFamily="65" charset="-120"/>
              </a:rPr>
              <a:t>S</a:t>
            </a:r>
            <a:r>
              <a:rPr lang="zh-TW" altLang="en-US" sz="2800" dirty="0">
                <a:ea typeface="DFKai-SB" panose="03000509000000000000" pitchFamily="65" charset="-120"/>
              </a:rPr>
              <a:t>的</a:t>
            </a:r>
            <a:r>
              <a:rPr lang="en-US" altLang="zh-TW" sz="2800" dirty="0">
                <a:ea typeface="DFKai-SB" panose="03000509000000000000" pitchFamily="65" charset="-120"/>
              </a:rPr>
              <a:t>L.C.M.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0A3676A-9B5A-85D5-93FF-92185A239A97}"/>
              </a:ext>
            </a:extLst>
          </p:cNvPr>
          <p:cNvSpPr/>
          <p:nvPr/>
        </p:nvSpPr>
        <p:spPr>
          <a:xfrm>
            <a:off x="1274631" y="2439025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A5504B8-4CFA-C956-6D64-FD87A0200646}"/>
              </a:ext>
            </a:extLst>
          </p:cNvPr>
          <p:cNvSpPr/>
          <p:nvPr/>
        </p:nvSpPr>
        <p:spPr>
          <a:xfrm>
            <a:off x="1274631" y="4358423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BEDBAED-9CF6-9EE7-B1E0-2B7B449ABAFB}"/>
              </a:ext>
            </a:extLst>
          </p:cNvPr>
          <p:cNvSpPr/>
          <p:nvPr/>
        </p:nvSpPr>
        <p:spPr>
          <a:xfrm>
            <a:off x="1274631" y="3706672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48504BE-5D9A-8E87-EA67-69BDDDAC7A2A}"/>
              </a:ext>
            </a:extLst>
          </p:cNvPr>
          <p:cNvSpPr/>
          <p:nvPr/>
        </p:nvSpPr>
        <p:spPr>
          <a:xfrm>
            <a:off x="1274631" y="3054921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7F45476-F9ED-C703-26C0-866F6C3338D4}"/>
              </a:ext>
            </a:extLst>
          </p:cNvPr>
          <p:cNvSpPr txBox="1"/>
          <p:nvPr/>
        </p:nvSpPr>
        <p:spPr>
          <a:xfrm>
            <a:off x="1274631" y="4930688"/>
            <a:ext cx="36268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320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160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×2 = R×S×2</a:t>
            </a:r>
          </a:p>
          <a:p>
            <a:pPr>
              <a:spcAft>
                <a:spcPts val="12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320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是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R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S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的公倍數。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489FA8F-8BFE-A995-BBEB-86B329ECD7A6}"/>
              </a:ext>
            </a:extLst>
          </p:cNvPr>
          <p:cNvSpPr txBox="1"/>
          <p:nvPr/>
        </p:nvSpPr>
        <p:spPr>
          <a:xfrm>
            <a:off x="4677984" y="2233357"/>
            <a:ext cx="128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4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altLang="zh-CN" sz="4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073A126-66C9-A515-C28D-E73CB1FBA389}"/>
              </a:ext>
            </a:extLst>
          </p:cNvPr>
          <p:cNvSpPr txBox="1"/>
          <p:nvPr/>
        </p:nvSpPr>
        <p:spPr>
          <a:xfrm>
            <a:off x="4677984" y="2896921"/>
            <a:ext cx="128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4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altLang="zh-CN" sz="4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1E4702E-D6C5-6918-F0F4-467DEE049DF3}"/>
              </a:ext>
            </a:extLst>
          </p:cNvPr>
          <p:cNvSpPr txBox="1"/>
          <p:nvPr/>
        </p:nvSpPr>
        <p:spPr>
          <a:xfrm>
            <a:off x="6418138" y="4200423"/>
            <a:ext cx="128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4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altLang="zh-CN" sz="4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15DCEA-2872-995F-6C96-6330C009998C}"/>
              </a:ext>
            </a:extLst>
          </p:cNvPr>
          <p:cNvSpPr txBox="1"/>
          <p:nvPr/>
        </p:nvSpPr>
        <p:spPr>
          <a:xfrm>
            <a:off x="1274631" y="4908309"/>
            <a:ext cx="47770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假設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R = 2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S = 80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80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L.C.M.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是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80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，不是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160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BBEC3CF-9F38-CFEE-36D2-0C850E273C4A}"/>
              </a:ext>
            </a:extLst>
          </p:cNvPr>
          <p:cNvSpPr txBox="1"/>
          <p:nvPr/>
        </p:nvSpPr>
        <p:spPr>
          <a:xfrm>
            <a:off x="5821988" y="3562815"/>
            <a:ext cx="128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4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</a:t>
            </a:r>
            <a:endParaRPr lang="en-US" altLang="zh-CN" sz="4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5" grpId="0" animBg="1"/>
      <p:bldP spid="35" grpId="1" animBg="1"/>
      <p:bldP spid="38" grpId="0" animBg="1"/>
      <p:bldP spid="38" grpId="1" animBg="1"/>
      <p:bldP spid="18" grpId="0" animBg="1"/>
      <p:bldP spid="31" grpId="0" uiExpand="1" build="allAtOnce"/>
      <p:bldP spid="32" grpId="0"/>
      <p:bldP spid="32" grpId="1"/>
      <p:bldP spid="33" grpId="0"/>
      <p:bldP spid="33" grpId="1"/>
      <p:bldP spid="34" grpId="0"/>
      <p:bldP spid="34" grpId="1"/>
      <p:bldP spid="36" grpId="0" build="allAtOnce"/>
      <p:bldP spid="37" grpId="0"/>
      <p:bldP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D0E2FFA-8F77-81DD-9D4C-3F1F9D74E667}"/>
              </a:ext>
            </a:extLst>
          </p:cNvPr>
          <p:cNvSpPr/>
          <p:nvPr/>
        </p:nvSpPr>
        <p:spPr>
          <a:xfrm>
            <a:off x="1187868" y="3916146"/>
            <a:ext cx="1164807" cy="44610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511462B-BE7F-0093-2E92-BA5CFB86186A}"/>
              </a:ext>
            </a:extLst>
          </p:cNvPr>
          <p:cNvSpPr/>
          <p:nvPr/>
        </p:nvSpPr>
        <p:spPr>
          <a:xfrm>
            <a:off x="1866513" y="3311389"/>
            <a:ext cx="6582162" cy="44610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975136"/>
            <a:ext cx="84817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25. </a:t>
            </a:r>
            <a:r>
              <a:rPr lang="zh-TW" altLang="en-US" sz="2800" dirty="0">
                <a:ea typeface="DFKai-SB" panose="03000509000000000000" pitchFamily="65" charset="-120"/>
              </a:rPr>
              <a:t>下表顯示</a:t>
            </a:r>
            <a:r>
              <a:rPr lang="zh-TW" altLang="en-US" sz="2800" u="sng" dirty="0">
                <a:ea typeface="DFKai-SB" panose="03000509000000000000" pitchFamily="65" charset="-120"/>
              </a:rPr>
              <a:t>華海</a:t>
            </a:r>
            <a:r>
              <a:rPr lang="zh-TW" altLang="en-US" sz="2800" dirty="0">
                <a:ea typeface="DFKai-SB" panose="03000509000000000000" pitchFamily="65" charset="-120"/>
              </a:rPr>
              <a:t>有的鐵線數量。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製作一個模型需要</a:t>
            </a:r>
            <a:r>
              <a:rPr lang="en-US" altLang="zh-TW" sz="2800" dirty="0">
                <a:ea typeface="DFKai-SB" panose="03000509000000000000" pitchFamily="65" charset="-120"/>
              </a:rPr>
              <a:t>16 </a:t>
            </a:r>
            <a:r>
              <a:rPr lang="zh-TW" altLang="en-US" sz="2800" dirty="0">
                <a:ea typeface="DFKai-SB" panose="03000509000000000000" pitchFamily="65" charset="-120"/>
              </a:rPr>
              <a:t>條</a:t>
            </a:r>
            <a:r>
              <a:rPr lang="en-US" altLang="zh-TW" sz="2800" dirty="0">
                <a:ea typeface="DFKai-SB" panose="03000509000000000000" pitchFamily="65" charset="-120"/>
              </a:rPr>
              <a:t>6cm</a:t>
            </a:r>
            <a:r>
              <a:rPr lang="zh-TW" altLang="en-US" sz="2800" dirty="0">
                <a:ea typeface="DFKai-SB" panose="03000509000000000000" pitchFamily="65" charset="-120"/>
              </a:rPr>
              <a:t>的鐵線和</a:t>
            </a:r>
            <a:r>
              <a:rPr lang="en-US" altLang="zh-TW" sz="2800" dirty="0">
                <a:ea typeface="DFKai-SB" panose="03000509000000000000" pitchFamily="65" charset="-120"/>
              </a:rPr>
              <a:t>12 </a:t>
            </a:r>
            <a:r>
              <a:rPr lang="zh-TW" altLang="en-US" sz="2800" dirty="0">
                <a:ea typeface="DFKai-SB" panose="03000509000000000000" pitchFamily="65" charset="-120"/>
              </a:rPr>
              <a:t>條</a:t>
            </a:r>
            <a:r>
              <a:rPr lang="en-US" altLang="zh-TW" sz="2800" dirty="0">
                <a:ea typeface="DFKai-SB" panose="03000509000000000000" pitchFamily="65" charset="-120"/>
              </a:rPr>
              <a:t>10cm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的鐵線。他最多可製作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個模型。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EDBDE3-C9F7-FB90-552A-21E9B2BFD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68" y="1600044"/>
            <a:ext cx="7010400" cy="1532543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18803858-89D8-2F77-AEB3-5E5959439338}"/>
              </a:ext>
            </a:extLst>
          </p:cNvPr>
          <p:cNvSpPr/>
          <p:nvPr/>
        </p:nvSpPr>
        <p:spPr>
          <a:xfrm>
            <a:off x="4391025" y="1682996"/>
            <a:ext cx="1419225" cy="1362075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CB3F86B-BF0D-24BB-D34B-F3534D3DEDE8}"/>
              </a:ext>
            </a:extLst>
          </p:cNvPr>
          <p:cNvSpPr/>
          <p:nvPr/>
        </p:nvSpPr>
        <p:spPr>
          <a:xfrm>
            <a:off x="6361321" y="1682996"/>
            <a:ext cx="1419225" cy="1362075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73AF980-EAC3-BE20-070B-896AB18167E0}"/>
              </a:ext>
            </a:extLst>
          </p:cNvPr>
          <p:cNvSpPr txBox="1"/>
          <p:nvPr/>
        </p:nvSpPr>
        <p:spPr>
          <a:xfrm>
            <a:off x="1074129" y="4455887"/>
            <a:ext cx="8343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200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÷16 =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…8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6cm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的鐵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線最多足夠製作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個模型。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120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÷1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=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10cm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的鐵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線最多足夠製作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個模型。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若製作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個模型，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6cm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的鐵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線</a:t>
            </a:r>
            <a:r>
              <a:rPr lang="zh-TW" altLang="en-US" sz="2400" dirty="0">
                <a:solidFill>
                  <a:srgbClr val="17717B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足夠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10cm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的鐵線</a:t>
            </a:r>
            <a:r>
              <a:rPr lang="zh-TW" altLang="en-US" sz="2400" dirty="0">
                <a:solidFill>
                  <a:srgbClr val="17717B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不足夠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若製作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個模型，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6cm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的鐵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線</a:t>
            </a:r>
            <a:r>
              <a:rPr lang="zh-TW" altLang="en-US" sz="2400" dirty="0">
                <a:solidFill>
                  <a:srgbClr val="17717B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足夠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10cm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的鐵線</a:t>
            </a:r>
            <a:r>
              <a:rPr lang="zh-TW" altLang="en-US" sz="2400" dirty="0">
                <a:solidFill>
                  <a:srgbClr val="17717B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足夠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所以最多可製作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個模型。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836A8B-C8C8-CE9E-C5D8-29C61B072CAC}"/>
              </a:ext>
            </a:extLst>
          </p:cNvPr>
          <p:cNvSpPr txBox="1"/>
          <p:nvPr/>
        </p:nvSpPr>
        <p:spPr>
          <a:xfrm>
            <a:off x="5153284" y="3845081"/>
            <a:ext cx="157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10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6" grpId="0" animBg="1"/>
      <p:bldP spid="6" grpId="1" animBg="1"/>
      <p:bldP spid="7" grpId="0" animBg="1"/>
      <p:bldP spid="7" grpId="1" animBg="1"/>
      <p:bldP spid="13" grpId="0" uiExpand="1" build="allAtOnce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928244"/>
            <a:ext cx="848178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33.</a:t>
            </a: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                            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                                          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利用上面三個圖形可以拼出哪些圖形？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(</a:t>
            </a:r>
            <a:r>
              <a:rPr lang="zh-TW" altLang="en-US" sz="2800" dirty="0">
                <a:ea typeface="DFKai-SB" panose="03000509000000000000" pitchFamily="65" charset="-120"/>
              </a:rPr>
              <a:t>* 圈出所有答案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zh-TW" altLang="en-US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答案：* 三角形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平行四邊形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長方形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菱形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EA662F-29F9-235E-D049-DF426F961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201" y="1022028"/>
            <a:ext cx="4064409" cy="35519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D9EB8A-90C8-0F22-EF0A-9D92C1F33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201" y="1022029"/>
            <a:ext cx="4064409" cy="3551939"/>
          </a:xfrm>
          <a:prstGeom prst="rect">
            <a:avLst/>
          </a:prstGeom>
        </p:spPr>
      </p:pic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0AA8531D-7AB1-57AE-E2BB-EE11EF068D1D}"/>
              </a:ext>
            </a:extLst>
          </p:cNvPr>
          <p:cNvSpPr/>
          <p:nvPr/>
        </p:nvSpPr>
        <p:spPr>
          <a:xfrm>
            <a:off x="3308346" y="3011844"/>
            <a:ext cx="972000" cy="972000"/>
          </a:xfrm>
          <a:prstGeom prst="rtTriangle">
            <a:avLst/>
          </a:prstGeom>
          <a:solidFill>
            <a:srgbClr val="FFCCFF">
              <a:alpha val="4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609D1BAE-B361-DC75-E0DC-19842DBBE325}"/>
              </a:ext>
            </a:extLst>
          </p:cNvPr>
          <p:cNvSpPr/>
          <p:nvPr/>
        </p:nvSpPr>
        <p:spPr>
          <a:xfrm>
            <a:off x="5243513" y="3004157"/>
            <a:ext cx="972000" cy="972000"/>
          </a:xfrm>
          <a:prstGeom prst="rtTriangle">
            <a:avLst/>
          </a:prstGeom>
          <a:solidFill>
            <a:srgbClr val="FFCCFF">
              <a:alpha val="4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直角三角形 13">
            <a:extLst>
              <a:ext uri="{FF2B5EF4-FFF2-40B4-BE49-F238E27FC236}">
                <a16:creationId xmlns:a16="http://schemas.microsoft.com/office/drawing/2014/main" id="{44812727-5D7E-84FD-5E5A-A349DB02C5ED}"/>
              </a:ext>
            </a:extLst>
          </p:cNvPr>
          <p:cNvSpPr/>
          <p:nvPr/>
        </p:nvSpPr>
        <p:spPr>
          <a:xfrm flipV="1">
            <a:off x="4265587" y="1562101"/>
            <a:ext cx="977926" cy="982406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4902503-000E-836D-186C-39A442BBA018}"/>
              </a:ext>
            </a:extLst>
          </p:cNvPr>
          <p:cNvSpPr/>
          <p:nvPr/>
        </p:nvSpPr>
        <p:spPr>
          <a:xfrm>
            <a:off x="2594479" y="5770465"/>
            <a:ext cx="1186946" cy="503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0B46F20-C55F-A64E-6151-E8047A471ED4}"/>
              </a:ext>
            </a:extLst>
          </p:cNvPr>
          <p:cNvSpPr/>
          <p:nvPr/>
        </p:nvSpPr>
        <p:spPr>
          <a:xfrm>
            <a:off x="3995515" y="5657118"/>
            <a:ext cx="1857876" cy="659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AD3292C-1B96-F54E-4C8E-769C7E5B24F2}"/>
              </a:ext>
            </a:extLst>
          </p:cNvPr>
          <p:cNvSpPr/>
          <p:nvPr/>
        </p:nvSpPr>
        <p:spPr>
          <a:xfrm>
            <a:off x="6033004" y="5753156"/>
            <a:ext cx="1186946" cy="503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2BC241A8-C666-984B-4E1D-CB90C6C6B4D3}"/>
              </a:ext>
            </a:extLst>
          </p:cNvPr>
          <p:cNvSpPr/>
          <p:nvPr/>
        </p:nvSpPr>
        <p:spPr>
          <a:xfrm>
            <a:off x="3308346" y="3011844"/>
            <a:ext cx="972000" cy="972000"/>
          </a:xfrm>
          <a:prstGeom prst="rtTriangle">
            <a:avLst/>
          </a:prstGeom>
          <a:solidFill>
            <a:srgbClr val="FFCCFF">
              <a:alpha val="4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6350D59C-0CD9-98E6-19E1-DFA58E233A93}"/>
              </a:ext>
            </a:extLst>
          </p:cNvPr>
          <p:cNvSpPr/>
          <p:nvPr/>
        </p:nvSpPr>
        <p:spPr>
          <a:xfrm>
            <a:off x="5243513" y="3004157"/>
            <a:ext cx="972000" cy="972000"/>
          </a:xfrm>
          <a:prstGeom prst="rtTriangle">
            <a:avLst/>
          </a:prstGeom>
          <a:solidFill>
            <a:srgbClr val="FFCCFF">
              <a:alpha val="4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直角三角形 13">
            <a:extLst>
              <a:ext uri="{FF2B5EF4-FFF2-40B4-BE49-F238E27FC236}">
                <a16:creationId xmlns:a16="http://schemas.microsoft.com/office/drawing/2014/main" id="{A2191D18-2EF8-641A-122E-7C91AB833878}"/>
              </a:ext>
            </a:extLst>
          </p:cNvPr>
          <p:cNvSpPr/>
          <p:nvPr/>
        </p:nvSpPr>
        <p:spPr>
          <a:xfrm flipV="1">
            <a:off x="4265587" y="1562101"/>
            <a:ext cx="977926" cy="982406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26263F43-0221-4C68-3E6F-D00990905CA6}"/>
              </a:ext>
            </a:extLst>
          </p:cNvPr>
          <p:cNvSpPr/>
          <p:nvPr/>
        </p:nvSpPr>
        <p:spPr>
          <a:xfrm>
            <a:off x="3308346" y="3011844"/>
            <a:ext cx="972000" cy="972000"/>
          </a:xfrm>
          <a:prstGeom prst="rtTriangle">
            <a:avLst/>
          </a:prstGeom>
          <a:solidFill>
            <a:srgbClr val="FFCCFF">
              <a:alpha val="4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7E075D2C-8B7C-4E95-316C-C967B6D1E973}"/>
              </a:ext>
            </a:extLst>
          </p:cNvPr>
          <p:cNvSpPr/>
          <p:nvPr/>
        </p:nvSpPr>
        <p:spPr>
          <a:xfrm>
            <a:off x="5243513" y="3004157"/>
            <a:ext cx="972000" cy="972000"/>
          </a:xfrm>
          <a:prstGeom prst="rtTriangle">
            <a:avLst/>
          </a:prstGeom>
          <a:solidFill>
            <a:srgbClr val="FFCCFF">
              <a:alpha val="4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直角三角形 13">
            <a:extLst>
              <a:ext uri="{FF2B5EF4-FFF2-40B4-BE49-F238E27FC236}">
                <a16:creationId xmlns:a16="http://schemas.microsoft.com/office/drawing/2014/main" id="{8C361251-B949-776A-6263-5315F6A3BEE4}"/>
              </a:ext>
            </a:extLst>
          </p:cNvPr>
          <p:cNvSpPr/>
          <p:nvPr/>
        </p:nvSpPr>
        <p:spPr>
          <a:xfrm flipV="1">
            <a:off x="4265587" y="1562101"/>
            <a:ext cx="977926" cy="982406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6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0086 0.21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7 L 0.10538 -0.14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5.55556E-7 -0.2099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-0.20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-0.2097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6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7 L 0.21111 -0.2106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 animBg="1"/>
      <p:bldP spid="16" grpId="3" animBg="1"/>
      <p:bldP spid="16" grpId="6" animBg="1"/>
      <p:bldP spid="11" grpId="3" animBg="1"/>
      <p:bldP spid="11" grpId="5" animBg="1"/>
      <p:bldP spid="18" grpId="2" animBg="1"/>
      <p:bldP spid="18" grpId="3" animBg="1"/>
      <p:bldP spid="18" grpId="4" animBg="1"/>
      <p:bldP spid="25" grpId="0" animBg="1"/>
      <p:bldP spid="26" grpId="0" animBg="1"/>
      <p:bldP spid="5" grpId="0" animBg="1"/>
      <p:bldP spid="8" grpId="1" animBg="1"/>
      <p:bldP spid="8" grpId="3" animBg="1"/>
      <p:bldP spid="8" grpId="4" animBg="1"/>
      <p:bldP spid="8" grpId="5" animBg="1"/>
      <p:bldP spid="12" grpId="1" animBg="1"/>
      <p:bldP spid="12" grpId="2" animBg="1"/>
      <p:bldP spid="12" grpId="3" animBg="1"/>
      <p:bldP spid="13" grpId="1" animBg="1"/>
      <p:bldP spid="13" grpId="2" animBg="1"/>
      <p:bldP spid="15" grpId="3" animBg="1"/>
      <p:bldP spid="15" grpId="4" animBg="1"/>
      <p:bldP spid="15" grpId="5" animBg="1"/>
      <p:bldP spid="15" grpId="6" animBg="1"/>
      <p:bldP spid="17" grpId="2" animBg="1"/>
      <p:bldP spid="17" grpId="3" animBg="1"/>
      <p:bldP spid="17" grpId="4" animBg="1"/>
      <p:bldP spid="19" grpId="2" animBg="1"/>
      <p:bldP spid="19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F83030D-B09F-15ED-D82D-C18972504990}"/>
              </a:ext>
            </a:extLst>
          </p:cNvPr>
          <p:cNvSpPr/>
          <p:nvPr/>
        </p:nvSpPr>
        <p:spPr>
          <a:xfrm>
            <a:off x="6943652" y="3758207"/>
            <a:ext cx="719636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4A6D8C7-0F1A-DC6A-5B22-8FCA76C606EE}"/>
              </a:ext>
            </a:extLst>
          </p:cNvPr>
          <p:cNvSpPr/>
          <p:nvPr/>
        </p:nvSpPr>
        <p:spPr>
          <a:xfrm>
            <a:off x="3423282" y="3769844"/>
            <a:ext cx="2063117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3A7F73-4AE4-1CCC-FAED-2C20033FF25F}"/>
              </a:ext>
            </a:extLst>
          </p:cNvPr>
          <p:cNvSpPr/>
          <p:nvPr/>
        </p:nvSpPr>
        <p:spPr>
          <a:xfrm>
            <a:off x="2700532" y="4202238"/>
            <a:ext cx="2925567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F40CB4E-332C-C207-1A97-5E90BF920D09}"/>
              </a:ext>
            </a:extLst>
          </p:cNvPr>
          <p:cNvSpPr/>
          <p:nvPr/>
        </p:nvSpPr>
        <p:spPr>
          <a:xfrm>
            <a:off x="6256534" y="4202238"/>
            <a:ext cx="2154042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C347D75-7566-B6CD-C044-C3C9C91642CE}"/>
              </a:ext>
            </a:extLst>
          </p:cNvPr>
          <p:cNvSpPr/>
          <p:nvPr/>
        </p:nvSpPr>
        <p:spPr>
          <a:xfrm>
            <a:off x="1269240" y="4634632"/>
            <a:ext cx="1150110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857906"/>
            <a:ext cx="8621487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38.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42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r>
              <a:rPr lang="en-US" altLang="zh-TW" sz="2800" b="1" dirty="0">
                <a:ea typeface="DFKai-SB" panose="03000509000000000000" pitchFamily="65" charset="-120"/>
              </a:rPr>
              <a:t>        </a:t>
            </a:r>
            <a:r>
              <a:rPr lang="zh-TW" altLang="en-US" sz="2800" dirty="0">
                <a:ea typeface="DFKai-SB" panose="03000509000000000000" pitchFamily="65" charset="-120"/>
              </a:rPr>
              <a:t>上圖中，</a:t>
            </a:r>
            <a:r>
              <a:rPr lang="zh-TW" altLang="en-US" sz="2800" u="sng" dirty="0">
                <a:ea typeface="DFKai-SB" panose="03000509000000000000" pitchFamily="65" charset="-120"/>
              </a:rPr>
              <a:t>意文</a:t>
            </a:r>
            <a:r>
              <a:rPr lang="zh-TW" altLang="en-US" sz="2800" dirty="0">
                <a:ea typeface="DFKai-SB" panose="03000509000000000000" pitchFamily="65" charset="-120"/>
              </a:rPr>
              <a:t>走到分岔路口時，他會右轉繼續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zh-TW" altLang="en-US" sz="2800" dirty="0">
                <a:ea typeface="DFKai-SB" panose="03000509000000000000" pitchFamily="65" charset="-120"/>
              </a:rPr>
              <a:t>步行。他右轉後向東北方走。他右轉前向哪一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</a:t>
            </a:r>
            <a:r>
              <a:rPr lang="zh-CN" altLang="en-US" sz="2800" dirty="0">
                <a:ea typeface="DFKai-SB" panose="03000509000000000000" pitchFamily="65" charset="-120"/>
              </a:rPr>
              <a:t>方</a:t>
            </a:r>
            <a:r>
              <a:rPr lang="zh-TW" altLang="en-US" sz="2800" dirty="0">
                <a:ea typeface="DFKai-SB" panose="03000509000000000000" pitchFamily="65" charset="-120"/>
              </a:rPr>
              <a:t>步行？</a:t>
            </a:r>
            <a:r>
              <a:rPr lang="en-US" altLang="zh-TW" sz="2800" dirty="0">
                <a:ea typeface="DFKai-SB" panose="03000509000000000000" pitchFamily="65" charset="-120"/>
              </a:rPr>
              <a:t>   </a:t>
            </a: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  A. </a:t>
            </a:r>
            <a:r>
              <a:rPr lang="zh-CN" altLang="en-US" sz="2800" dirty="0">
                <a:ea typeface="DFKai-SB" panose="03000509000000000000" pitchFamily="65" charset="-120"/>
              </a:rPr>
              <a:t>東北方    </a:t>
            </a:r>
            <a:r>
              <a:rPr lang="en-US" altLang="zh-CN" sz="2800" dirty="0">
                <a:ea typeface="DFKai-SB" panose="03000509000000000000" pitchFamily="65" charset="-120"/>
              </a:rPr>
              <a:t>                 B.</a:t>
            </a:r>
            <a:r>
              <a:rPr lang="zh-CN" altLang="en-US" sz="2800" dirty="0">
                <a:ea typeface="DFKai-SB" panose="03000509000000000000" pitchFamily="65" charset="-120"/>
              </a:rPr>
              <a:t> 西北方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  C. </a:t>
            </a:r>
            <a:r>
              <a:rPr lang="zh-CN" altLang="en-US" sz="2800" dirty="0">
                <a:ea typeface="DFKai-SB" panose="03000509000000000000" pitchFamily="65" charset="-120"/>
              </a:rPr>
              <a:t>東南方        </a:t>
            </a:r>
            <a:r>
              <a:rPr lang="en-US" altLang="zh-CN" sz="2800" dirty="0">
                <a:ea typeface="DFKai-SB" panose="03000509000000000000" pitchFamily="65" charset="-120"/>
              </a:rPr>
              <a:t>             D. </a:t>
            </a:r>
            <a:r>
              <a:rPr lang="zh-CN" altLang="en-US" sz="2800" dirty="0">
                <a:ea typeface="DFKai-SB" panose="03000509000000000000" pitchFamily="65" charset="-120"/>
              </a:rPr>
              <a:t>西南方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D904603-60C5-07D2-8183-C11D38C7C071}"/>
              </a:ext>
            </a:extLst>
          </p:cNvPr>
          <p:cNvSpPr/>
          <p:nvPr/>
        </p:nvSpPr>
        <p:spPr>
          <a:xfrm>
            <a:off x="1319484" y="5234565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4B2FB41-1CA6-D69E-E9E1-88BBC5E06337}"/>
              </a:ext>
            </a:extLst>
          </p:cNvPr>
          <p:cNvSpPr/>
          <p:nvPr/>
        </p:nvSpPr>
        <p:spPr>
          <a:xfrm>
            <a:off x="4501492" y="5832255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049B2F6-9B85-1AC6-4730-02445976AFD3}"/>
              </a:ext>
            </a:extLst>
          </p:cNvPr>
          <p:cNvSpPr/>
          <p:nvPr/>
        </p:nvSpPr>
        <p:spPr>
          <a:xfrm>
            <a:off x="4501492" y="5251237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2588668-3E20-DE10-5282-CA85BCA5710F}"/>
              </a:ext>
            </a:extLst>
          </p:cNvPr>
          <p:cNvSpPr/>
          <p:nvPr/>
        </p:nvSpPr>
        <p:spPr>
          <a:xfrm>
            <a:off x="1319484" y="5838254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E23B3A-BA7D-2539-8B8A-69EA5CE6E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981" y="827006"/>
            <a:ext cx="3634841" cy="287857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3577157-09B0-73F6-5BCC-C022BC4E4D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6681" y="978694"/>
            <a:ext cx="360338" cy="82978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4D2D7633-A22C-65FC-B510-72AD2DA83A50}"/>
              </a:ext>
            </a:extLst>
          </p:cNvPr>
          <p:cNvSpPr txBox="1"/>
          <p:nvPr/>
        </p:nvSpPr>
        <p:spPr>
          <a:xfrm>
            <a:off x="4697435" y="1859065"/>
            <a:ext cx="68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左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336D158-4225-D784-EB0D-58361889AAB1}"/>
              </a:ext>
            </a:extLst>
          </p:cNvPr>
          <p:cNvCxnSpPr>
            <a:cxnSpLocks/>
          </p:cNvCxnSpPr>
          <p:nvPr/>
        </p:nvCxnSpPr>
        <p:spPr>
          <a:xfrm flipH="1">
            <a:off x="3870254" y="2491984"/>
            <a:ext cx="743730" cy="757230"/>
          </a:xfrm>
          <a:prstGeom prst="straightConnector1">
            <a:avLst/>
          </a:prstGeom>
          <a:ln w="28575">
            <a:solidFill>
              <a:srgbClr val="FF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0560E86-3C11-A995-E5A3-5C9C3968603B}"/>
              </a:ext>
            </a:extLst>
          </p:cNvPr>
          <p:cNvSpPr txBox="1"/>
          <p:nvPr/>
        </p:nvSpPr>
        <p:spPr>
          <a:xfrm>
            <a:off x="3878967" y="2489340"/>
            <a:ext cx="68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右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C129618-C327-C611-BDBC-F34A26D84C6D}"/>
              </a:ext>
            </a:extLst>
          </p:cNvPr>
          <p:cNvSpPr txBox="1"/>
          <p:nvPr/>
        </p:nvSpPr>
        <p:spPr>
          <a:xfrm>
            <a:off x="3423282" y="3107880"/>
            <a:ext cx="101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東北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1FEC718-C8EB-B364-923F-80EDAAD1FD5C}"/>
              </a:ext>
            </a:extLst>
          </p:cNvPr>
          <p:cNvCxnSpPr/>
          <p:nvPr/>
        </p:nvCxnSpPr>
        <p:spPr>
          <a:xfrm>
            <a:off x="4623473" y="2491984"/>
            <a:ext cx="477938" cy="477938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945E4FA4-0E1A-A864-F5AE-D7FCFDA18C70}"/>
              </a:ext>
            </a:extLst>
          </p:cNvPr>
          <p:cNvSpPr txBox="1"/>
          <p:nvPr/>
        </p:nvSpPr>
        <p:spPr>
          <a:xfrm>
            <a:off x="4870689" y="2868660"/>
            <a:ext cx="101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西北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9" name="Group 123">
            <a:extLst>
              <a:ext uri="{FF2B5EF4-FFF2-40B4-BE49-F238E27FC236}">
                <a16:creationId xmlns:a16="http://schemas.microsoft.com/office/drawing/2014/main" id="{A42F3FE4-6911-2BCD-8D0F-D513C22AC11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961814" y="2166320"/>
            <a:ext cx="1304341" cy="718446"/>
            <a:chOff x="4274" y="1566"/>
            <a:chExt cx="493" cy="265"/>
          </a:xfrm>
        </p:grpSpPr>
        <p:grpSp>
          <p:nvGrpSpPr>
            <p:cNvPr id="13" name="Group 124">
              <a:extLst>
                <a:ext uri="{FF2B5EF4-FFF2-40B4-BE49-F238E27FC236}">
                  <a16:creationId xmlns:a16="http://schemas.microsoft.com/office/drawing/2014/main" id="{E845F6D3-6719-0E40-D864-23C874E4123A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32" y="1521"/>
              <a:ext cx="107" cy="362"/>
              <a:chOff x="4294" y="1711"/>
              <a:chExt cx="107" cy="362"/>
            </a:xfrm>
          </p:grpSpPr>
          <p:sp>
            <p:nvSpPr>
              <p:cNvPr id="15" name="Line 125">
                <a:extLst>
                  <a:ext uri="{FF2B5EF4-FFF2-40B4-BE49-F238E27FC236}">
                    <a16:creationId xmlns:a16="http://schemas.microsoft.com/office/drawing/2014/main" id="{D7CF669E-B345-6587-7C7E-6B375C135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362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Line 126">
                <a:extLst>
                  <a:ext uri="{FF2B5EF4-FFF2-40B4-BE49-F238E27FC236}">
                    <a16:creationId xmlns:a16="http://schemas.microsoft.com/office/drawing/2014/main" id="{C398DBA3-9390-9885-BB40-C02021425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294" y="1845"/>
                <a:ext cx="107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Text Box 127">
              <a:extLst>
                <a:ext uri="{FF2B5EF4-FFF2-40B4-BE49-F238E27FC236}">
                  <a16:creationId xmlns:a16="http://schemas.microsoft.com/office/drawing/2014/main" id="{12EBC2FE-67A6-CDC3-99C4-C0D9D0A3E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209" y="1631"/>
              <a:ext cx="265" cy="1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16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09271 0.135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animBg="1"/>
      <p:bldP spid="7" grpId="1" animBg="1"/>
      <p:bldP spid="8" grpId="0" animBg="1"/>
      <p:bldP spid="8" grpId="1" animBg="1"/>
      <p:bldP spid="36" grpId="0" animBg="1"/>
      <p:bldP spid="36" grpId="1" animBg="1"/>
      <p:bldP spid="37" grpId="0" animBg="1"/>
      <p:bldP spid="37" grpId="1" animBg="1"/>
      <p:bldP spid="17" grpId="0" animBg="1"/>
      <p:bldP spid="26" grpId="0" uiExpand="1" build="allAtOnce"/>
      <p:bldP spid="27" grpId="0" uiExpand="1" build="allAtOnce"/>
      <p:bldP spid="31" grpId="0" uiExpand="1" build="allAtOnce"/>
      <p:bldP spid="35" grpId="0" uiExpan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4f"/>
  <p:tag name="ISPRING_LMS_API_VERSION" val="SCORM 2004 (4th edition)"/>
  <p:tag name="ISPRING_ULTRA_SCORM_COURCE_TITLE" val="長河小學數學科速效提分試卷"/>
  <p:tag name="ISPRING_ULTRA_SCORM_COURSE_ID" val="B502A338-7941-4903-A8E0-6E78E76F3AD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86470B-35F7-4A30-A925-19EE46874E6C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199231-3F51-46C5-A944-C483CF46565E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B95654-9604-4CFA-B14A-FD1B7F4C7902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0A7A01-8DF4-4432-9CBA-527D0A9A7A4B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94722F-7D97-4FCB-A1CB-F388A0290DD0}:287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536</Words>
  <Application>Microsoft Office PowerPoint</Application>
  <PresentationFormat>On-screen Show (4:3)</PresentationFormat>
  <Paragraphs>83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DFLiHeiHK-W5</vt:lpstr>
      <vt:lpstr>楷体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2023-07-03T10:02:02Z</dcterms:modified>
</cp:coreProperties>
</file>