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276" r:id="rId2"/>
    <p:sldId id="288" r:id="rId3"/>
    <p:sldId id="285" r:id="rId4"/>
    <p:sldId id="286" r:id="rId5"/>
    <p:sldId id="284" r:id="rId6"/>
  </p:sldIdLst>
  <p:sldSz cx="9144000" cy="6858000" type="screen4x3"/>
  <p:notesSz cx="6807200" cy="9939338"/>
  <p:custDataLst>
    <p:tags r:id="rId9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2" userDrawn="1">
          <p15:clr>
            <a:srgbClr val="A4A3A4"/>
          </p15:clr>
        </p15:guide>
        <p15:guide id="2" pos="4422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orient="horz" pos="3120" userDrawn="1">
          <p15:clr>
            <a:srgbClr val="A4A3A4"/>
          </p15:clr>
        </p15:guide>
        <p15:guide id="5" orient="horz" pos="2832" userDrawn="1">
          <p15:clr>
            <a:srgbClr val="A4A3A4"/>
          </p15:clr>
        </p15:guide>
        <p15:guide id="6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FFCCFF"/>
    <a:srgbClr val="909295"/>
    <a:srgbClr val="939598"/>
    <a:srgbClr val="154E7D"/>
    <a:srgbClr val="CCFFCC"/>
    <a:srgbClr val="C5E0B4"/>
    <a:srgbClr val="003CB4"/>
    <a:srgbClr val="1771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58" autoAdjust="0"/>
    <p:restoredTop sz="95394" autoAdjust="0"/>
  </p:normalViewPr>
  <p:slideViewPr>
    <p:cSldViewPr snapToGrid="0" showGuides="1">
      <p:cViewPr varScale="1">
        <p:scale>
          <a:sx n="72" d="100"/>
          <a:sy n="72" d="100"/>
        </p:scale>
        <p:origin x="1224" y="54"/>
      </p:cViewPr>
      <p:guideLst>
        <p:guide orient="horz" pos="1272"/>
        <p:guide pos="4422"/>
        <p:guide pos="576"/>
        <p:guide orient="horz" pos="3120"/>
        <p:guide orient="horz" pos="2832"/>
        <p:guide pos="3960"/>
      </p:guideLst>
    </p:cSldViewPr>
  </p:slideViewPr>
  <p:notesTextViewPr>
    <p:cViewPr>
      <p:scale>
        <a:sx n="50" d="100"/>
        <a:sy n="50" d="100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-3322" y="-9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7C3A7-42DC-4355-8ADE-38BCFF69A5DD}" type="datetimeFigureOut">
              <a:rPr lang="zh-CN" altLang="en-US" smtClean="0"/>
              <a:pPr/>
              <a:t>2023/7/3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AC66F-8B82-49D1-B274-8EDC638322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56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EB87-E18B-4B57-A6BA-456EE0B24346}" type="datetimeFigureOut">
              <a:rPr lang="zh-CN" altLang="en-US" smtClean="0"/>
              <a:pPr/>
              <a:t>2023/7/3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DC414-ADB1-4351-ABC7-ACB9736AD1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2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1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05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2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052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3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2118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4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3839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5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4415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9AF73CF1-433F-442B-AE66-A18322C2A77D}"/>
              </a:ext>
            </a:extLst>
          </p:cNvPr>
          <p:cNvSpPr/>
          <p:nvPr userDrawn="1"/>
        </p:nvSpPr>
        <p:spPr>
          <a:xfrm>
            <a:off x="-1" y="0"/>
            <a:ext cx="9144001" cy="6802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-1" y="6331907"/>
            <a:ext cx="9135207" cy="5287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-51760" y="6366411"/>
            <a:ext cx="5378487" cy="46166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154E7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長河</a:t>
            </a:r>
            <a:r>
              <a:rPr lang="zh-TW" altLang="en-US" sz="2400" b="1" dirty="0">
                <a:solidFill>
                  <a:srgbClr val="154E7D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小學</a:t>
            </a:r>
            <a:r>
              <a:rPr lang="zh-TW" altLang="en-US" sz="2400" b="1" dirty="0">
                <a:latin typeface="Lingoes Unicode" panose="020B0604020202020204" pitchFamily="34" charset="-120"/>
                <a:ea typeface="Lingoes Unicode" panose="020B0604020202020204" pitchFamily="34" charset="-120"/>
              </a:rPr>
              <a:t>數學科</a:t>
            </a:r>
            <a:r>
              <a:rPr lang="zh-TW" altLang="en-US" sz="2400" b="1" dirty="0">
                <a:solidFill>
                  <a:srgbClr val="C00000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速效提分試卷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小</a:t>
            </a:r>
            <a:r>
              <a: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E5898D-494A-467F-983F-969362EBF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6326" y="6430066"/>
            <a:ext cx="2468880" cy="40467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F5614ED-E59E-46D6-BE5D-EF403E77D547}"/>
              </a:ext>
            </a:extLst>
          </p:cNvPr>
          <p:cNvSpPr txBox="1"/>
          <p:nvPr userDrawn="1"/>
        </p:nvSpPr>
        <p:spPr>
          <a:xfrm>
            <a:off x="3756718" y="68052"/>
            <a:ext cx="162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DFLiHeiHK-W5" panose="020B0500000000000000" pitchFamily="34" charset="-120"/>
                <a:ea typeface="DFLiHeiHK-W5" panose="020B0500000000000000" pitchFamily="34" charset="-120"/>
              </a:rPr>
              <a:t>測驗</a:t>
            </a:r>
            <a:r>
              <a:rPr lang="zh-CN" altLang="en-US" sz="3200" dirty="0">
                <a:latin typeface="DFLiHeiHK-W5" panose="020B0500000000000000" pitchFamily="34" charset="-120"/>
                <a:ea typeface="DFLiHeiHK-W5" panose="020B0500000000000000" pitchFamily="34" charset="-120"/>
              </a:rPr>
              <a:t>三</a:t>
            </a:r>
            <a:endParaRPr lang="en-US" sz="3200" dirty="0">
              <a:latin typeface="DFLiHeiHK-W5" panose="020B0500000000000000" pitchFamily="34" charset="-120"/>
              <a:ea typeface="DFLiHeiHK-W5" panose="020B0500000000000000" pitchFamily="34" charset="-12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9A7A74C-A639-48E2-B0C1-696FE5B0CC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5614699"/>
            <a:ext cx="910537" cy="622751"/>
          </a:xfrm>
          <a:prstGeom prst="rect">
            <a:avLst/>
          </a:prstGeom>
        </p:spPr>
      </p:pic>
      <p:sp>
        <p:nvSpPr>
          <p:cNvPr id="3" name="星形: 五角 2">
            <a:extLst>
              <a:ext uri="{FF2B5EF4-FFF2-40B4-BE49-F238E27FC236}">
                <a16:creationId xmlns:a16="http://schemas.microsoft.com/office/drawing/2014/main" id="{0D6A3134-B8CB-40F3-86F5-8B55B44BEB6E}"/>
              </a:ext>
            </a:extLst>
          </p:cNvPr>
          <p:cNvSpPr/>
          <p:nvPr userDrawn="1"/>
        </p:nvSpPr>
        <p:spPr>
          <a:xfrm rot="2747677">
            <a:off x="75727" y="58474"/>
            <a:ext cx="365760" cy="36576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星形: 五角 8">
            <a:extLst>
              <a:ext uri="{FF2B5EF4-FFF2-40B4-BE49-F238E27FC236}">
                <a16:creationId xmlns:a16="http://schemas.microsoft.com/office/drawing/2014/main" id="{B7302B30-1F69-40D7-8186-00DF6D079670}"/>
              </a:ext>
            </a:extLst>
          </p:cNvPr>
          <p:cNvSpPr/>
          <p:nvPr userDrawn="1"/>
        </p:nvSpPr>
        <p:spPr>
          <a:xfrm rot="2747677">
            <a:off x="290234" y="399041"/>
            <a:ext cx="274320" cy="27432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星形: 五角 9">
            <a:extLst>
              <a:ext uri="{FF2B5EF4-FFF2-40B4-BE49-F238E27FC236}">
                <a16:creationId xmlns:a16="http://schemas.microsoft.com/office/drawing/2014/main" id="{AF26575F-5DB1-4089-B549-591CF1F552C7}"/>
              </a:ext>
            </a:extLst>
          </p:cNvPr>
          <p:cNvSpPr/>
          <p:nvPr userDrawn="1"/>
        </p:nvSpPr>
        <p:spPr>
          <a:xfrm rot="2747677">
            <a:off x="458874" y="718086"/>
            <a:ext cx="182880" cy="18288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BAEE74C3-5664-3686-B90A-E82ECC888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3639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-1" y="6250529"/>
            <a:ext cx="9135207" cy="6158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4" y="1016165"/>
            <a:ext cx="8312728" cy="5234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ea typeface="DFKai-SB" panose="03000509000000000000" pitchFamily="65" charset="-120"/>
              </a:rPr>
              <a:t>30.</a:t>
            </a:r>
            <a:r>
              <a:rPr lang="zh-TW" altLang="en-US" sz="2800" b="1" dirty="0">
                <a:ea typeface="DFKai-SB" panose="03000509000000000000" pitchFamily="65" charset="-120"/>
              </a:rPr>
              <a:t> </a:t>
            </a:r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 細閱上圖，以下哪項描述是正確的？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                </a:t>
            </a:r>
            <a:r>
              <a:rPr lang="en-US" altLang="zh-TW" sz="2800" dirty="0">
                <a:ea typeface="DFKai-SB" panose="03000509000000000000" pitchFamily="65" charset="-120"/>
              </a:rPr>
              <a:t>A. E</a:t>
            </a:r>
            <a:r>
              <a:rPr lang="zh-TW" altLang="en-US" sz="2800" dirty="0">
                <a:ea typeface="DFKai-SB" panose="03000509000000000000" pitchFamily="65" charset="-120"/>
              </a:rPr>
              <a:t>的周界比</a:t>
            </a:r>
            <a:r>
              <a:rPr lang="en-US" altLang="zh-TW" sz="2800" dirty="0">
                <a:ea typeface="DFKai-SB" panose="03000509000000000000" pitchFamily="65" charset="-120"/>
              </a:rPr>
              <a:t>F</a:t>
            </a:r>
            <a:r>
              <a:rPr lang="zh-TW" altLang="en-US" sz="2800" dirty="0">
                <a:ea typeface="DFKai-SB" panose="03000509000000000000" pitchFamily="65" charset="-120"/>
              </a:rPr>
              <a:t>的長。</a:t>
            </a:r>
          </a:p>
          <a:p>
            <a:pPr>
              <a:spcAft>
                <a:spcPts val="12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          B. E</a:t>
            </a:r>
            <a:r>
              <a:rPr lang="zh-TW" altLang="en-US" sz="2800" dirty="0">
                <a:ea typeface="DFKai-SB" panose="03000509000000000000" pitchFamily="65" charset="-120"/>
              </a:rPr>
              <a:t>和</a:t>
            </a:r>
            <a:r>
              <a:rPr lang="en-US" altLang="zh-TW" sz="2800" dirty="0">
                <a:ea typeface="DFKai-SB" panose="03000509000000000000" pitchFamily="65" charset="-120"/>
              </a:rPr>
              <a:t>F</a:t>
            </a:r>
            <a:r>
              <a:rPr lang="zh-TW" altLang="en-US" sz="2800" dirty="0">
                <a:ea typeface="DFKai-SB" panose="03000509000000000000" pitchFamily="65" charset="-120"/>
              </a:rPr>
              <a:t>的周界相等。</a:t>
            </a:r>
          </a:p>
          <a:p>
            <a:pPr>
              <a:spcAft>
                <a:spcPts val="12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          C. E</a:t>
            </a:r>
            <a:r>
              <a:rPr lang="zh-TW" altLang="en-US" sz="2800" dirty="0">
                <a:ea typeface="DFKai-SB" panose="03000509000000000000" pitchFamily="65" charset="-120"/>
              </a:rPr>
              <a:t>的周界比</a:t>
            </a:r>
            <a:r>
              <a:rPr lang="en-US" altLang="zh-TW" sz="2800" dirty="0">
                <a:ea typeface="DFKai-SB" panose="03000509000000000000" pitchFamily="65" charset="-120"/>
              </a:rPr>
              <a:t>F</a:t>
            </a:r>
            <a:r>
              <a:rPr lang="zh-TW" altLang="en-US" sz="2800" dirty="0">
                <a:ea typeface="DFKai-SB" panose="03000509000000000000" pitchFamily="65" charset="-120"/>
              </a:rPr>
              <a:t>的短。</a:t>
            </a:r>
          </a:p>
          <a:p>
            <a:pPr>
              <a:spcAft>
                <a:spcPts val="12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          D. </a:t>
            </a:r>
            <a:r>
              <a:rPr lang="zh-TW" altLang="en-US" sz="2800" dirty="0">
                <a:ea typeface="DFKai-SB" panose="03000509000000000000" pitchFamily="65" charset="-120"/>
              </a:rPr>
              <a:t>無法比較</a:t>
            </a:r>
            <a:r>
              <a:rPr lang="en-US" altLang="zh-TW" sz="2800" dirty="0">
                <a:ea typeface="DFKai-SB" panose="03000509000000000000" pitchFamily="65" charset="-120"/>
              </a:rPr>
              <a:t>E</a:t>
            </a:r>
            <a:r>
              <a:rPr lang="zh-TW" altLang="en-US" sz="2800" dirty="0">
                <a:ea typeface="DFKai-SB" panose="03000509000000000000" pitchFamily="65" charset="-120"/>
              </a:rPr>
              <a:t>和</a:t>
            </a:r>
            <a:r>
              <a:rPr lang="en-US" altLang="zh-TW" sz="2800" dirty="0">
                <a:ea typeface="DFKai-SB" panose="03000509000000000000" pitchFamily="65" charset="-120"/>
              </a:rPr>
              <a:t>F</a:t>
            </a:r>
            <a:r>
              <a:rPr lang="zh-TW" altLang="en-US" sz="2800" dirty="0">
                <a:ea typeface="DFKai-SB" panose="03000509000000000000" pitchFamily="65" charset="-120"/>
              </a:rPr>
              <a:t>的周界。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AC13450B-2B24-99D8-79F6-0D6801DFE8E7}"/>
              </a:ext>
            </a:extLst>
          </p:cNvPr>
          <p:cNvSpPr/>
          <p:nvPr/>
        </p:nvSpPr>
        <p:spPr>
          <a:xfrm>
            <a:off x="1425147" y="4590063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3D06483-1D44-5843-5BD8-12287BCAF7A8}"/>
              </a:ext>
            </a:extLst>
          </p:cNvPr>
          <p:cNvSpPr/>
          <p:nvPr/>
        </p:nvSpPr>
        <p:spPr>
          <a:xfrm>
            <a:off x="1425147" y="5781673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C7B88B7B-ADAB-A81D-E464-44A3AD5B80FD}"/>
              </a:ext>
            </a:extLst>
          </p:cNvPr>
          <p:cNvSpPr/>
          <p:nvPr/>
        </p:nvSpPr>
        <p:spPr>
          <a:xfrm>
            <a:off x="1425147" y="4012321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1AE5B3E0-07A8-8781-52C9-8E8F527DBC2C}"/>
              </a:ext>
            </a:extLst>
          </p:cNvPr>
          <p:cNvSpPr/>
          <p:nvPr/>
        </p:nvSpPr>
        <p:spPr>
          <a:xfrm>
            <a:off x="1425147" y="5185868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4B28D50-B1C4-0F1D-C564-544AFDE19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116" y="1094508"/>
            <a:ext cx="7472370" cy="2334492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909AD885-B83E-E175-0EDF-0F6BB4B9D05A}"/>
              </a:ext>
            </a:extLst>
          </p:cNvPr>
          <p:cNvSpPr/>
          <p:nvPr/>
        </p:nvSpPr>
        <p:spPr>
          <a:xfrm>
            <a:off x="2101850" y="1454150"/>
            <a:ext cx="1901825" cy="1168400"/>
          </a:xfrm>
          <a:custGeom>
            <a:avLst/>
            <a:gdLst>
              <a:gd name="connsiteX0" fmla="*/ 946150 w 1901825"/>
              <a:gd name="connsiteY0" fmla="*/ 774700 h 1168400"/>
              <a:gd name="connsiteX1" fmla="*/ 473075 w 1901825"/>
              <a:gd name="connsiteY1" fmla="*/ 1168400 h 1168400"/>
              <a:gd name="connsiteX2" fmla="*/ 0 w 1901825"/>
              <a:gd name="connsiteY2" fmla="*/ 1168400 h 1168400"/>
              <a:gd name="connsiteX3" fmla="*/ 0 w 1901825"/>
              <a:gd name="connsiteY3" fmla="*/ 381000 h 1168400"/>
              <a:gd name="connsiteX4" fmla="*/ 949325 w 1901825"/>
              <a:gd name="connsiteY4" fmla="*/ 0 h 1168400"/>
              <a:gd name="connsiteX5" fmla="*/ 1901825 w 1901825"/>
              <a:gd name="connsiteY5" fmla="*/ 393700 h 1168400"/>
              <a:gd name="connsiteX6" fmla="*/ 1901825 w 1901825"/>
              <a:gd name="connsiteY6" fmla="*/ 777875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1825" h="1168400">
                <a:moveTo>
                  <a:pt x="946150" y="774700"/>
                </a:moveTo>
                <a:lnTo>
                  <a:pt x="473075" y="1168400"/>
                </a:lnTo>
                <a:lnTo>
                  <a:pt x="0" y="1168400"/>
                </a:lnTo>
                <a:lnTo>
                  <a:pt x="0" y="381000"/>
                </a:lnTo>
                <a:lnTo>
                  <a:pt x="949325" y="0"/>
                </a:lnTo>
                <a:lnTo>
                  <a:pt x="1901825" y="393700"/>
                </a:lnTo>
                <a:lnTo>
                  <a:pt x="1901825" y="777875"/>
                </a:lnTo>
              </a:path>
            </a:pathLst>
          </a:cu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5205E29D-D8BC-0789-228D-0C5E1C9D0D61}"/>
              </a:ext>
            </a:extLst>
          </p:cNvPr>
          <p:cNvSpPr/>
          <p:nvPr/>
        </p:nvSpPr>
        <p:spPr>
          <a:xfrm>
            <a:off x="5888327" y="1454150"/>
            <a:ext cx="1901825" cy="1168400"/>
          </a:xfrm>
          <a:custGeom>
            <a:avLst/>
            <a:gdLst>
              <a:gd name="connsiteX0" fmla="*/ 946150 w 1901825"/>
              <a:gd name="connsiteY0" fmla="*/ 774700 h 1168400"/>
              <a:gd name="connsiteX1" fmla="*/ 473075 w 1901825"/>
              <a:gd name="connsiteY1" fmla="*/ 1168400 h 1168400"/>
              <a:gd name="connsiteX2" fmla="*/ 0 w 1901825"/>
              <a:gd name="connsiteY2" fmla="*/ 1168400 h 1168400"/>
              <a:gd name="connsiteX3" fmla="*/ 0 w 1901825"/>
              <a:gd name="connsiteY3" fmla="*/ 381000 h 1168400"/>
              <a:gd name="connsiteX4" fmla="*/ 949325 w 1901825"/>
              <a:gd name="connsiteY4" fmla="*/ 0 h 1168400"/>
              <a:gd name="connsiteX5" fmla="*/ 1901825 w 1901825"/>
              <a:gd name="connsiteY5" fmla="*/ 393700 h 1168400"/>
              <a:gd name="connsiteX6" fmla="*/ 1901825 w 1901825"/>
              <a:gd name="connsiteY6" fmla="*/ 777875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1825" h="1168400">
                <a:moveTo>
                  <a:pt x="946150" y="774700"/>
                </a:moveTo>
                <a:lnTo>
                  <a:pt x="473075" y="1168400"/>
                </a:lnTo>
                <a:lnTo>
                  <a:pt x="0" y="1168400"/>
                </a:lnTo>
                <a:lnTo>
                  <a:pt x="0" y="381000"/>
                </a:lnTo>
                <a:lnTo>
                  <a:pt x="949325" y="0"/>
                </a:lnTo>
                <a:lnTo>
                  <a:pt x="1901825" y="393700"/>
                </a:lnTo>
                <a:lnTo>
                  <a:pt x="1901825" y="777875"/>
                </a:lnTo>
              </a:path>
            </a:pathLst>
          </a:cu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190EC03D-4385-B5DD-B518-8797A5EB6A3A}"/>
              </a:ext>
            </a:extLst>
          </p:cNvPr>
          <p:cNvCxnSpPr>
            <a:stCxn id="8" idx="0"/>
          </p:cNvCxnSpPr>
          <p:nvPr/>
        </p:nvCxnSpPr>
        <p:spPr>
          <a:xfrm flipV="1">
            <a:off x="6834477" y="2226469"/>
            <a:ext cx="955675" cy="238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F40F9E9B-7C9B-36A7-9549-E508897F96F6}"/>
              </a:ext>
            </a:extLst>
          </p:cNvPr>
          <p:cNvSpPr/>
          <p:nvPr/>
        </p:nvSpPr>
        <p:spPr>
          <a:xfrm>
            <a:off x="3043238" y="2224088"/>
            <a:ext cx="966787" cy="395287"/>
          </a:xfrm>
          <a:custGeom>
            <a:avLst/>
            <a:gdLst>
              <a:gd name="connsiteX0" fmla="*/ 0 w 966787"/>
              <a:gd name="connsiteY0" fmla="*/ 2381 h 395287"/>
              <a:gd name="connsiteX1" fmla="*/ 483393 w 966787"/>
              <a:gd name="connsiteY1" fmla="*/ 395287 h 395287"/>
              <a:gd name="connsiteX2" fmla="*/ 966787 w 966787"/>
              <a:gd name="connsiteY2" fmla="*/ 0 h 39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6787" h="395287">
                <a:moveTo>
                  <a:pt x="0" y="2381"/>
                </a:moveTo>
                <a:lnTo>
                  <a:pt x="483393" y="395287"/>
                </a:lnTo>
                <a:lnTo>
                  <a:pt x="966787" y="0"/>
                </a:ln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587B322-F3E2-3E04-24EF-F6A923C49EE5}"/>
              </a:ext>
            </a:extLst>
          </p:cNvPr>
          <p:cNvSpPr txBox="1"/>
          <p:nvPr/>
        </p:nvSpPr>
        <p:spPr>
          <a:xfrm>
            <a:off x="2365201" y="722481"/>
            <a:ext cx="5424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只需比較兩個圖形的周界不同的部分。</a:t>
            </a:r>
            <a:endParaRPr lang="en-US" altLang="zh-CN" sz="24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82117182-032C-17D8-F7B4-E7BBB18EE30D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3043238" y="2224088"/>
            <a:ext cx="966787" cy="0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8730316D-7730-FC38-C1A7-91326D4B5614}"/>
              </a:ext>
            </a:extLst>
          </p:cNvPr>
          <p:cNvCxnSpPr>
            <a:cxnSpLocks/>
          </p:cNvCxnSpPr>
          <p:nvPr/>
        </p:nvCxnSpPr>
        <p:spPr>
          <a:xfrm flipH="1">
            <a:off x="3629025" y="1664695"/>
            <a:ext cx="2614613" cy="0"/>
          </a:xfrm>
          <a:prstGeom prst="straightConnector1">
            <a:avLst/>
          </a:prstGeom>
          <a:ln w="28575">
            <a:solidFill>
              <a:srgbClr val="FF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>
            <a:extLst>
              <a:ext uri="{FF2B5EF4-FFF2-40B4-BE49-F238E27FC236}">
                <a16:creationId xmlns:a16="http://schemas.microsoft.com/office/drawing/2014/main" id="{66253709-4E95-76E0-A015-D6A3D37838CE}"/>
              </a:ext>
            </a:extLst>
          </p:cNvPr>
          <p:cNvSpPr txBox="1"/>
          <p:nvPr/>
        </p:nvSpPr>
        <p:spPr>
          <a:xfrm>
            <a:off x="4572000" y="1252610"/>
            <a:ext cx="949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相同</a:t>
            </a:r>
            <a:endParaRPr lang="en-US" altLang="zh-CN" sz="24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DC8165C8-EE15-1CA0-6F98-C25E72EEF530}"/>
              </a:ext>
            </a:extLst>
          </p:cNvPr>
          <p:cNvSpPr txBox="1"/>
          <p:nvPr/>
        </p:nvSpPr>
        <p:spPr>
          <a:xfrm>
            <a:off x="5085733" y="4027594"/>
            <a:ext cx="420264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根據三角形任意兩邊的長度</a:t>
            </a:r>
            <a:endParaRPr lang="en-US" altLang="zh-CN" sz="24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zh-CN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之和大於第三邊的長度。</a:t>
            </a:r>
            <a:endParaRPr lang="en-US" altLang="zh-CN" sz="24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zh-CN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比較</a:t>
            </a: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E</a:t>
            </a:r>
            <a:r>
              <a:rPr lang="zh-CN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和</a:t>
            </a: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F</a:t>
            </a:r>
            <a:r>
              <a:rPr lang="zh-CN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，</a:t>
            </a: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F</a:t>
            </a:r>
            <a:r>
              <a:rPr lang="zh-CN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的周界較短。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210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5" grpId="1" animBg="1"/>
      <p:bldP spid="8" grpId="0" animBg="1"/>
      <p:bldP spid="8" grpId="1" animBg="1"/>
      <p:bldP spid="19" grpId="0" animBg="1"/>
      <p:bldP spid="19" grpId="1" animBg="1"/>
      <p:bldP spid="20" grpId="0" build="allAtOnce"/>
      <p:bldP spid="52" grpId="0" build="allAtOnce"/>
      <p:bldP spid="54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id="{071C500B-05B7-7734-3DDC-BFA1281E9C55}"/>
              </a:ext>
            </a:extLst>
          </p:cNvPr>
          <p:cNvSpPr/>
          <p:nvPr/>
        </p:nvSpPr>
        <p:spPr>
          <a:xfrm>
            <a:off x="1712979" y="4288961"/>
            <a:ext cx="2960505" cy="3681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4" y="1093581"/>
            <a:ext cx="8312728" cy="3659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ea typeface="DFKai-SB" panose="03000509000000000000" pitchFamily="65" charset="-120"/>
              </a:rPr>
              <a:t>32. </a:t>
            </a: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25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兩個正方形</a:t>
            </a:r>
            <a:r>
              <a:rPr lang="en-US" altLang="zh-TW" sz="2800" dirty="0">
                <a:ea typeface="DFKai-SB" panose="03000509000000000000" pitchFamily="65" charset="-120"/>
              </a:rPr>
              <a:t>X </a:t>
            </a:r>
            <a:r>
              <a:rPr lang="zh-TW" altLang="en-US" sz="2800" dirty="0">
                <a:ea typeface="DFKai-SB" panose="03000509000000000000" pitchFamily="65" charset="-120"/>
              </a:rPr>
              <a:t>和一個長方形</a:t>
            </a:r>
            <a:r>
              <a:rPr lang="en-US" altLang="zh-TW" sz="2800" dirty="0">
                <a:ea typeface="DFKai-SB" panose="03000509000000000000" pitchFamily="65" charset="-120"/>
              </a:rPr>
              <a:t>Y</a:t>
            </a:r>
            <a:r>
              <a:rPr lang="zh-TW" altLang="en-US" sz="2800" dirty="0">
                <a:ea typeface="DFKai-SB" panose="03000509000000000000" pitchFamily="65" charset="-120"/>
              </a:rPr>
              <a:t>組成圖形</a:t>
            </a:r>
            <a:r>
              <a:rPr lang="en-US" altLang="zh-TW" sz="2800" dirty="0">
                <a:ea typeface="DFKai-SB" panose="03000509000000000000" pitchFamily="65" charset="-120"/>
              </a:rPr>
              <a:t>Z </a:t>
            </a:r>
            <a:r>
              <a:rPr lang="zh-TW" altLang="en-US" sz="2800" dirty="0">
                <a:ea typeface="DFKai-SB" panose="03000509000000000000" pitchFamily="65" charset="-120"/>
              </a:rPr>
              <a:t>。</a:t>
            </a:r>
          </a:p>
          <a:p>
            <a:pPr>
              <a:spcAft>
                <a:spcPts val="18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 (a) </a:t>
            </a:r>
            <a:r>
              <a:rPr lang="zh-TW" altLang="en-US" sz="2800" dirty="0">
                <a:ea typeface="DFKai-SB" panose="03000509000000000000" pitchFamily="65" charset="-120"/>
              </a:rPr>
              <a:t>一個長方形</a:t>
            </a:r>
            <a:r>
              <a:rPr lang="en-US" altLang="zh-TW" sz="2800" dirty="0">
                <a:ea typeface="DFKai-SB" panose="03000509000000000000" pitchFamily="65" charset="-120"/>
              </a:rPr>
              <a:t>Y</a:t>
            </a:r>
            <a:r>
              <a:rPr lang="zh-TW" altLang="en-US" sz="2800" dirty="0">
                <a:ea typeface="DFKai-SB" panose="03000509000000000000" pitchFamily="65" charset="-120"/>
              </a:rPr>
              <a:t>的周界是</a:t>
            </a:r>
            <a:r>
              <a:rPr lang="zh-TW" altLang="en-US" sz="2800" u="sng" dirty="0">
                <a:ea typeface="DFKai-SB" panose="03000509000000000000" pitchFamily="65" charset="-120"/>
              </a:rPr>
              <a:t>                     </a:t>
            </a:r>
            <a:r>
              <a:rPr lang="en-US" altLang="zh-TW" sz="2800" dirty="0">
                <a:ea typeface="DFKai-SB" panose="03000509000000000000" pitchFamily="65" charset="-120"/>
              </a:rPr>
              <a:t>cm</a:t>
            </a:r>
            <a:r>
              <a:rPr lang="zh-TW" altLang="en-US" sz="2800" dirty="0">
                <a:ea typeface="DFKai-SB" panose="03000509000000000000" pitchFamily="65" charset="-120"/>
              </a:rPr>
              <a:t>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2884C50-FE9A-F9D2-9F41-26FED7858D4F}"/>
              </a:ext>
            </a:extLst>
          </p:cNvPr>
          <p:cNvSpPr txBox="1"/>
          <p:nvPr/>
        </p:nvSpPr>
        <p:spPr>
          <a:xfrm>
            <a:off x="5634776" y="4211418"/>
            <a:ext cx="157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ea typeface="DFKai-SB" panose="03000509000000000000" pitchFamily="65" charset="-120"/>
              </a:rPr>
              <a:t>56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4CC7D1A-C554-DFA9-9819-C3CDB4ECA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688" y="1093581"/>
            <a:ext cx="7700328" cy="2314353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9C7C1B52-0310-2D2F-EC05-4F407F651361}"/>
              </a:ext>
            </a:extLst>
          </p:cNvPr>
          <p:cNvSpPr/>
          <p:nvPr/>
        </p:nvSpPr>
        <p:spPr>
          <a:xfrm>
            <a:off x="3621085" y="1932375"/>
            <a:ext cx="709616" cy="337432"/>
          </a:xfrm>
          <a:prstGeom prst="round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99DD1373-D728-696E-5B07-B05B0A9CA9FD}"/>
              </a:ext>
            </a:extLst>
          </p:cNvPr>
          <p:cNvSpPr txBox="1"/>
          <p:nvPr/>
        </p:nvSpPr>
        <p:spPr>
          <a:xfrm>
            <a:off x="1593396" y="4946477"/>
            <a:ext cx="6990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長方形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Y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的周界是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：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 (20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8)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×2 = 56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 (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cm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)</a:t>
            </a:r>
            <a:endParaRPr lang="en-US" altLang="zh-CN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3CCF901-D9D3-D5C0-FD33-CED6A118079D}"/>
              </a:ext>
            </a:extLst>
          </p:cNvPr>
          <p:cNvSpPr/>
          <p:nvPr/>
        </p:nvSpPr>
        <p:spPr>
          <a:xfrm>
            <a:off x="2905120" y="2982118"/>
            <a:ext cx="709616" cy="337432"/>
          </a:xfrm>
          <a:prstGeom prst="round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148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5" grpId="0"/>
      <p:bldP spid="13" grpId="0" animBg="1"/>
      <p:bldP spid="13" grpId="2" animBg="1"/>
      <p:bldP spid="93" grpId="0"/>
      <p:bldP spid="93" grpId="1"/>
      <p:bldP spid="3" grpId="0" animBg="1"/>
      <p:bldP spid="3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id="{071C500B-05B7-7734-3DDC-BFA1281E9C55}"/>
              </a:ext>
            </a:extLst>
          </p:cNvPr>
          <p:cNvSpPr/>
          <p:nvPr/>
        </p:nvSpPr>
        <p:spPr>
          <a:xfrm>
            <a:off x="1238688" y="3637751"/>
            <a:ext cx="4428687" cy="368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4" y="1093581"/>
            <a:ext cx="8312728" cy="3659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ea typeface="DFKai-SB" panose="03000509000000000000" pitchFamily="65" charset="-120"/>
              </a:rPr>
              <a:t>32. </a:t>
            </a: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25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兩個正方形</a:t>
            </a:r>
            <a:r>
              <a:rPr lang="en-US" altLang="zh-TW" sz="2800" dirty="0">
                <a:ea typeface="DFKai-SB" panose="03000509000000000000" pitchFamily="65" charset="-120"/>
              </a:rPr>
              <a:t>X </a:t>
            </a:r>
            <a:r>
              <a:rPr lang="zh-TW" altLang="en-US" sz="2800" dirty="0">
                <a:ea typeface="DFKai-SB" panose="03000509000000000000" pitchFamily="65" charset="-120"/>
              </a:rPr>
              <a:t>和一個長方形</a:t>
            </a:r>
            <a:r>
              <a:rPr lang="en-US" altLang="zh-TW" sz="2800" dirty="0">
                <a:ea typeface="DFKai-SB" panose="03000509000000000000" pitchFamily="65" charset="-120"/>
              </a:rPr>
              <a:t>Y</a:t>
            </a:r>
            <a:r>
              <a:rPr lang="zh-TW" altLang="en-US" sz="2800" dirty="0">
                <a:ea typeface="DFKai-SB" panose="03000509000000000000" pitchFamily="65" charset="-120"/>
              </a:rPr>
              <a:t>組成圖形</a:t>
            </a:r>
            <a:r>
              <a:rPr lang="en-US" altLang="zh-TW" sz="2800" dirty="0">
                <a:ea typeface="DFKai-SB" panose="03000509000000000000" pitchFamily="65" charset="-120"/>
              </a:rPr>
              <a:t>Z </a:t>
            </a:r>
            <a:r>
              <a:rPr lang="zh-TW" altLang="en-US" sz="2800" dirty="0">
                <a:ea typeface="DFKai-SB" panose="03000509000000000000" pitchFamily="65" charset="-120"/>
              </a:rPr>
              <a:t>。</a:t>
            </a:r>
          </a:p>
          <a:p>
            <a:pPr>
              <a:spcAft>
                <a:spcPts val="18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 (b)</a:t>
            </a:r>
            <a:r>
              <a:rPr lang="zh-TW" altLang="en-US" sz="2800" dirty="0">
                <a:ea typeface="DFKai-SB" panose="03000509000000000000" pitchFamily="65" charset="-120"/>
              </a:rPr>
              <a:t> 圖形</a:t>
            </a:r>
            <a:r>
              <a:rPr lang="en-US" altLang="zh-TW" sz="2800" dirty="0">
                <a:ea typeface="DFKai-SB" panose="03000509000000000000" pitchFamily="65" charset="-120"/>
              </a:rPr>
              <a:t>Z</a:t>
            </a:r>
            <a:r>
              <a:rPr lang="zh-TW" altLang="en-US" sz="2800" dirty="0">
                <a:ea typeface="DFKai-SB" panose="03000509000000000000" pitchFamily="65" charset="-120"/>
              </a:rPr>
              <a:t>的周界是</a:t>
            </a:r>
            <a:r>
              <a:rPr lang="zh-TW" altLang="en-US" sz="2800" u="sng" dirty="0">
                <a:ea typeface="DFKai-SB" panose="03000509000000000000" pitchFamily="65" charset="-120"/>
              </a:rPr>
              <a:t>                      </a:t>
            </a:r>
            <a:r>
              <a:rPr lang="en-US" altLang="zh-TW" sz="2800" dirty="0">
                <a:ea typeface="DFKai-SB" panose="03000509000000000000" pitchFamily="65" charset="-120"/>
              </a:rPr>
              <a:t>cm</a:t>
            </a:r>
            <a:r>
              <a:rPr lang="zh-TW" altLang="en-US" sz="2800" dirty="0">
                <a:ea typeface="DFKai-SB" panose="03000509000000000000" pitchFamily="65" charset="-120"/>
              </a:rPr>
              <a:t>。</a:t>
            </a:r>
            <a:endParaRPr lang="en-US" altLang="zh-TW" sz="2800" dirty="0">
              <a:ea typeface="DFKai-SB" panose="03000509000000000000" pitchFamily="65" charset="-12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2884C50-FE9A-F9D2-9F41-26FED7858D4F}"/>
              </a:ext>
            </a:extLst>
          </p:cNvPr>
          <p:cNvSpPr txBox="1"/>
          <p:nvPr/>
        </p:nvSpPr>
        <p:spPr>
          <a:xfrm>
            <a:off x="4713993" y="4199177"/>
            <a:ext cx="157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ea typeface="DFKai-SB" panose="03000509000000000000" pitchFamily="65" charset="-120"/>
              </a:rPr>
              <a:t>88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4CC7D1A-C554-DFA9-9819-C3CDB4ECA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688" y="1093581"/>
            <a:ext cx="7700328" cy="2314353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1C0CA32E-B268-F564-28DB-190B20B971AA}"/>
              </a:ext>
            </a:extLst>
          </p:cNvPr>
          <p:cNvSpPr/>
          <p:nvPr/>
        </p:nvSpPr>
        <p:spPr>
          <a:xfrm>
            <a:off x="1390648" y="1236346"/>
            <a:ext cx="662940" cy="67818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8A0CA8-B890-CF7D-1D9E-F64CA2B05BA4}"/>
              </a:ext>
            </a:extLst>
          </p:cNvPr>
          <p:cNvSpPr/>
          <p:nvPr/>
        </p:nvSpPr>
        <p:spPr>
          <a:xfrm>
            <a:off x="1386106" y="1236345"/>
            <a:ext cx="662940" cy="67818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C7C1B52-0310-2D2F-EC05-4F407F651361}"/>
              </a:ext>
            </a:extLst>
          </p:cNvPr>
          <p:cNvSpPr/>
          <p:nvPr/>
        </p:nvSpPr>
        <p:spPr>
          <a:xfrm>
            <a:off x="2928935" y="1236345"/>
            <a:ext cx="684000" cy="1687829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0D9FA5C-CF5E-71EC-F518-C3F4286508AE}"/>
              </a:ext>
            </a:extLst>
          </p:cNvPr>
          <p:cNvGrpSpPr/>
          <p:nvPr/>
        </p:nvGrpSpPr>
        <p:grpSpPr>
          <a:xfrm>
            <a:off x="6355496" y="794538"/>
            <a:ext cx="995483" cy="441807"/>
            <a:chOff x="4572000" y="651774"/>
            <a:chExt cx="995483" cy="441807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AE1F0BD6-D206-3C8D-C4E8-EA2C90C71F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2000" y="907256"/>
              <a:ext cx="0" cy="186325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340B916B-7C9D-C18E-30B2-6CA5ACFFE4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41607" y="907254"/>
              <a:ext cx="0" cy="186325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84166D9F-A1BC-0B42-C7BF-75587E197F7D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1000417"/>
              <a:ext cx="667226" cy="0"/>
            </a:xfrm>
            <a:prstGeom prst="straightConnector1">
              <a:avLst/>
            </a:prstGeom>
            <a:ln w="28575">
              <a:solidFill>
                <a:srgbClr val="FF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A57C6105-57D5-AD77-0A82-88E3939504DB}"/>
                </a:ext>
              </a:extLst>
            </p:cNvPr>
            <p:cNvSpPr txBox="1"/>
            <p:nvPr/>
          </p:nvSpPr>
          <p:spPr>
            <a:xfrm>
              <a:off x="4610220" y="651774"/>
              <a:ext cx="957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FF00FF"/>
                  </a:solidFill>
                </a:rPr>
                <a:t>8cm</a:t>
              </a:r>
              <a:endParaRPr lang="zh-TW" altLang="en-US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0A521172-8B5C-EB21-0D6B-B5301733D44D}"/>
              </a:ext>
            </a:extLst>
          </p:cNvPr>
          <p:cNvGrpSpPr/>
          <p:nvPr/>
        </p:nvGrpSpPr>
        <p:grpSpPr>
          <a:xfrm>
            <a:off x="7027484" y="794538"/>
            <a:ext cx="995483" cy="441807"/>
            <a:chOff x="4572000" y="651774"/>
            <a:chExt cx="995483" cy="441807"/>
          </a:xfrm>
        </p:grpSpPr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170BD07B-C841-4159-15BF-B7E2EE1B07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2000" y="907256"/>
              <a:ext cx="0" cy="186325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143A329B-7030-B996-CF13-4364FBA144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41607" y="907254"/>
              <a:ext cx="0" cy="186325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箭头连接符 39">
              <a:extLst>
                <a:ext uri="{FF2B5EF4-FFF2-40B4-BE49-F238E27FC236}">
                  <a16:creationId xmlns:a16="http://schemas.microsoft.com/office/drawing/2014/main" id="{69D07EBA-2E94-5554-AF00-C00C2E3E505B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1000417"/>
              <a:ext cx="667226" cy="0"/>
            </a:xfrm>
            <a:prstGeom prst="straightConnector1">
              <a:avLst/>
            </a:prstGeom>
            <a:ln w="28575">
              <a:solidFill>
                <a:srgbClr val="FF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1CCB9FC7-07E8-8876-F811-3FD4C4AAFCE9}"/>
                </a:ext>
              </a:extLst>
            </p:cNvPr>
            <p:cNvSpPr txBox="1"/>
            <p:nvPr/>
          </p:nvSpPr>
          <p:spPr>
            <a:xfrm>
              <a:off x="4610220" y="651774"/>
              <a:ext cx="957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FF00FF"/>
                  </a:solidFill>
                </a:rPr>
                <a:t>8cm</a:t>
              </a:r>
              <a:endParaRPr lang="zh-TW" altLang="en-US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DA9E7E39-155A-7FD2-DCA3-1C0601AD3425}"/>
              </a:ext>
            </a:extLst>
          </p:cNvPr>
          <p:cNvGrpSpPr/>
          <p:nvPr/>
        </p:nvGrpSpPr>
        <p:grpSpPr>
          <a:xfrm>
            <a:off x="7704037" y="794538"/>
            <a:ext cx="995483" cy="441807"/>
            <a:chOff x="4572000" y="651774"/>
            <a:chExt cx="995483" cy="441807"/>
          </a:xfrm>
        </p:grpSpPr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FAE0934E-88C0-FF25-F3C4-281D9ACD3B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2000" y="907256"/>
              <a:ext cx="0" cy="186325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38AA7C5F-9968-1814-A2ED-844CF20650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41607" y="907254"/>
              <a:ext cx="0" cy="186325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箭头连接符 44">
              <a:extLst>
                <a:ext uri="{FF2B5EF4-FFF2-40B4-BE49-F238E27FC236}">
                  <a16:creationId xmlns:a16="http://schemas.microsoft.com/office/drawing/2014/main" id="{0E176DE5-6C20-0A72-A15C-DAADF2EA01F6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1000417"/>
              <a:ext cx="667226" cy="0"/>
            </a:xfrm>
            <a:prstGeom prst="straightConnector1">
              <a:avLst/>
            </a:prstGeom>
            <a:ln w="28575">
              <a:solidFill>
                <a:srgbClr val="FF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77A66683-0E64-A381-1E68-1553C8070108}"/>
                </a:ext>
              </a:extLst>
            </p:cNvPr>
            <p:cNvSpPr txBox="1"/>
            <p:nvPr/>
          </p:nvSpPr>
          <p:spPr>
            <a:xfrm>
              <a:off x="4610220" y="651774"/>
              <a:ext cx="957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FF00FF"/>
                  </a:solidFill>
                </a:rPr>
                <a:t>8cm</a:t>
              </a:r>
              <a:endParaRPr lang="zh-TW" altLang="en-US" dirty="0">
                <a:solidFill>
                  <a:srgbClr val="FF00FF"/>
                </a:solidFill>
              </a:endParaRPr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5903EC90-3006-C587-4F22-128E189D4A3D}"/>
              </a:ext>
            </a:extLst>
          </p:cNvPr>
          <p:cNvSpPr txBox="1"/>
          <p:nvPr/>
        </p:nvSpPr>
        <p:spPr>
          <a:xfrm>
            <a:off x="8343981" y="1390769"/>
            <a:ext cx="95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FF"/>
                </a:solidFill>
              </a:rPr>
              <a:t>8cm</a:t>
            </a:r>
            <a:endParaRPr lang="zh-TW" altLang="en-US" dirty="0">
              <a:solidFill>
                <a:srgbClr val="FF00FF"/>
              </a:solidFill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81C26A3E-B90B-CAED-D715-02E37480769F}"/>
              </a:ext>
            </a:extLst>
          </p:cNvPr>
          <p:cNvGrpSpPr/>
          <p:nvPr/>
        </p:nvGrpSpPr>
        <p:grpSpPr>
          <a:xfrm rot="5400000">
            <a:off x="5241724" y="1626852"/>
            <a:ext cx="1683100" cy="957263"/>
            <a:chOff x="4572000" y="685453"/>
            <a:chExt cx="1683100" cy="957263"/>
          </a:xfrm>
        </p:grpSpPr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49C6748C-E51D-D2E3-E5F5-5298D4D64F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2000" y="907256"/>
              <a:ext cx="0" cy="186325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4F80CAB5-9BCF-3ED0-0B4C-C14DB7DBB3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55100" y="907254"/>
              <a:ext cx="0" cy="186325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7AD79613-A18D-DD61-697A-1D8CD53D842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412070" y="160348"/>
              <a:ext cx="0" cy="1680138"/>
            </a:xfrm>
            <a:prstGeom prst="straightConnector1">
              <a:avLst/>
            </a:prstGeom>
            <a:ln w="28575">
              <a:solidFill>
                <a:srgbClr val="FF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203111B5-A626-9AEC-4F38-E2E98E04EB7D}"/>
                </a:ext>
              </a:extLst>
            </p:cNvPr>
            <p:cNvSpPr txBox="1"/>
            <p:nvPr/>
          </p:nvSpPr>
          <p:spPr>
            <a:xfrm rot="16200000">
              <a:off x="4885829" y="979419"/>
              <a:ext cx="957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FF00FF"/>
                  </a:solidFill>
                </a:rPr>
                <a:t>20cm</a:t>
              </a:r>
              <a:endParaRPr lang="zh-TW" altLang="en-US" dirty="0">
                <a:solidFill>
                  <a:srgbClr val="FF00FF"/>
                </a:solidFill>
              </a:endParaRPr>
            </a:p>
          </p:txBody>
        </p:sp>
      </p:grp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376FC628-5FF7-F0F1-3E12-24FC753A1558}"/>
              </a:ext>
            </a:extLst>
          </p:cNvPr>
          <p:cNvCxnSpPr/>
          <p:nvPr/>
        </p:nvCxnSpPr>
        <p:spPr>
          <a:xfrm>
            <a:off x="7022722" y="1914525"/>
            <a:ext cx="0" cy="1009649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3E343112-DEA7-2996-6B82-78B3E8589F08}"/>
              </a:ext>
            </a:extLst>
          </p:cNvPr>
          <p:cNvCxnSpPr/>
          <p:nvPr/>
        </p:nvCxnSpPr>
        <p:spPr>
          <a:xfrm>
            <a:off x="7022722" y="1887855"/>
            <a:ext cx="0" cy="1009649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CCC4630C-FDBD-AF6B-0FB3-ACC763E54EB7}"/>
              </a:ext>
            </a:extLst>
          </p:cNvPr>
          <p:cNvCxnSpPr/>
          <p:nvPr/>
        </p:nvCxnSpPr>
        <p:spPr>
          <a:xfrm>
            <a:off x="7694710" y="1914525"/>
            <a:ext cx="0" cy="1009649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D6629D11-1A63-8854-48B3-B3C274742091}"/>
              </a:ext>
            </a:extLst>
          </p:cNvPr>
          <p:cNvCxnSpPr/>
          <p:nvPr/>
        </p:nvCxnSpPr>
        <p:spPr>
          <a:xfrm>
            <a:off x="7694710" y="1917699"/>
            <a:ext cx="0" cy="1009649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2224DB5B-0B38-36C8-B7B8-1662E75DFD7A}"/>
              </a:ext>
            </a:extLst>
          </p:cNvPr>
          <p:cNvCxnSpPr>
            <a:cxnSpLocks/>
          </p:cNvCxnSpPr>
          <p:nvPr/>
        </p:nvCxnSpPr>
        <p:spPr>
          <a:xfrm>
            <a:off x="6349067" y="1912102"/>
            <a:ext cx="6872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F1B18CF0-951F-29FB-48A4-600681B07FC6}"/>
              </a:ext>
            </a:extLst>
          </p:cNvPr>
          <p:cNvCxnSpPr>
            <a:cxnSpLocks/>
          </p:cNvCxnSpPr>
          <p:nvPr/>
        </p:nvCxnSpPr>
        <p:spPr>
          <a:xfrm flipV="1">
            <a:off x="6349067" y="1911348"/>
            <a:ext cx="681394" cy="1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8430C72A-D718-34B9-51AB-297673B983CE}"/>
              </a:ext>
            </a:extLst>
          </p:cNvPr>
          <p:cNvCxnSpPr>
            <a:cxnSpLocks/>
          </p:cNvCxnSpPr>
          <p:nvPr/>
        </p:nvCxnSpPr>
        <p:spPr>
          <a:xfrm>
            <a:off x="7694710" y="1924928"/>
            <a:ext cx="6872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9E060729-53E6-A821-291C-1EFFE2975BAF}"/>
              </a:ext>
            </a:extLst>
          </p:cNvPr>
          <p:cNvCxnSpPr>
            <a:cxnSpLocks/>
          </p:cNvCxnSpPr>
          <p:nvPr/>
        </p:nvCxnSpPr>
        <p:spPr>
          <a:xfrm flipV="1">
            <a:off x="7704552" y="1924928"/>
            <a:ext cx="681394" cy="1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文本框 92">
            <a:extLst>
              <a:ext uri="{FF2B5EF4-FFF2-40B4-BE49-F238E27FC236}">
                <a16:creationId xmlns:a16="http://schemas.microsoft.com/office/drawing/2014/main" id="{99DD1373-D728-696E-5B07-B05B0A9CA9FD}"/>
              </a:ext>
            </a:extLst>
          </p:cNvPr>
          <p:cNvSpPr txBox="1"/>
          <p:nvPr/>
        </p:nvSpPr>
        <p:spPr>
          <a:xfrm>
            <a:off x="1617224" y="4849926"/>
            <a:ext cx="7122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圖形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Z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的周界是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：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 (8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8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8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20)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×2 = 88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 (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cm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)</a:t>
            </a:r>
            <a:endParaRPr lang="en-US" altLang="zh-CN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473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116 L 0.69045 0.001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162 L 0.44757 0.001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093 L 0.54253 0.0009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2.22222E-6 L -0.07275 2.22222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208 L -0.00052 0.1481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2.22222E-6 L 0.07361 2.22222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394 L -0.00052 0.1462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5" grpId="0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47" grpId="0"/>
      <p:bldP spid="47" grpId="1"/>
      <p:bldP spid="93" grpId="0"/>
      <p:bldP spid="9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4" y="1016165"/>
            <a:ext cx="8312728" cy="4496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ea typeface="DFKai-SB" panose="03000509000000000000" pitchFamily="65" charset="-120"/>
              </a:rPr>
              <a:t>36. </a:t>
            </a:r>
            <a:r>
              <a:rPr lang="zh-TW" altLang="en-US" sz="2800" dirty="0">
                <a:ea typeface="DFKai-SB" panose="03000509000000000000" pitchFamily="65" charset="-120"/>
              </a:rPr>
              <a:t> 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 從一張長方形卡紙中，剪出兩個大小相同的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  </a:t>
            </a:r>
            <a:r>
              <a:rPr lang="zh-TW" altLang="en-US" sz="2800" dirty="0">
                <a:ea typeface="DFKai-SB" panose="03000509000000000000" pitchFamily="65" charset="-120"/>
              </a:rPr>
              <a:t>正方形，如上圖所示。餘下部分的周界是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r>
              <a:rPr lang="en-US" altLang="zh-TW" sz="2800" dirty="0">
                <a:ea typeface="DFKai-SB" panose="03000509000000000000" pitchFamily="65" charset="-120"/>
              </a:rPr>
              <a:t>          </a:t>
            </a:r>
            <a:r>
              <a:rPr lang="en-US" altLang="zh-TW" sz="2800" u="sng" dirty="0">
                <a:ea typeface="DFKai-SB" panose="03000509000000000000" pitchFamily="65" charset="-120"/>
              </a:rPr>
              <a:t>                    </a:t>
            </a:r>
            <a:r>
              <a:rPr lang="zh-TW" altLang="en-US" sz="2800" u="sng" dirty="0">
                <a:ea typeface="DFKai-SB" panose="03000509000000000000" pitchFamily="65" charset="-120"/>
              </a:rPr>
              <a:t> </a:t>
            </a:r>
            <a:r>
              <a:rPr lang="en-US" altLang="zh-TW" sz="2800" dirty="0">
                <a:ea typeface="DFKai-SB" panose="03000509000000000000" pitchFamily="65" charset="-120"/>
              </a:rPr>
              <a:t>cm</a:t>
            </a:r>
            <a:r>
              <a:rPr lang="zh-TW" altLang="en-US" sz="2800" dirty="0">
                <a:ea typeface="DFKai-SB" panose="03000509000000000000" pitchFamily="65" charset="-120"/>
              </a:rPr>
              <a:t>。</a:t>
            </a:r>
            <a:endParaRPr lang="en-US" altLang="zh-CN" sz="2800" dirty="0">
              <a:ea typeface="DFKai-SB" panose="03000509000000000000" pitchFamily="65" charset="-12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B793CC9-2F6A-D3B4-8446-2EE292D7F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513" y="920196"/>
            <a:ext cx="6304224" cy="3062901"/>
          </a:xfrm>
          <a:prstGeom prst="rect">
            <a:avLst/>
          </a:prstGeom>
        </p:spPr>
      </p:pic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B50D472-29CF-5D00-7B74-A74607844C95}"/>
              </a:ext>
            </a:extLst>
          </p:cNvPr>
          <p:cNvCxnSpPr>
            <a:cxnSpLocks/>
          </p:cNvCxnSpPr>
          <p:nvPr/>
        </p:nvCxnSpPr>
        <p:spPr>
          <a:xfrm>
            <a:off x="5831799" y="1841421"/>
            <a:ext cx="681797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9B02F93A-F75D-DE87-659C-F37D82230CE9}"/>
              </a:ext>
            </a:extLst>
          </p:cNvPr>
          <p:cNvCxnSpPr>
            <a:cxnSpLocks/>
          </p:cNvCxnSpPr>
          <p:nvPr/>
        </p:nvCxnSpPr>
        <p:spPr>
          <a:xfrm>
            <a:off x="5831799" y="1841421"/>
            <a:ext cx="706479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832E2DA6-AB75-72D1-E955-8B604C74B3F6}"/>
              </a:ext>
            </a:extLst>
          </p:cNvPr>
          <p:cNvCxnSpPr>
            <a:cxnSpLocks/>
          </p:cNvCxnSpPr>
          <p:nvPr/>
        </p:nvCxnSpPr>
        <p:spPr>
          <a:xfrm>
            <a:off x="3275073" y="2545515"/>
            <a:ext cx="702386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502103A9-5C64-129C-BCE3-CA7A9913CDF0}"/>
              </a:ext>
            </a:extLst>
          </p:cNvPr>
          <p:cNvCxnSpPr>
            <a:cxnSpLocks/>
          </p:cNvCxnSpPr>
          <p:nvPr/>
        </p:nvCxnSpPr>
        <p:spPr>
          <a:xfrm>
            <a:off x="3314949" y="2545515"/>
            <a:ext cx="636760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文本框 68">
            <a:extLst>
              <a:ext uri="{FF2B5EF4-FFF2-40B4-BE49-F238E27FC236}">
                <a16:creationId xmlns:a16="http://schemas.microsoft.com/office/drawing/2014/main" id="{8DC4EFC0-2724-1336-735A-D41D24FD7C9B}"/>
              </a:ext>
            </a:extLst>
          </p:cNvPr>
          <p:cNvSpPr txBox="1"/>
          <p:nvPr/>
        </p:nvSpPr>
        <p:spPr>
          <a:xfrm>
            <a:off x="1167151" y="5460750"/>
            <a:ext cx="6809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周界 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= 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長方形的周界＋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4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條正方形的邊</a:t>
            </a:r>
            <a:endParaRPr lang="en-US" altLang="zh-TW" sz="2800" dirty="0">
              <a:solidFill>
                <a:srgbClr val="FF00FF"/>
              </a:solidFill>
              <a:ea typeface="DFKai-SB" panose="03000509000000000000" pitchFamily="65" charset="-120"/>
            </a:endParaRPr>
          </a:p>
          <a:p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周界是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：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 (40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18)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×2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6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×4 = 140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(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cm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)</a:t>
            </a:r>
            <a:endParaRPr lang="en-US" altLang="zh-CN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F8293026-A478-465A-924C-208DEEBEF5D3}"/>
              </a:ext>
            </a:extLst>
          </p:cNvPr>
          <p:cNvCxnSpPr/>
          <p:nvPr/>
        </p:nvCxnSpPr>
        <p:spPr>
          <a:xfrm flipV="1">
            <a:off x="3275073" y="2545515"/>
            <a:ext cx="0" cy="680285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F6C1E48D-72E2-5DAA-C128-0521714178CE}"/>
              </a:ext>
            </a:extLst>
          </p:cNvPr>
          <p:cNvCxnSpPr/>
          <p:nvPr/>
        </p:nvCxnSpPr>
        <p:spPr>
          <a:xfrm flipV="1">
            <a:off x="3977459" y="2545515"/>
            <a:ext cx="0" cy="680285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522AAEDD-7360-F57E-E010-BA00E630FA84}"/>
              </a:ext>
            </a:extLst>
          </p:cNvPr>
          <p:cNvCxnSpPr/>
          <p:nvPr/>
        </p:nvCxnSpPr>
        <p:spPr>
          <a:xfrm flipV="1">
            <a:off x="5825509" y="1161136"/>
            <a:ext cx="0" cy="680285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EE22AC18-F0E8-CB9F-C096-1CDBEF595A74}"/>
              </a:ext>
            </a:extLst>
          </p:cNvPr>
          <p:cNvCxnSpPr/>
          <p:nvPr/>
        </p:nvCxnSpPr>
        <p:spPr>
          <a:xfrm flipV="1">
            <a:off x="6522105" y="1153993"/>
            <a:ext cx="0" cy="680285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矩形 78">
            <a:extLst>
              <a:ext uri="{FF2B5EF4-FFF2-40B4-BE49-F238E27FC236}">
                <a16:creationId xmlns:a16="http://schemas.microsoft.com/office/drawing/2014/main" id="{E1515CBF-6846-81A0-85AD-DF04C48D6B60}"/>
              </a:ext>
            </a:extLst>
          </p:cNvPr>
          <p:cNvSpPr/>
          <p:nvPr/>
        </p:nvSpPr>
        <p:spPr>
          <a:xfrm>
            <a:off x="2571750" y="1146851"/>
            <a:ext cx="4638675" cy="2086570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8362085F-32B1-A74F-5869-E3D0301E0C37}"/>
              </a:ext>
            </a:extLst>
          </p:cNvPr>
          <p:cNvSpPr txBox="1"/>
          <p:nvPr/>
        </p:nvSpPr>
        <p:spPr>
          <a:xfrm>
            <a:off x="1930284" y="4937530"/>
            <a:ext cx="157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ea typeface="DFKai-SB" panose="03000509000000000000" pitchFamily="65" charset="-120"/>
              </a:rPr>
              <a:t>140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908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0116 L -0.00139 -0.100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208 L 0.00017 0.1004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uiExpand="1" build="allAtOnce"/>
      <p:bldP spid="79" grpId="0" animBg="1"/>
      <p:bldP spid="79" grpId="1" animBg="1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4FE6CF8-DABE-B495-83C6-32312239888D}"/>
              </a:ext>
            </a:extLst>
          </p:cNvPr>
          <p:cNvSpPr/>
          <p:nvPr/>
        </p:nvSpPr>
        <p:spPr>
          <a:xfrm>
            <a:off x="1505388" y="1838092"/>
            <a:ext cx="4834451" cy="36813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D73DD05-0F71-46CD-7638-A064490A6015}"/>
              </a:ext>
            </a:extLst>
          </p:cNvPr>
          <p:cNvSpPr/>
          <p:nvPr/>
        </p:nvSpPr>
        <p:spPr>
          <a:xfrm>
            <a:off x="1873688" y="1351751"/>
            <a:ext cx="4466151" cy="368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3" y="1244765"/>
            <a:ext cx="81007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38</a:t>
            </a:r>
            <a:r>
              <a:rPr lang="en-US" altLang="zh-CN" sz="2800" b="1" dirty="0">
                <a:ea typeface="DFKai-SB" panose="03000509000000000000" pitchFamily="65" charset="-120"/>
              </a:rPr>
              <a:t>. </a:t>
            </a:r>
            <a:r>
              <a:rPr lang="zh-TW" altLang="en-US" sz="2800" dirty="0">
                <a:ea typeface="DFKai-SB" panose="03000509000000000000" pitchFamily="65" charset="-120"/>
              </a:rPr>
              <a:t>一塊長方形玻璃長</a:t>
            </a:r>
            <a:r>
              <a:rPr lang="en-US" altLang="zh-TW" sz="2800" dirty="0">
                <a:ea typeface="DFKai-SB" panose="03000509000000000000" pitchFamily="65" charset="-120"/>
              </a:rPr>
              <a:t>42cm</a:t>
            </a:r>
            <a:r>
              <a:rPr lang="zh-TW" altLang="en-US" sz="2800" dirty="0">
                <a:ea typeface="DFKai-SB" panose="03000509000000000000" pitchFamily="65" charset="-120"/>
              </a:rPr>
              <a:t>，闊</a:t>
            </a:r>
            <a:r>
              <a:rPr lang="en-US" altLang="zh-TW" sz="2800" dirty="0">
                <a:ea typeface="DFKai-SB" panose="03000509000000000000" pitchFamily="65" charset="-120"/>
              </a:rPr>
              <a:t>25cm</a:t>
            </a:r>
            <a:r>
              <a:rPr lang="zh-TW" altLang="en-US" sz="2800" dirty="0">
                <a:ea typeface="DFKai-SB" panose="03000509000000000000" pitchFamily="65" charset="-120"/>
              </a:rPr>
              <a:t>。從這塊玻璃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</a:t>
            </a:r>
            <a:r>
              <a:rPr lang="zh-TW" altLang="en-US" sz="2800" dirty="0">
                <a:ea typeface="DFKai-SB" panose="03000509000000000000" pitchFamily="65" charset="-120"/>
              </a:rPr>
              <a:t>中鋸走一個邊長是</a:t>
            </a:r>
            <a:r>
              <a:rPr lang="en-US" altLang="zh-TW" sz="2800" dirty="0">
                <a:ea typeface="DFKai-SB" panose="03000509000000000000" pitchFamily="65" charset="-120"/>
              </a:rPr>
              <a:t>18cm</a:t>
            </a:r>
            <a:r>
              <a:rPr lang="zh-TW" altLang="en-US" sz="2800" dirty="0">
                <a:ea typeface="DFKai-SB" panose="03000509000000000000" pitchFamily="65" charset="-120"/>
              </a:rPr>
              <a:t>的正方形後，餘下玻璃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 </a:t>
            </a:r>
            <a:r>
              <a:rPr lang="zh-TW" altLang="en-US" sz="2800" dirty="0">
                <a:ea typeface="DFKai-SB" panose="03000509000000000000" pitchFamily="65" charset="-120"/>
              </a:rPr>
              <a:t>的周界可能是多少？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答案一：</a:t>
            </a:r>
            <a:r>
              <a:rPr lang="zh-TW" altLang="en-US" sz="2800" u="sng" dirty="0">
                <a:ea typeface="DFKai-SB" panose="03000509000000000000" pitchFamily="65" charset="-120"/>
              </a:rPr>
              <a:t>                       </a:t>
            </a:r>
            <a:r>
              <a:rPr lang="en-US" altLang="zh-TW" sz="2800" dirty="0">
                <a:ea typeface="DFKai-SB" panose="03000509000000000000" pitchFamily="65" charset="-120"/>
              </a:rPr>
              <a:t>cm</a:t>
            </a:r>
          </a:p>
          <a:p>
            <a:pPr>
              <a:spcAft>
                <a:spcPts val="6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答案二：</a:t>
            </a:r>
            <a:r>
              <a:rPr lang="zh-TW" altLang="en-US" sz="2800" u="sng" dirty="0">
                <a:ea typeface="DFKai-SB" panose="03000509000000000000" pitchFamily="65" charset="-120"/>
              </a:rPr>
              <a:t>                        </a:t>
            </a:r>
            <a:r>
              <a:rPr lang="en-US" altLang="zh-TW" sz="2800" dirty="0">
                <a:ea typeface="DFKai-SB" panose="03000509000000000000" pitchFamily="65" charset="-120"/>
              </a:rPr>
              <a:t>cm</a:t>
            </a:r>
            <a:endParaRPr lang="zh-TW" altLang="en-US" sz="2800" dirty="0">
              <a:ea typeface="DFKai-SB" panose="03000509000000000000" pitchFamily="65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0706719-945D-12EA-0040-41B13F8B1D8A}"/>
              </a:ext>
            </a:extLst>
          </p:cNvPr>
          <p:cNvSpPr>
            <a:spLocks noChangeAspect="1"/>
          </p:cNvSpPr>
          <p:nvPr/>
        </p:nvSpPr>
        <p:spPr>
          <a:xfrm>
            <a:off x="1254563" y="4148764"/>
            <a:ext cx="1935360" cy="1152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A2484FB-8C9F-EB9A-754E-60194B61D661}"/>
              </a:ext>
            </a:extLst>
          </p:cNvPr>
          <p:cNvSpPr>
            <a:spLocks noChangeAspect="1"/>
          </p:cNvSpPr>
          <p:nvPr/>
        </p:nvSpPr>
        <p:spPr>
          <a:xfrm>
            <a:off x="1772722" y="4155200"/>
            <a:ext cx="900000" cy="900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12756E84-820D-A219-F31A-0B8C1BFC9076}"/>
              </a:ext>
            </a:extLst>
          </p:cNvPr>
          <p:cNvSpPr/>
          <p:nvPr/>
        </p:nvSpPr>
        <p:spPr>
          <a:xfrm>
            <a:off x="1254563" y="4149039"/>
            <a:ext cx="1952625" cy="1157287"/>
          </a:xfrm>
          <a:custGeom>
            <a:avLst/>
            <a:gdLst>
              <a:gd name="connsiteX0" fmla="*/ 519113 w 1952625"/>
              <a:gd name="connsiteY0" fmla="*/ 0 h 1166812"/>
              <a:gd name="connsiteX1" fmla="*/ 519113 w 1952625"/>
              <a:gd name="connsiteY1" fmla="*/ 919162 h 1166812"/>
              <a:gd name="connsiteX2" fmla="*/ 1428750 w 1952625"/>
              <a:gd name="connsiteY2" fmla="*/ 919162 h 1166812"/>
              <a:gd name="connsiteX3" fmla="*/ 1428750 w 1952625"/>
              <a:gd name="connsiteY3" fmla="*/ 9525 h 1166812"/>
              <a:gd name="connsiteX4" fmla="*/ 1952625 w 1952625"/>
              <a:gd name="connsiteY4" fmla="*/ 9525 h 1166812"/>
              <a:gd name="connsiteX5" fmla="*/ 1952625 w 1952625"/>
              <a:gd name="connsiteY5" fmla="*/ 1166812 h 1166812"/>
              <a:gd name="connsiteX6" fmla="*/ 0 w 1952625"/>
              <a:gd name="connsiteY6" fmla="*/ 1166812 h 1166812"/>
              <a:gd name="connsiteX7" fmla="*/ 0 w 1952625"/>
              <a:gd name="connsiteY7" fmla="*/ 19050 h 1166812"/>
              <a:gd name="connsiteX8" fmla="*/ 519113 w 1952625"/>
              <a:gd name="connsiteY8" fmla="*/ 0 h 1166812"/>
              <a:gd name="connsiteX0" fmla="*/ 523875 w 1952625"/>
              <a:gd name="connsiteY0" fmla="*/ 19050 h 1157287"/>
              <a:gd name="connsiteX1" fmla="*/ 519113 w 1952625"/>
              <a:gd name="connsiteY1" fmla="*/ 909637 h 1157287"/>
              <a:gd name="connsiteX2" fmla="*/ 1428750 w 1952625"/>
              <a:gd name="connsiteY2" fmla="*/ 909637 h 1157287"/>
              <a:gd name="connsiteX3" fmla="*/ 1428750 w 1952625"/>
              <a:gd name="connsiteY3" fmla="*/ 0 h 1157287"/>
              <a:gd name="connsiteX4" fmla="*/ 1952625 w 1952625"/>
              <a:gd name="connsiteY4" fmla="*/ 0 h 1157287"/>
              <a:gd name="connsiteX5" fmla="*/ 1952625 w 1952625"/>
              <a:gd name="connsiteY5" fmla="*/ 1157287 h 1157287"/>
              <a:gd name="connsiteX6" fmla="*/ 0 w 1952625"/>
              <a:gd name="connsiteY6" fmla="*/ 1157287 h 1157287"/>
              <a:gd name="connsiteX7" fmla="*/ 0 w 1952625"/>
              <a:gd name="connsiteY7" fmla="*/ 9525 h 1157287"/>
              <a:gd name="connsiteX8" fmla="*/ 523875 w 1952625"/>
              <a:gd name="connsiteY8" fmla="*/ 19050 h 1157287"/>
              <a:gd name="connsiteX0" fmla="*/ 519112 w 1952625"/>
              <a:gd name="connsiteY0" fmla="*/ 14287 h 1157287"/>
              <a:gd name="connsiteX1" fmla="*/ 519113 w 1952625"/>
              <a:gd name="connsiteY1" fmla="*/ 909637 h 1157287"/>
              <a:gd name="connsiteX2" fmla="*/ 1428750 w 1952625"/>
              <a:gd name="connsiteY2" fmla="*/ 909637 h 1157287"/>
              <a:gd name="connsiteX3" fmla="*/ 1428750 w 1952625"/>
              <a:gd name="connsiteY3" fmla="*/ 0 h 1157287"/>
              <a:gd name="connsiteX4" fmla="*/ 1952625 w 1952625"/>
              <a:gd name="connsiteY4" fmla="*/ 0 h 1157287"/>
              <a:gd name="connsiteX5" fmla="*/ 1952625 w 1952625"/>
              <a:gd name="connsiteY5" fmla="*/ 1157287 h 1157287"/>
              <a:gd name="connsiteX6" fmla="*/ 0 w 1952625"/>
              <a:gd name="connsiteY6" fmla="*/ 1157287 h 1157287"/>
              <a:gd name="connsiteX7" fmla="*/ 0 w 1952625"/>
              <a:gd name="connsiteY7" fmla="*/ 9525 h 1157287"/>
              <a:gd name="connsiteX8" fmla="*/ 519112 w 1952625"/>
              <a:gd name="connsiteY8" fmla="*/ 14287 h 1157287"/>
              <a:gd name="connsiteX0" fmla="*/ 519112 w 1952625"/>
              <a:gd name="connsiteY0" fmla="*/ 9524 h 1157287"/>
              <a:gd name="connsiteX1" fmla="*/ 519113 w 1952625"/>
              <a:gd name="connsiteY1" fmla="*/ 909637 h 1157287"/>
              <a:gd name="connsiteX2" fmla="*/ 1428750 w 1952625"/>
              <a:gd name="connsiteY2" fmla="*/ 909637 h 1157287"/>
              <a:gd name="connsiteX3" fmla="*/ 1428750 w 1952625"/>
              <a:gd name="connsiteY3" fmla="*/ 0 h 1157287"/>
              <a:gd name="connsiteX4" fmla="*/ 1952625 w 1952625"/>
              <a:gd name="connsiteY4" fmla="*/ 0 h 1157287"/>
              <a:gd name="connsiteX5" fmla="*/ 1952625 w 1952625"/>
              <a:gd name="connsiteY5" fmla="*/ 1157287 h 1157287"/>
              <a:gd name="connsiteX6" fmla="*/ 0 w 1952625"/>
              <a:gd name="connsiteY6" fmla="*/ 1157287 h 1157287"/>
              <a:gd name="connsiteX7" fmla="*/ 0 w 1952625"/>
              <a:gd name="connsiteY7" fmla="*/ 9525 h 1157287"/>
              <a:gd name="connsiteX8" fmla="*/ 519112 w 1952625"/>
              <a:gd name="connsiteY8" fmla="*/ 9524 h 115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2625" h="1157287">
                <a:moveTo>
                  <a:pt x="519112" y="9524"/>
                </a:moveTo>
                <a:cubicBezTo>
                  <a:pt x="517525" y="306386"/>
                  <a:pt x="520700" y="612775"/>
                  <a:pt x="519113" y="909637"/>
                </a:cubicBezTo>
                <a:lnTo>
                  <a:pt x="1428750" y="909637"/>
                </a:lnTo>
                <a:lnTo>
                  <a:pt x="1428750" y="0"/>
                </a:lnTo>
                <a:lnTo>
                  <a:pt x="1952625" y="0"/>
                </a:lnTo>
                <a:lnTo>
                  <a:pt x="1952625" y="1157287"/>
                </a:lnTo>
                <a:lnTo>
                  <a:pt x="0" y="1157287"/>
                </a:lnTo>
                <a:lnTo>
                  <a:pt x="0" y="9525"/>
                </a:lnTo>
                <a:lnTo>
                  <a:pt x="519112" y="9524"/>
                </a:lnTo>
                <a:close/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77C47BA-7B44-0F82-EFD2-8DB15860515D}"/>
              </a:ext>
            </a:extLst>
          </p:cNvPr>
          <p:cNvCxnSpPr>
            <a:cxnSpLocks/>
          </p:cNvCxnSpPr>
          <p:nvPr/>
        </p:nvCxnSpPr>
        <p:spPr>
          <a:xfrm>
            <a:off x="1784748" y="5063061"/>
            <a:ext cx="900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D1338CD-8900-5057-7958-E55C882163DE}"/>
              </a:ext>
            </a:extLst>
          </p:cNvPr>
          <p:cNvCxnSpPr>
            <a:cxnSpLocks/>
          </p:cNvCxnSpPr>
          <p:nvPr/>
        </p:nvCxnSpPr>
        <p:spPr>
          <a:xfrm>
            <a:off x="1784748" y="5060680"/>
            <a:ext cx="900000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617B5907-3836-9D0C-341D-C953883EF504}"/>
              </a:ext>
            </a:extLst>
          </p:cNvPr>
          <p:cNvSpPr txBox="1"/>
          <p:nvPr/>
        </p:nvSpPr>
        <p:spPr>
          <a:xfrm>
            <a:off x="1907329" y="5333128"/>
            <a:ext cx="95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FF"/>
                </a:solidFill>
              </a:rPr>
              <a:t>42cm</a:t>
            </a:r>
            <a:endParaRPr lang="zh-TW" altLang="en-US" dirty="0">
              <a:solidFill>
                <a:srgbClr val="FF00FF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678DE3A-7897-302A-29E7-D561C06B082B}"/>
              </a:ext>
            </a:extLst>
          </p:cNvPr>
          <p:cNvSpPr txBox="1"/>
          <p:nvPr/>
        </p:nvSpPr>
        <p:spPr>
          <a:xfrm>
            <a:off x="3229450" y="4593477"/>
            <a:ext cx="95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FF"/>
                </a:solidFill>
              </a:rPr>
              <a:t>25cm</a:t>
            </a:r>
            <a:endParaRPr lang="zh-TW" altLang="en-US" dirty="0">
              <a:solidFill>
                <a:srgbClr val="FF00FF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5DEEB8F-2CF3-694E-63E3-7A1AA26B14C4}"/>
              </a:ext>
            </a:extLst>
          </p:cNvPr>
          <p:cNvSpPr txBox="1"/>
          <p:nvPr/>
        </p:nvSpPr>
        <p:spPr>
          <a:xfrm>
            <a:off x="1917363" y="4984954"/>
            <a:ext cx="95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FF"/>
                </a:solidFill>
              </a:rPr>
              <a:t>18cm</a:t>
            </a:r>
            <a:endParaRPr lang="zh-TW" altLang="en-US" dirty="0">
              <a:solidFill>
                <a:srgbClr val="FF00FF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F87266C-FFB2-DB38-1026-25ADDC974E35}"/>
              </a:ext>
            </a:extLst>
          </p:cNvPr>
          <p:cNvSpPr txBox="1"/>
          <p:nvPr/>
        </p:nvSpPr>
        <p:spPr>
          <a:xfrm>
            <a:off x="1003027" y="5680200"/>
            <a:ext cx="7976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①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餘下玻璃周界是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：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 (42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25)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×2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18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×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2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 = 1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7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0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(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cm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)</a:t>
            </a:r>
            <a:endParaRPr lang="en-US" altLang="zh-CN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43CFEE68-FA0B-61D8-E4E6-A8654BAC39F5}"/>
              </a:ext>
            </a:extLst>
          </p:cNvPr>
          <p:cNvSpPr txBox="1"/>
          <p:nvPr/>
        </p:nvSpPr>
        <p:spPr>
          <a:xfrm>
            <a:off x="3135885" y="2905780"/>
            <a:ext cx="157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17</a:t>
            </a:r>
            <a:r>
              <a:rPr lang="en-US" altLang="zh-CN" sz="2800" dirty="0">
                <a:solidFill>
                  <a:srgbClr val="FF0000"/>
                </a:solidFill>
                <a:ea typeface="DFKai-SB" panose="03000509000000000000" pitchFamily="65" charset="-120"/>
              </a:rPr>
              <a:t>0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FE8306D0-7090-D3FE-CDFC-3319CBB7E742}"/>
              </a:ext>
            </a:extLst>
          </p:cNvPr>
          <p:cNvSpPr txBox="1"/>
          <p:nvPr/>
        </p:nvSpPr>
        <p:spPr>
          <a:xfrm>
            <a:off x="3135885" y="3545311"/>
            <a:ext cx="157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134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CD691F2E-E78C-11B5-3552-CFEA0EE90DE4}"/>
              </a:ext>
            </a:extLst>
          </p:cNvPr>
          <p:cNvSpPr>
            <a:spLocks noChangeAspect="1"/>
          </p:cNvSpPr>
          <p:nvPr/>
        </p:nvSpPr>
        <p:spPr>
          <a:xfrm>
            <a:off x="3928726" y="4181497"/>
            <a:ext cx="1935360" cy="1152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93047672-B9B0-C07A-415D-D14403915009}"/>
              </a:ext>
            </a:extLst>
          </p:cNvPr>
          <p:cNvSpPr>
            <a:spLocks noChangeAspect="1"/>
          </p:cNvSpPr>
          <p:nvPr/>
        </p:nvSpPr>
        <p:spPr>
          <a:xfrm>
            <a:off x="3928726" y="4181497"/>
            <a:ext cx="900000" cy="900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5A66B822-FAAA-BAB3-F471-B5840CAA6F29}"/>
              </a:ext>
            </a:extLst>
          </p:cNvPr>
          <p:cNvSpPr/>
          <p:nvPr/>
        </p:nvSpPr>
        <p:spPr>
          <a:xfrm>
            <a:off x="3940758" y="4185719"/>
            <a:ext cx="1934986" cy="1157287"/>
          </a:xfrm>
          <a:custGeom>
            <a:avLst/>
            <a:gdLst>
              <a:gd name="connsiteX0" fmla="*/ 519113 w 1952625"/>
              <a:gd name="connsiteY0" fmla="*/ 0 h 1166812"/>
              <a:gd name="connsiteX1" fmla="*/ 519113 w 1952625"/>
              <a:gd name="connsiteY1" fmla="*/ 919162 h 1166812"/>
              <a:gd name="connsiteX2" fmla="*/ 1428750 w 1952625"/>
              <a:gd name="connsiteY2" fmla="*/ 919162 h 1166812"/>
              <a:gd name="connsiteX3" fmla="*/ 1428750 w 1952625"/>
              <a:gd name="connsiteY3" fmla="*/ 9525 h 1166812"/>
              <a:gd name="connsiteX4" fmla="*/ 1952625 w 1952625"/>
              <a:gd name="connsiteY4" fmla="*/ 9525 h 1166812"/>
              <a:gd name="connsiteX5" fmla="*/ 1952625 w 1952625"/>
              <a:gd name="connsiteY5" fmla="*/ 1166812 h 1166812"/>
              <a:gd name="connsiteX6" fmla="*/ 0 w 1952625"/>
              <a:gd name="connsiteY6" fmla="*/ 1166812 h 1166812"/>
              <a:gd name="connsiteX7" fmla="*/ 0 w 1952625"/>
              <a:gd name="connsiteY7" fmla="*/ 19050 h 1166812"/>
              <a:gd name="connsiteX8" fmla="*/ 519113 w 1952625"/>
              <a:gd name="connsiteY8" fmla="*/ 0 h 1166812"/>
              <a:gd name="connsiteX0" fmla="*/ 523875 w 1952625"/>
              <a:gd name="connsiteY0" fmla="*/ 19050 h 1157287"/>
              <a:gd name="connsiteX1" fmla="*/ 519113 w 1952625"/>
              <a:gd name="connsiteY1" fmla="*/ 909637 h 1157287"/>
              <a:gd name="connsiteX2" fmla="*/ 1428750 w 1952625"/>
              <a:gd name="connsiteY2" fmla="*/ 909637 h 1157287"/>
              <a:gd name="connsiteX3" fmla="*/ 1428750 w 1952625"/>
              <a:gd name="connsiteY3" fmla="*/ 0 h 1157287"/>
              <a:gd name="connsiteX4" fmla="*/ 1952625 w 1952625"/>
              <a:gd name="connsiteY4" fmla="*/ 0 h 1157287"/>
              <a:gd name="connsiteX5" fmla="*/ 1952625 w 1952625"/>
              <a:gd name="connsiteY5" fmla="*/ 1157287 h 1157287"/>
              <a:gd name="connsiteX6" fmla="*/ 0 w 1952625"/>
              <a:gd name="connsiteY6" fmla="*/ 1157287 h 1157287"/>
              <a:gd name="connsiteX7" fmla="*/ 0 w 1952625"/>
              <a:gd name="connsiteY7" fmla="*/ 9525 h 1157287"/>
              <a:gd name="connsiteX8" fmla="*/ 523875 w 1952625"/>
              <a:gd name="connsiteY8" fmla="*/ 19050 h 1157287"/>
              <a:gd name="connsiteX0" fmla="*/ 519112 w 1952625"/>
              <a:gd name="connsiteY0" fmla="*/ 14287 h 1157287"/>
              <a:gd name="connsiteX1" fmla="*/ 519113 w 1952625"/>
              <a:gd name="connsiteY1" fmla="*/ 909637 h 1157287"/>
              <a:gd name="connsiteX2" fmla="*/ 1428750 w 1952625"/>
              <a:gd name="connsiteY2" fmla="*/ 909637 h 1157287"/>
              <a:gd name="connsiteX3" fmla="*/ 1428750 w 1952625"/>
              <a:gd name="connsiteY3" fmla="*/ 0 h 1157287"/>
              <a:gd name="connsiteX4" fmla="*/ 1952625 w 1952625"/>
              <a:gd name="connsiteY4" fmla="*/ 0 h 1157287"/>
              <a:gd name="connsiteX5" fmla="*/ 1952625 w 1952625"/>
              <a:gd name="connsiteY5" fmla="*/ 1157287 h 1157287"/>
              <a:gd name="connsiteX6" fmla="*/ 0 w 1952625"/>
              <a:gd name="connsiteY6" fmla="*/ 1157287 h 1157287"/>
              <a:gd name="connsiteX7" fmla="*/ 0 w 1952625"/>
              <a:gd name="connsiteY7" fmla="*/ 9525 h 1157287"/>
              <a:gd name="connsiteX8" fmla="*/ 519112 w 1952625"/>
              <a:gd name="connsiteY8" fmla="*/ 14287 h 1157287"/>
              <a:gd name="connsiteX0" fmla="*/ 519112 w 1952625"/>
              <a:gd name="connsiteY0" fmla="*/ 9524 h 1157287"/>
              <a:gd name="connsiteX1" fmla="*/ 519113 w 1952625"/>
              <a:gd name="connsiteY1" fmla="*/ 909637 h 1157287"/>
              <a:gd name="connsiteX2" fmla="*/ 1428750 w 1952625"/>
              <a:gd name="connsiteY2" fmla="*/ 909637 h 1157287"/>
              <a:gd name="connsiteX3" fmla="*/ 1428750 w 1952625"/>
              <a:gd name="connsiteY3" fmla="*/ 0 h 1157287"/>
              <a:gd name="connsiteX4" fmla="*/ 1952625 w 1952625"/>
              <a:gd name="connsiteY4" fmla="*/ 0 h 1157287"/>
              <a:gd name="connsiteX5" fmla="*/ 1952625 w 1952625"/>
              <a:gd name="connsiteY5" fmla="*/ 1157287 h 1157287"/>
              <a:gd name="connsiteX6" fmla="*/ 0 w 1952625"/>
              <a:gd name="connsiteY6" fmla="*/ 1157287 h 1157287"/>
              <a:gd name="connsiteX7" fmla="*/ 0 w 1952625"/>
              <a:gd name="connsiteY7" fmla="*/ 9525 h 1157287"/>
              <a:gd name="connsiteX8" fmla="*/ 519112 w 1952625"/>
              <a:gd name="connsiteY8" fmla="*/ 9524 h 1157287"/>
              <a:gd name="connsiteX0" fmla="*/ 519112 w 1952625"/>
              <a:gd name="connsiteY0" fmla="*/ 9524 h 1157287"/>
              <a:gd name="connsiteX1" fmla="*/ 519113 w 1952625"/>
              <a:gd name="connsiteY1" fmla="*/ 909637 h 1157287"/>
              <a:gd name="connsiteX2" fmla="*/ 1428750 w 1952625"/>
              <a:gd name="connsiteY2" fmla="*/ 909637 h 1157287"/>
              <a:gd name="connsiteX3" fmla="*/ 914400 w 1952625"/>
              <a:gd name="connsiteY3" fmla="*/ 6350 h 1157287"/>
              <a:gd name="connsiteX4" fmla="*/ 1952625 w 1952625"/>
              <a:gd name="connsiteY4" fmla="*/ 0 h 1157287"/>
              <a:gd name="connsiteX5" fmla="*/ 1952625 w 1952625"/>
              <a:gd name="connsiteY5" fmla="*/ 1157287 h 1157287"/>
              <a:gd name="connsiteX6" fmla="*/ 0 w 1952625"/>
              <a:gd name="connsiteY6" fmla="*/ 1157287 h 1157287"/>
              <a:gd name="connsiteX7" fmla="*/ 0 w 1952625"/>
              <a:gd name="connsiteY7" fmla="*/ 9525 h 1157287"/>
              <a:gd name="connsiteX8" fmla="*/ 519112 w 1952625"/>
              <a:gd name="connsiteY8" fmla="*/ 9524 h 1157287"/>
              <a:gd name="connsiteX0" fmla="*/ 519112 w 1952625"/>
              <a:gd name="connsiteY0" fmla="*/ 9524 h 1157287"/>
              <a:gd name="connsiteX1" fmla="*/ 519113 w 1952625"/>
              <a:gd name="connsiteY1" fmla="*/ 909637 h 1157287"/>
              <a:gd name="connsiteX2" fmla="*/ 927100 w 1952625"/>
              <a:gd name="connsiteY2" fmla="*/ 903287 h 1157287"/>
              <a:gd name="connsiteX3" fmla="*/ 914400 w 1952625"/>
              <a:gd name="connsiteY3" fmla="*/ 6350 h 1157287"/>
              <a:gd name="connsiteX4" fmla="*/ 1952625 w 1952625"/>
              <a:gd name="connsiteY4" fmla="*/ 0 h 1157287"/>
              <a:gd name="connsiteX5" fmla="*/ 1952625 w 1952625"/>
              <a:gd name="connsiteY5" fmla="*/ 1157287 h 1157287"/>
              <a:gd name="connsiteX6" fmla="*/ 0 w 1952625"/>
              <a:gd name="connsiteY6" fmla="*/ 1157287 h 1157287"/>
              <a:gd name="connsiteX7" fmla="*/ 0 w 1952625"/>
              <a:gd name="connsiteY7" fmla="*/ 9525 h 1157287"/>
              <a:gd name="connsiteX8" fmla="*/ 519112 w 1952625"/>
              <a:gd name="connsiteY8" fmla="*/ 9524 h 1157287"/>
              <a:gd name="connsiteX0" fmla="*/ 519112 w 1952625"/>
              <a:gd name="connsiteY0" fmla="*/ 9524 h 1157287"/>
              <a:gd name="connsiteX1" fmla="*/ 519113 w 1952625"/>
              <a:gd name="connsiteY1" fmla="*/ 909637 h 1157287"/>
              <a:gd name="connsiteX2" fmla="*/ 927100 w 1952625"/>
              <a:gd name="connsiteY2" fmla="*/ 903287 h 1157287"/>
              <a:gd name="connsiteX3" fmla="*/ 914400 w 1952625"/>
              <a:gd name="connsiteY3" fmla="*/ 6350 h 1157287"/>
              <a:gd name="connsiteX4" fmla="*/ 1952625 w 1952625"/>
              <a:gd name="connsiteY4" fmla="*/ 0 h 1157287"/>
              <a:gd name="connsiteX5" fmla="*/ 1952625 w 1952625"/>
              <a:gd name="connsiteY5" fmla="*/ 1157287 h 1157287"/>
              <a:gd name="connsiteX6" fmla="*/ 0 w 1952625"/>
              <a:gd name="connsiteY6" fmla="*/ 1157287 h 1157287"/>
              <a:gd name="connsiteX7" fmla="*/ 0 w 1952625"/>
              <a:gd name="connsiteY7" fmla="*/ 9525 h 1157287"/>
              <a:gd name="connsiteX8" fmla="*/ 519112 w 1952625"/>
              <a:gd name="connsiteY8" fmla="*/ 9524 h 1157287"/>
              <a:gd name="connsiteX0" fmla="*/ 0 w 1952625"/>
              <a:gd name="connsiteY0" fmla="*/ 9525 h 1157287"/>
              <a:gd name="connsiteX1" fmla="*/ 519113 w 1952625"/>
              <a:gd name="connsiteY1" fmla="*/ 909637 h 1157287"/>
              <a:gd name="connsiteX2" fmla="*/ 927100 w 1952625"/>
              <a:gd name="connsiteY2" fmla="*/ 903287 h 1157287"/>
              <a:gd name="connsiteX3" fmla="*/ 914400 w 1952625"/>
              <a:gd name="connsiteY3" fmla="*/ 6350 h 1157287"/>
              <a:gd name="connsiteX4" fmla="*/ 1952625 w 1952625"/>
              <a:gd name="connsiteY4" fmla="*/ 0 h 1157287"/>
              <a:gd name="connsiteX5" fmla="*/ 1952625 w 1952625"/>
              <a:gd name="connsiteY5" fmla="*/ 1157287 h 1157287"/>
              <a:gd name="connsiteX6" fmla="*/ 0 w 1952625"/>
              <a:gd name="connsiteY6" fmla="*/ 1157287 h 1157287"/>
              <a:gd name="connsiteX7" fmla="*/ 0 w 1952625"/>
              <a:gd name="connsiteY7" fmla="*/ 9525 h 1157287"/>
              <a:gd name="connsiteX0" fmla="*/ 6350 w 1952625"/>
              <a:gd name="connsiteY0" fmla="*/ 898525 h 1157287"/>
              <a:gd name="connsiteX1" fmla="*/ 519113 w 1952625"/>
              <a:gd name="connsiteY1" fmla="*/ 909637 h 1157287"/>
              <a:gd name="connsiteX2" fmla="*/ 927100 w 1952625"/>
              <a:gd name="connsiteY2" fmla="*/ 903287 h 1157287"/>
              <a:gd name="connsiteX3" fmla="*/ 914400 w 1952625"/>
              <a:gd name="connsiteY3" fmla="*/ 6350 h 1157287"/>
              <a:gd name="connsiteX4" fmla="*/ 1952625 w 1952625"/>
              <a:gd name="connsiteY4" fmla="*/ 0 h 1157287"/>
              <a:gd name="connsiteX5" fmla="*/ 1952625 w 1952625"/>
              <a:gd name="connsiteY5" fmla="*/ 1157287 h 1157287"/>
              <a:gd name="connsiteX6" fmla="*/ 0 w 1952625"/>
              <a:gd name="connsiteY6" fmla="*/ 1157287 h 1157287"/>
              <a:gd name="connsiteX7" fmla="*/ 6350 w 1952625"/>
              <a:gd name="connsiteY7" fmla="*/ 898525 h 1157287"/>
              <a:gd name="connsiteX0" fmla="*/ 6350 w 1952625"/>
              <a:gd name="connsiteY0" fmla="*/ 898525 h 1157287"/>
              <a:gd name="connsiteX1" fmla="*/ 927100 w 1952625"/>
              <a:gd name="connsiteY1" fmla="*/ 903287 h 1157287"/>
              <a:gd name="connsiteX2" fmla="*/ 914400 w 1952625"/>
              <a:gd name="connsiteY2" fmla="*/ 6350 h 1157287"/>
              <a:gd name="connsiteX3" fmla="*/ 1952625 w 1952625"/>
              <a:gd name="connsiteY3" fmla="*/ 0 h 1157287"/>
              <a:gd name="connsiteX4" fmla="*/ 1952625 w 1952625"/>
              <a:gd name="connsiteY4" fmla="*/ 1157287 h 1157287"/>
              <a:gd name="connsiteX5" fmla="*/ 0 w 1952625"/>
              <a:gd name="connsiteY5" fmla="*/ 1157287 h 1157287"/>
              <a:gd name="connsiteX6" fmla="*/ 6350 w 1952625"/>
              <a:gd name="connsiteY6" fmla="*/ 898525 h 1157287"/>
              <a:gd name="connsiteX0" fmla="*/ 25400 w 1952625"/>
              <a:gd name="connsiteY0" fmla="*/ 891381 h 1157287"/>
              <a:gd name="connsiteX1" fmla="*/ 927100 w 1952625"/>
              <a:gd name="connsiteY1" fmla="*/ 903287 h 1157287"/>
              <a:gd name="connsiteX2" fmla="*/ 914400 w 1952625"/>
              <a:gd name="connsiteY2" fmla="*/ 6350 h 1157287"/>
              <a:gd name="connsiteX3" fmla="*/ 1952625 w 1952625"/>
              <a:gd name="connsiteY3" fmla="*/ 0 h 1157287"/>
              <a:gd name="connsiteX4" fmla="*/ 1952625 w 1952625"/>
              <a:gd name="connsiteY4" fmla="*/ 1157287 h 1157287"/>
              <a:gd name="connsiteX5" fmla="*/ 0 w 1952625"/>
              <a:gd name="connsiteY5" fmla="*/ 1157287 h 1157287"/>
              <a:gd name="connsiteX6" fmla="*/ 25400 w 1952625"/>
              <a:gd name="connsiteY6" fmla="*/ 891381 h 1157287"/>
              <a:gd name="connsiteX0" fmla="*/ 1587 w 1928812"/>
              <a:gd name="connsiteY0" fmla="*/ 891381 h 1157287"/>
              <a:gd name="connsiteX1" fmla="*/ 903287 w 1928812"/>
              <a:gd name="connsiteY1" fmla="*/ 903287 h 1157287"/>
              <a:gd name="connsiteX2" fmla="*/ 890587 w 1928812"/>
              <a:gd name="connsiteY2" fmla="*/ 6350 h 1157287"/>
              <a:gd name="connsiteX3" fmla="*/ 1928812 w 1928812"/>
              <a:gd name="connsiteY3" fmla="*/ 0 h 1157287"/>
              <a:gd name="connsiteX4" fmla="*/ 1928812 w 1928812"/>
              <a:gd name="connsiteY4" fmla="*/ 1157287 h 1157287"/>
              <a:gd name="connsiteX5" fmla="*/ 0 w 1928812"/>
              <a:gd name="connsiteY5" fmla="*/ 1157287 h 1157287"/>
              <a:gd name="connsiteX6" fmla="*/ 1587 w 1928812"/>
              <a:gd name="connsiteY6" fmla="*/ 891381 h 1157287"/>
              <a:gd name="connsiteX0" fmla="*/ 0 w 1934369"/>
              <a:gd name="connsiteY0" fmla="*/ 891381 h 1157287"/>
              <a:gd name="connsiteX1" fmla="*/ 908844 w 1934369"/>
              <a:gd name="connsiteY1" fmla="*/ 903287 h 1157287"/>
              <a:gd name="connsiteX2" fmla="*/ 896144 w 1934369"/>
              <a:gd name="connsiteY2" fmla="*/ 6350 h 1157287"/>
              <a:gd name="connsiteX3" fmla="*/ 1934369 w 1934369"/>
              <a:gd name="connsiteY3" fmla="*/ 0 h 1157287"/>
              <a:gd name="connsiteX4" fmla="*/ 1934369 w 1934369"/>
              <a:gd name="connsiteY4" fmla="*/ 1157287 h 1157287"/>
              <a:gd name="connsiteX5" fmla="*/ 5557 w 1934369"/>
              <a:gd name="connsiteY5" fmla="*/ 1157287 h 1157287"/>
              <a:gd name="connsiteX6" fmla="*/ 0 w 1934369"/>
              <a:gd name="connsiteY6" fmla="*/ 891381 h 1157287"/>
              <a:gd name="connsiteX0" fmla="*/ 3968 w 1938337"/>
              <a:gd name="connsiteY0" fmla="*/ 891381 h 1157287"/>
              <a:gd name="connsiteX1" fmla="*/ 912812 w 1938337"/>
              <a:gd name="connsiteY1" fmla="*/ 903287 h 1157287"/>
              <a:gd name="connsiteX2" fmla="*/ 900112 w 1938337"/>
              <a:gd name="connsiteY2" fmla="*/ 6350 h 1157287"/>
              <a:gd name="connsiteX3" fmla="*/ 1938337 w 1938337"/>
              <a:gd name="connsiteY3" fmla="*/ 0 h 1157287"/>
              <a:gd name="connsiteX4" fmla="*/ 1938337 w 1938337"/>
              <a:gd name="connsiteY4" fmla="*/ 1157287 h 1157287"/>
              <a:gd name="connsiteX5" fmla="*/ 0 w 1938337"/>
              <a:gd name="connsiteY5" fmla="*/ 1157287 h 1157287"/>
              <a:gd name="connsiteX6" fmla="*/ 3968 w 1938337"/>
              <a:gd name="connsiteY6" fmla="*/ 891381 h 1157287"/>
              <a:gd name="connsiteX0" fmla="*/ 309 w 1934678"/>
              <a:gd name="connsiteY0" fmla="*/ 891381 h 1157287"/>
              <a:gd name="connsiteX1" fmla="*/ 909153 w 1934678"/>
              <a:gd name="connsiteY1" fmla="*/ 903287 h 1157287"/>
              <a:gd name="connsiteX2" fmla="*/ 896453 w 1934678"/>
              <a:gd name="connsiteY2" fmla="*/ 6350 h 1157287"/>
              <a:gd name="connsiteX3" fmla="*/ 1934678 w 1934678"/>
              <a:gd name="connsiteY3" fmla="*/ 0 h 1157287"/>
              <a:gd name="connsiteX4" fmla="*/ 1934678 w 1934678"/>
              <a:gd name="connsiteY4" fmla="*/ 1157287 h 1157287"/>
              <a:gd name="connsiteX5" fmla="*/ 1104 w 1934678"/>
              <a:gd name="connsiteY5" fmla="*/ 1157287 h 1157287"/>
              <a:gd name="connsiteX6" fmla="*/ 309 w 1934678"/>
              <a:gd name="connsiteY6" fmla="*/ 891381 h 1157287"/>
              <a:gd name="connsiteX0" fmla="*/ 617 w 1934986"/>
              <a:gd name="connsiteY0" fmla="*/ 891381 h 1157287"/>
              <a:gd name="connsiteX1" fmla="*/ 909461 w 1934986"/>
              <a:gd name="connsiteY1" fmla="*/ 903287 h 1157287"/>
              <a:gd name="connsiteX2" fmla="*/ 896761 w 1934986"/>
              <a:gd name="connsiteY2" fmla="*/ 6350 h 1157287"/>
              <a:gd name="connsiteX3" fmla="*/ 1934986 w 1934986"/>
              <a:gd name="connsiteY3" fmla="*/ 0 h 1157287"/>
              <a:gd name="connsiteX4" fmla="*/ 1934986 w 1934986"/>
              <a:gd name="connsiteY4" fmla="*/ 1157287 h 1157287"/>
              <a:gd name="connsiteX5" fmla="*/ 1412 w 1934986"/>
              <a:gd name="connsiteY5" fmla="*/ 1157287 h 1157287"/>
              <a:gd name="connsiteX6" fmla="*/ 617 w 1934986"/>
              <a:gd name="connsiteY6" fmla="*/ 891381 h 1157287"/>
              <a:gd name="connsiteX0" fmla="*/ 617 w 1934986"/>
              <a:gd name="connsiteY0" fmla="*/ 891381 h 1157287"/>
              <a:gd name="connsiteX1" fmla="*/ 902317 w 1934986"/>
              <a:gd name="connsiteY1" fmla="*/ 903287 h 1157287"/>
              <a:gd name="connsiteX2" fmla="*/ 896761 w 1934986"/>
              <a:gd name="connsiteY2" fmla="*/ 6350 h 1157287"/>
              <a:gd name="connsiteX3" fmla="*/ 1934986 w 1934986"/>
              <a:gd name="connsiteY3" fmla="*/ 0 h 1157287"/>
              <a:gd name="connsiteX4" fmla="*/ 1934986 w 1934986"/>
              <a:gd name="connsiteY4" fmla="*/ 1157287 h 1157287"/>
              <a:gd name="connsiteX5" fmla="*/ 1412 w 1934986"/>
              <a:gd name="connsiteY5" fmla="*/ 1157287 h 1157287"/>
              <a:gd name="connsiteX6" fmla="*/ 617 w 1934986"/>
              <a:gd name="connsiteY6" fmla="*/ 891381 h 1157287"/>
              <a:gd name="connsiteX0" fmla="*/ 617 w 1934986"/>
              <a:gd name="connsiteY0" fmla="*/ 910431 h 1157287"/>
              <a:gd name="connsiteX1" fmla="*/ 902317 w 1934986"/>
              <a:gd name="connsiteY1" fmla="*/ 903287 h 1157287"/>
              <a:gd name="connsiteX2" fmla="*/ 896761 w 1934986"/>
              <a:gd name="connsiteY2" fmla="*/ 6350 h 1157287"/>
              <a:gd name="connsiteX3" fmla="*/ 1934986 w 1934986"/>
              <a:gd name="connsiteY3" fmla="*/ 0 h 1157287"/>
              <a:gd name="connsiteX4" fmla="*/ 1934986 w 1934986"/>
              <a:gd name="connsiteY4" fmla="*/ 1157287 h 1157287"/>
              <a:gd name="connsiteX5" fmla="*/ 1412 w 1934986"/>
              <a:gd name="connsiteY5" fmla="*/ 1157287 h 1157287"/>
              <a:gd name="connsiteX6" fmla="*/ 617 w 1934986"/>
              <a:gd name="connsiteY6" fmla="*/ 910431 h 1157287"/>
              <a:gd name="connsiteX0" fmla="*/ 617 w 1934986"/>
              <a:gd name="connsiteY0" fmla="*/ 903287 h 1157287"/>
              <a:gd name="connsiteX1" fmla="*/ 902317 w 1934986"/>
              <a:gd name="connsiteY1" fmla="*/ 903287 h 1157287"/>
              <a:gd name="connsiteX2" fmla="*/ 896761 w 1934986"/>
              <a:gd name="connsiteY2" fmla="*/ 6350 h 1157287"/>
              <a:gd name="connsiteX3" fmla="*/ 1934986 w 1934986"/>
              <a:gd name="connsiteY3" fmla="*/ 0 h 1157287"/>
              <a:gd name="connsiteX4" fmla="*/ 1934986 w 1934986"/>
              <a:gd name="connsiteY4" fmla="*/ 1157287 h 1157287"/>
              <a:gd name="connsiteX5" fmla="*/ 1412 w 1934986"/>
              <a:gd name="connsiteY5" fmla="*/ 1157287 h 1157287"/>
              <a:gd name="connsiteX6" fmla="*/ 617 w 1934986"/>
              <a:gd name="connsiteY6" fmla="*/ 903287 h 115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4986" h="1157287">
                <a:moveTo>
                  <a:pt x="617" y="903287"/>
                </a:moveTo>
                <a:lnTo>
                  <a:pt x="902317" y="903287"/>
                </a:lnTo>
                <a:lnTo>
                  <a:pt x="896761" y="6350"/>
                </a:lnTo>
                <a:lnTo>
                  <a:pt x="1934986" y="0"/>
                </a:lnTo>
                <a:lnTo>
                  <a:pt x="1934986" y="1157287"/>
                </a:lnTo>
                <a:lnTo>
                  <a:pt x="1412" y="1157287"/>
                </a:lnTo>
                <a:cubicBezTo>
                  <a:pt x="353" y="1154377"/>
                  <a:pt x="-706" y="991922"/>
                  <a:pt x="617" y="903287"/>
                </a:cubicBezTo>
                <a:close/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0DFF1752-80F6-F074-070A-E7F43BCD152B}"/>
              </a:ext>
            </a:extLst>
          </p:cNvPr>
          <p:cNvSpPr txBox="1"/>
          <p:nvPr/>
        </p:nvSpPr>
        <p:spPr>
          <a:xfrm>
            <a:off x="5903613" y="4626210"/>
            <a:ext cx="95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FF"/>
                </a:solidFill>
              </a:rPr>
              <a:t>25cm</a:t>
            </a:r>
            <a:endParaRPr lang="zh-TW" altLang="en-US" dirty="0">
              <a:solidFill>
                <a:srgbClr val="FF00FF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03D93904-EA6B-8F93-8DC8-46AC28F611BC}"/>
              </a:ext>
            </a:extLst>
          </p:cNvPr>
          <p:cNvSpPr txBox="1"/>
          <p:nvPr/>
        </p:nvSpPr>
        <p:spPr>
          <a:xfrm>
            <a:off x="4810210" y="4531775"/>
            <a:ext cx="95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FF"/>
                </a:solidFill>
              </a:rPr>
              <a:t>18cm</a:t>
            </a:r>
            <a:endParaRPr lang="zh-TW" altLang="en-US" dirty="0">
              <a:solidFill>
                <a:srgbClr val="FF00FF"/>
              </a:solidFill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81ED4FE6-BC1F-6E66-8F46-4C615062BC85}"/>
              </a:ext>
            </a:extLst>
          </p:cNvPr>
          <p:cNvSpPr txBox="1"/>
          <p:nvPr/>
        </p:nvSpPr>
        <p:spPr>
          <a:xfrm>
            <a:off x="3986593" y="4735795"/>
            <a:ext cx="95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FF"/>
                </a:solidFill>
              </a:rPr>
              <a:t>18cm</a:t>
            </a:r>
            <a:endParaRPr lang="zh-TW" altLang="en-US" dirty="0">
              <a:solidFill>
                <a:srgbClr val="FF00FF"/>
              </a:solidFill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94D24659-0F37-1042-DA6A-6F1DFC61AC4E}"/>
              </a:ext>
            </a:extLst>
          </p:cNvPr>
          <p:cNvSpPr txBox="1"/>
          <p:nvPr/>
        </p:nvSpPr>
        <p:spPr>
          <a:xfrm>
            <a:off x="4659019" y="5298406"/>
            <a:ext cx="95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FF"/>
                </a:solidFill>
              </a:rPr>
              <a:t>42cm</a:t>
            </a:r>
            <a:endParaRPr lang="zh-TW" altLang="en-US" dirty="0">
              <a:solidFill>
                <a:srgbClr val="FF00FF"/>
              </a:solidFill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EDD6AB59-B41F-100B-EED0-60E2F93D223A}"/>
              </a:ext>
            </a:extLst>
          </p:cNvPr>
          <p:cNvSpPr txBox="1"/>
          <p:nvPr/>
        </p:nvSpPr>
        <p:spPr>
          <a:xfrm>
            <a:off x="1011680" y="5679854"/>
            <a:ext cx="7702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②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餘下玻璃周界是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：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 (42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25)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×2 = 1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34(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cm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)</a:t>
            </a:r>
            <a:endParaRPr lang="en-US" altLang="zh-CN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26509F7F-8042-C8E5-C42E-65C3DE27A5F6}"/>
              </a:ext>
            </a:extLst>
          </p:cNvPr>
          <p:cNvCxnSpPr>
            <a:cxnSpLocks/>
          </p:cNvCxnSpPr>
          <p:nvPr/>
        </p:nvCxnSpPr>
        <p:spPr>
          <a:xfrm>
            <a:off x="3926345" y="5079116"/>
            <a:ext cx="93140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20284929-A952-4624-2ED2-24AA921577DD}"/>
              </a:ext>
            </a:extLst>
          </p:cNvPr>
          <p:cNvCxnSpPr>
            <a:cxnSpLocks/>
          </p:cNvCxnSpPr>
          <p:nvPr/>
        </p:nvCxnSpPr>
        <p:spPr>
          <a:xfrm>
            <a:off x="3951808" y="5081497"/>
            <a:ext cx="863164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2DF1A74B-C481-D9EA-2070-350D4AF9A818}"/>
              </a:ext>
            </a:extLst>
          </p:cNvPr>
          <p:cNvCxnSpPr>
            <a:cxnSpLocks/>
          </p:cNvCxnSpPr>
          <p:nvPr/>
        </p:nvCxnSpPr>
        <p:spPr>
          <a:xfrm flipV="1">
            <a:off x="4828130" y="4181497"/>
            <a:ext cx="0" cy="89761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58DD63E6-9D99-D41D-E5EF-7C98D54CAB00}"/>
              </a:ext>
            </a:extLst>
          </p:cNvPr>
          <p:cNvCxnSpPr>
            <a:cxnSpLocks/>
          </p:cNvCxnSpPr>
          <p:nvPr/>
        </p:nvCxnSpPr>
        <p:spPr>
          <a:xfrm rot="16200000">
            <a:off x="4400539" y="4650354"/>
            <a:ext cx="863164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>
            <a:extLst>
              <a:ext uri="{FF2B5EF4-FFF2-40B4-BE49-F238E27FC236}">
                <a16:creationId xmlns:a16="http://schemas.microsoft.com/office/drawing/2014/main" id="{4788101D-307B-92D8-E60B-3242A4C2BC7D}"/>
              </a:ext>
            </a:extLst>
          </p:cNvPr>
          <p:cNvSpPr txBox="1"/>
          <p:nvPr/>
        </p:nvSpPr>
        <p:spPr>
          <a:xfrm>
            <a:off x="1003027" y="5670345"/>
            <a:ext cx="7702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③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餘下玻璃周界是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：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 (42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25)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×2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18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×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4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 = 206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(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cm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)</a:t>
            </a:r>
            <a:endParaRPr lang="en-US" altLang="zh-CN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9D810268-0BC1-5E52-9398-538EBD5F64A2}"/>
              </a:ext>
            </a:extLst>
          </p:cNvPr>
          <p:cNvSpPr>
            <a:spLocks noChangeAspect="1"/>
          </p:cNvSpPr>
          <p:nvPr/>
        </p:nvSpPr>
        <p:spPr>
          <a:xfrm>
            <a:off x="6365742" y="4145595"/>
            <a:ext cx="1935360" cy="1152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F67D2043-EF78-086F-34E4-42A19D555C8B}"/>
              </a:ext>
            </a:extLst>
          </p:cNvPr>
          <p:cNvSpPr>
            <a:spLocks noChangeAspect="1"/>
          </p:cNvSpPr>
          <p:nvPr/>
        </p:nvSpPr>
        <p:spPr>
          <a:xfrm>
            <a:off x="6883422" y="4265687"/>
            <a:ext cx="900000" cy="900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A53E602F-2A62-BF5D-C122-5C778D3B11F7}"/>
              </a:ext>
            </a:extLst>
          </p:cNvPr>
          <p:cNvSpPr txBox="1"/>
          <p:nvPr/>
        </p:nvSpPr>
        <p:spPr>
          <a:xfrm>
            <a:off x="8261675" y="4512427"/>
            <a:ext cx="95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FF"/>
                </a:solidFill>
              </a:rPr>
              <a:t>25cm</a:t>
            </a:r>
            <a:endParaRPr lang="zh-TW" altLang="en-US" dirty="0">
              <a:solidFill>
                <a:srgbClr val="FF00FF"/>
              </a:solidFill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4C322CD3-A6C3-52D3-C1F4-0B615A4F49FD}"/>
              </a:ext>
            </a:extLst>
          </p:cNvPr>
          <p:cNvSpPr txBox="1"/>
          <p:nvPr/>
        </p:nvSpPr>
        <p:spPr>
          <a:xfrm>
            <a:off x="6275676" y="4504144"/>
            <a:ext cx="95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FF"/>
                </a:solidFill>
              </a:rPr>
              <a:t>18cm</a:t>
            </a:r>
            <a:endParaRPr lang="zh-TW" altLang="en-US" dirty="0">
              <a:solidFill>
                <a:srgbClr val="FF00FF"/>
              </a:solidFill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5A9E59F3-91BE-80CC-2101-E13075EEF61F}"/>
              </a:ext>
            </a:extLst>
          </p:cNvPr>
          <p:cNvSpPr txBox="1"/>
          <p:nvPr/>
        </p:nvSpPr>
        <p:spPr>
          <a:xfrm>
            <a:off x="6972210" y="5262504"/>
            <a:ext cx="95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FF"/>
                </a:solidFill>
              </a:rPr>
              <a:t>42cm</a:t>
            </a:r>
            <a:endParaRPr lang="zh-TW" altLang="en-US" dirty="0">
              <a:solidFill>
                <a:srgbClr val="FF00FF"/>
              </a:solidFill>
            </a:endParaRPr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4FBFA886-34B6-B386-7471-75902E29A0B0}"/>
              </a:ext>
            </a:extLst>
          </p:cNvPr>
          <p:cNvSpPr>
            <a:spLocks noChangeAspect="1"/>
          </p:cNvSpPr>
          <p:nvPr/>
        </p:nvSpPr>
        <p:spPr>
          <a:xfrm>
            <a:off x="6883422" y="4267638"/>
            <a:ext cx="900000" cy="900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DF15382D-0236-91B3-FEFF-ED35C77CBCF2}"/>
              </a:ext>
            </a:extLst>
          </p:cNvPr>
          <p:cNvSpPr txBox="1"/>
          <p:nvPr/>
        </p:nvSpPr>
        <p:spPr>
          <a:xfrm>
            <a:off x="2052517" y="4120417"/>
            <a:ext cx="3965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可接收答案：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206)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DA9E4AF-4940-4895-35E4-1BC170C74B9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431" y="1180264"/>
            <a:ext cx="731520" cy="7111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522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0.15086 -0.1509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-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115 L 0.00035 -0.132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0.15087 -0.15092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-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116 L -0.00139 -0.13009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22 -0.00069 L 0.00104 0.00532 " pathEditMode="relative" rAng="0" ptsTypes="AA">
                                      <p:cBhvr>
                                        <p:cTn id="137" dur="200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0.15087 -0.15092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-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500"/>
                            </p:stCondLst>
                            <p:childTnLst>
                              <p:par>
                                <p:cTn id="2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17" grpId="0"/>
      <p:bldP spid="17" grpId="1"/>
      <p:bldP spid="19" grpId="0"/>
      <p:bldP spid="19" grpId="1"/>
      <p:bldP spid="20" grpId="0"/>
      <p:bldP spid="20" grpId="1"/>
      <p:bldP spid="27" grpId="0" uiExpand="1" build="allAtOnce"/>
      <p:bldP spid="37" grpId="0"/>
      <p:bldP spid="38" grpId="0"/>
      <p:bldP spid="39" grpId="0" animBg="1"/>
      <p:bldP spid="39" grpId="1" animBg="1"/>
      <p:bldP spid="40" grpId="0" animBg="1"/>
      <p:bldP spid="40" grpId="1" animBg="1"/>
      <p:bldP spid="40" grpId="2" animBg="1"/>
      <p:bldP spid="41" grpId="0" animBg="1"/>
      <p:bldP spid="41" grpId="1" animBg="1"/>
      <p:bldP spid="44" grpId="0"/>
      <p:bldP spid="44" grpId="1"/>
      <p:bldP spid="45" grpId="0"/>
      <p:bldP spid="45" grpId="1"/>
      <p:bldP spid="46" grpId="0"/>
      <p:bldP spid="46" grpId="1"/>
      <p:bldP spid="48" grpId="0"/>
      <p:bldP spid="48" grpId="1"/>
      <p:bldP spid="49" grpId="0" uiExpand="1" build="allAtOnce"/>
      <p:bldP spid="58" grpId="0" uiExpand="1" build="allAtOnce"/>
      <p:bldP spid="83" grpId="0" animBg="1"/>
      <p:bldP spid="83" grpId="1" animBg="1"/>
      <p:bldP spid="84" grpId="0" animBg="1"/>
      <p:bldP spid="84" grpId="2" animBg="1"/>
      <p:bldP spid="86" grpId="0"/>
      <p:bldP spid="86" grpId="1"/>
      <p:bldP spid="87" grpId="0"/>
      <p:bldP spid="87" grpId="1"/>
      <p:bldP spid="89" grpId="0"/>
      <p:bldP spid="89" grpId="1"/>
      <p:bldP spid="95" grpId="0" animBg="1"/>
      <p:bldP spid="95" grpId="1" animBg="1"/>
      <p:bldP spid="95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png|iVBORw0KGgoAAAANSUhEUgAAATgAAAA5CAYAAACiVDd7AAAAGXRFWHRTb2Z0d2FyZQBBZG9iZSBJ&#10;bWFnZVJlYWR5ccllPAAADglJREFUeNrsXetx4zgSxkzt/9VGMHRdAENFYCoCSXUBmIrAUgInaxOQ&#10;FIHoALYkRyBOBOYFsCVOBKuJYI+YapyxLHTjQdCSZvqrQtkWLTwajQ/djQeFYDAYDAaDwWAwGAwG&#10;g8FgMBgMBoPBYDAYDAaDwWAwGAwG43bxgUXAYNwskiZNmjRoUt2kQ5POLJY3fGQRMBg3ibxJxyZ9&#10;gr/vm3RqUsqiYTAYt265/aWRnExrsOb+AouOwWAwbhKSzOZNypr0Cj//hp87ID4Gu6gMxk1CuqGV&#10;9vsR/pbpK1h4DCY4BuMmUWskVjZpof39q+CFBgaDccOQrugJfq7hsx38fmILjsFg3Dp2QGY5EJ2M&#10;yamFBwYg6j64f/37PwMQdmowqas///i9+hmE2sghAzkoSJeh9G1/k08C+SQtWR6avM43IAOpB+0V&#10;vRJ04dxj2Sa5/Yh6KNv4AO2UbdpCGxkxCa5RKDlrPAr7Hhyp1HIz4tZFyZp8/zZ8vGq++xSp3qYV&#10;p6LJfxaY3xPIAVumr6H+hcMAVcv+GArIq0bqsfSougpQf7HVzYHUHi311svcdinPMLnOtQFv08MC&#10;yq892nYk/kVOOtPAukt57Yl/iabzPxs+dlSqSZNOYC67bDAcAKG8Nt/bw0C+JCaOn1kHV5OOQCrU&#10;HiTZ3h0QK5aXlOOrQz2UHCcR5JBCfrJuJ988ZZ2h/UcP+aWh5SGEfgL5J456KMlQlr0DcuysSx30&#10;+YGp6IoIDgb0DmadpAO5xBqgoVanSbEHAXXatVxSG3ITyQG5HYX7Rk35f3v4XiwkkOfaUY5z8bYX&#10;q0t5uxBXtEmvDhOLbaI4RZJh0OQY8j1GTwQHHXIUcYKZaoDmF2j7OPCZiShDFDQ3EOkucKDue5DP&#10;3NYvQErrSOVJeby6WlOapZtG0sNjBD0MscRywbgOgtPIzUWpZIylFG57cnbvSXIOs+bEw21ZWmRQ&#10;u3wX2o/J9QyyRK2gnuS3xuQAbqFLmTXU3SWwn7qQNbiCrpZu6aiHA9DDLoSZBnyf3dMrsuDWFnKT&#10;ijT984/fPzRp2KRRk35rPrtr0sqiZLvIrlYXV8LJbYDAc4IQ0ghkINs+JQZEYrEapUzvpCybn1KW&#10;RQerc9RKKyI/JYe5od0TC7FLUpMLNb/J9oMeSFl8AFlQZJ05uMd7gtyk7DdNGoIejjz18NgxJudM&#10;WND3fDi+R/zi0RkZMWNLhZk1SnQwPYSVqqcmjw0oJxavkS7P8B3a7aKEY8vgF0Q75KpXqbX/0LR9&#10;hZBCBuVMELlO1ZYK+bPJZyHMWyAyW4P0OmnkKaBue2SwSVk9taxfKl62aMrZEHWQOnIAksRccuke&#10;vxjqqyzHlLCYp9jKaEsPd4jMVfumgbol81w4/u8jU9D1WHA7gtxGGLm1FOwMlkhBWDS9uqraHimr&#10;ojrM5J+RzwvEEjO6l0T+RXu/GPxdIgMzCDDwR4hlk7RWB6mA/owiNwPRjQhraon03ZIgt5HLtg/Q&#10;wymhhxOY0EOQeCxS8eLCNRAckA42EEe+Gydhn1lFuMGXdE912Mh2gA0gB+vJBd+Qz7/GFgrUuaBI&#10;WNtrhlluhWeZFWEpZQaSWRIu8ch38zDoYelKsB4YO4ypieAjVVfjoo4JV6wKHFDDC7X5AZn9hcH1&#10;eYB4jiCshszkzpsIDWJQvnV9MuTzZPo8Al4IAqMIv3S13EzEDy7jHHHhSofJadbhZIQkuRNCsInr&#10;RmCDBbiw1GmMeEN8l9t7WnDEiuPZMvivDkRQ9wWZyVPL5k3MktoHuDg14u7sI21E7YKEmBy+T3Qd&#10;88cC//8PE4DFM0DItQwtGAis6GDtY+GCScCYOgjGu7uo2EAtrv08JGIRCESxngOUvCRc1yPs68od&#10;Caokylc77vteccPIvIY2mMqvuxCM5h5jg1uVeY8830Zo9yrU1WzwBZmcHixhkkFPbWF4ElxKuDO3&#10;hgkyQNUB7NqDFFUMqbTIbqcRFGUNPhPP9CNuJw/SjOG+2/QgltXxYplgU6QPOpcPVlztMbm79F1G&#10;9PcY00OmpPcnuM9Y7OTG3NMUsVAOlsGaWCwnly0BiqDQs48gz8LRylKkmUeUzxoZ0GeoW0pYMDGA&#10;6dMngmxi6mCXvJxdXCC9iecEx+iR4H6UoOejg+XwxdeygVnX5/YRRXQpQpauA03tvN91EQpcmCBP&#10;BcwtFhq1sbYziHAHZfXWEfXjKyKfzKHuNdJvjx4hj0IwLkJwfSvWJd3Tc3tDLjJgJxYFl8o58pCL&#10;itGl7UEO+wR9gva5K8lJItPSCa6j2ltcsa2l7Ze05L9ekX49O1r/JtIrA1drGT0RXHJj7ikW1K3k&#10;DK0nYd6fl9hmcjnQ4VjWzJHo0BMBsA3kDmZ1Fwspd3RXMy259OHGFhfqsCE2Bj5fkZphk+ODQ5iE&#10;3dMLElyFKPYtua5jYsAfWynzdVPb1hwQ3UjYA/DoyQ05o8NG1DtwXW2kuYwsM9mOhYPVHkUPCH2q&#10;CVc4pg5+6mKhEivBuUWHzoK3h1yU4L4R5HAL1lus+7a88gCLbgoEtQkgX91t3WiH9jGLKom0jUQO&#10;uIXhVmOM4O4jdVVmcUNN7c4iTrQZIouubqp+v6BpMjvc4HarH4rgyi4WzRVgEmmmD7kIU1liC4Ev&#10;RGQeeR3gBEgZSMIHSz9/txhNpxIISybWecqxRf+qvsonXEffI4glMhGMiTAJu6c94heXTms6x3SE&#10;ZNLhKMs1uKcheFAkAcv9xkGBnEUtmu+Y3lsxQOJYZyL+JQnzNaD+MyBU00CrHc6SHgyE8v1weZf9&#10;aCDLHJGBIji5wj1H+qTo2K8uK+w+VtzS4KYmiMxLpqHLWnDUzL++5sb1cB20fsOIVNqjIVFuIjZg&#10;TPmsiUkn9PzvmbAkcwcL9aUnPVja9I5Y4c66XHsP1lseYPFiKDwsdbberoTgtsSAz0OIp7VlQU8x&#10;STMnlHBkSYceXKJfkc9NhNXLIo66jw15bHsBC0YyCdzTFkIwE6Kfnh31MOjFMZa77YoQ74TYE+dD&#10;hn1hIN7/gs3MUGYCk+Le0Pep9mxiGHuyv56E406Oj46dVlkGRe6pVGq10pRiHgHD4oRbWARAEzGY&#10;xq3YkI9LnCGfm0gDPegf4UU9M4GvSu4tFiAml6XvZAfWE0YwpkP0G6LeITfxUjdUdzkX6mKZXWLv&#10;WxoY2uhSXpuoEvH2Lo0a+mCtPTvCz7pFgHNNN+8hjyQKwWlxnzNBcmubgkGsiXpRyCFWTIK4OcTp&#10;xb9EwFi9Hq4mXL0B0nZTfUqBB7MfPT93cl0trmoGb8rCvvtEtN1JD0Aec0G/V2GG1HtFDKajy0qy&#10;9jYujJA3Hc+FHoR9BbZv9zSB9uUaEVSa1ZgC8WTCHCNMwVKaG/oohc8zovw5QqY56M8IOGWh9YN6&#10;NoXPN5qR8gh9PxNvF6VaJ3rnK8vlbAPXZe+IBsnBvwWiqjWLLYMKUgKhBp2Oe4s7pFyLSQTFOghz&#10;YFsG1TdNPSoDaSlrYqHIGiybNRHXKpFy5NXd32DAnbUXQmNyLD36U14bfkDkJK2xkhjkU8ISUHrw&#10;DHpQtSYdpQvk+V7i2nEp9zEig+8WSvO8UHLVF3xgknkQ9EWmleh4/RP01cFSzqFncnvVSFbqzJ14&#10;e//tDPp9qY29AfSrqvcOZJHA/43g7zX0cQWfy34y3e1YQzmJRU8rKDuD7yTa75k2aU+1iTWD71TR&#10;CA46Tq4E3hMdpwagnMV9slbXnrvsB8osRKksr8cIivUs8JW7DbgxO8KacGl3AQOiRNq1BMKxxnMC&#10;9lNhq6oqNjXEQhZNfWbEZJd41NvUDts9g1NBL+goy0UE6OEs0r60Z2Kc9H3VWA59+Bv8pLymIRDF&#10;HsIrBxjDK7DgVNhCWVBz0JsCnp2gvAIZZ08GGT/C2GmPU1X2seU5KiLMtGdnF4LzPqoFG0CLiJ2h&#10;yC3aVTHUviafuAdxhVIKW2QK0e0Wiq2m6KuOMlwF9CXp8lGWMrR9FnlgFoYNxli9R8Jzn9p76iER&#10;4lBWe59QLvIJCAO7xEEPj/wXxswAUtHyrFbinxefHrWYmE/sswC5nCDpHsRam8DUQt+uVd+ReLvm&#10;fh2d4DSSW0ToiDo2uWkdECvu8WyJg01F2OUDJcSz9AERShiz0IA1WEsYSS+ps6baJQMxrJGFC7kZ&#10;SC6Gqyf1b9iDHpp0p45xh53DuBoCKSkLbN4hv/bq6xctFQF9sIK+m2lkpdzTLeRXAscoUt3D7yU8&#10;34rIiwymgTEMtGCU5TDs6ZK/mFfSFFQZMNCGntZEIQwvW9GsorOHHKcRBgxVJrkFA4j5roNVX4Ie&#10;bAJ0UL0dK3SSUcfShj2taBbvHHvTwxo7Tc8qDyvrDCnXyG0NRkOt9dkThGly4Xdsc6LF90ot3xrK&#10;/dz637MW9tFd/s8u4+RjFynCTbhq31jhUGAFrCyPAz31FIfIEGYPOvMHio/dMJJqA20o7DeJlEBI&#10;aJwHSG5okad6A9ZdxBttV5Z4mo1o1MUAGweyUfVXL2WuOtb/oN3k4iIPXQ97e68IojvvcS35C4yD&#10;Vy3+5iPjBfS5/v0V9OtGvG1Gf4XPfHRQuc8q71zzBldavY+ae62eLeHzE/yfNSzzIbZktfhXqilz&#10;JZAjTD8iDDIowTWpA/LKIJ+BkuUtHO/RjrKlmvUg631+j6u5QW6JNtkpK+Fn0cNE82QO4p8rkGVL&#10;LsLwd6pZUIfWpKWe1cK+Jaadr7IKc0Pd9GcDeFYZyj0L96vEGAwGg8FgMBgMBoPBYDAYDAaDwWAw&#10;GAwGg8FgMBgMBoPBuFn8T4ABAESUaT+ImW04AAAAAElFTkSuQmCC"/>
  <p:tag name="ISPRING_COMPANY_LOGO" val="ISPRING_PRESENTER_PHOTO_0"/>
  <p:tag name="ISPRING_COMPANY_WEBSITE" val="https://classroom.com.hk"/>
  <p:tag name="ISPRING_WEBLINKS_TARGET" val="_blank"/>
  <p:tag name="ISPRING_WEBLINKS_TARGETMJT" val="_self"/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5F8BD9&quot;,&quot;opacity&quot;:1,&quot;type&quot;:&quot;SOLID&quot;},&quot;primaryButtonBackgroundHover&quot;:{&quot;color&quot;:&quot;#5077BB&quot;,&quot;opacity&quot;:1,&quot;type&quot;:&quot;SOLID&quot;},&quot;primaryButtonBorder&quot;:{&quot;color&quot;:&quot;#5F8BD9&quot;,&quot;opacity&quot;:1,&quot;type&quot;:&quot;SOLID&quot;},&quot;primaryButtonBorderHover&quot;:{&quot;color&quot;:&quot;#5077BB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true,&quot;showPlaybackRateButton&quot;:true,&quot;showPrevButton&quot;:true,&quot;showRewind&quot;:false,&quot;showSlideNumbers&quot;:true,&quot;showSlideOnlyButton&quot;:true,&quot;showVolumeControl&quot;:tru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attachments&quot;,&quot;markerTools&quot;,&quot;notes&quot;],&quot;buttonsAtLeft&quot;:true,&quot;courseTitleVisible&quot;:false,&quot;showLogo&quot;:true,&quot;visible&quot;:true},&quot;version&quot;:&quot;1.0&quot;},&quot;skinMessages&quot;:{&quot;PB_ACCESSIBLE_ARIA_LABEL_BACK_TO_BEGIN&quot;:&quot;移到投影片的開始處&quot;,&quot;PB_ACCESSIBLE_ARIA_LABEL_BOTTOM_PANEL&quot;:&quot;底部欄&quot;,&quot;PB_ACCESSIBLE_ARIA_LABEL_NAVIGATION_BUTTONS&quot;:&quot;導覽按鈕&quot;,&quot;PB_ACCESSIBLE_ARIA_LABEL_SETTINGS&quot;:&quot;無障礙設定&quot;,&quot;PB_ACCESSIBLE_ARIA_LABEL_SLIDE&quot;:&quot;投影片&quot;,&quot;PB_ACCESSIBLE_ARIA_LABEL_TOP_PANEL&quot;:&quot;頂部欄&quot;,&quot;PB_ACCESSIBLE_AUDIO_NARRATION_LABEL&quot;:&quot;聲音講解&quot;,&quot;PB_ACCESSIBLE_NAVIGATION_NEXT_BUTTON&quot;:&quot;下一頁&quot;,&quot;PB_ACCESSIBLE_NAVIGATION_PREV_BUTTON&quot;:&quot;上一頁&quot;,&quot;PB_ACCESSIBLE_SKIN_ENABLE_ACCESSIBILITY_MODE&quot;:&quot;啟用無障礙模式&quot;,&quot;PB_ACCESSIBLE_SKIN_ENABLE_NORMAL_MODE&quot;:&quot;不啟用無障礙模式&quot;,&quot;PB_ACCESSIBLE_SKIN_PRESENTER_PHOTO&quot;:&quot;簡報者照片&quot;,&quot;PB_ACCESSIBLE_SLIDE_N_OF_COUNT&quot;:&quot;投影片 %TOTAL_SLIDES% 的 %SLIDE_NUMBER%&quot;,&quot;PB_ACCESSIBLE_VIDEO_NARRATION_LABEL&quot;:&quot;影片講解&quot;,&quot;PB_ACCESSIBLE_WATERMARK_SKIN_CREATED_WITH&quot;:&quot;使用 iSpring 評估版建立&quot;,&quot;PB_ATTACHMENT_DOCUMENT_SUBTITLE&quot;:&quot;文件&quot;,&quot;PB_ATTACHMENT_FILE_SUBTITLE&quot;:&quot;檔案&quot;,&quot;PB_ATTACHMENT_IMAGE_SUBTITLE&quot;:&quot;圖片&quot;,&quot;PB_ATTACHMENT_LINK_SUBTITLE&quot;:&quot;連結&quot;,&quot;PB_ATTACHMENT_VIDEO_SUBTITLE&quot;:&quot;影片&quot;,&quot;PB_BACK_TO_APP_BUTTON_LABEL&quot;:&quot;返回&quot;,&quot;PB_CC_MENU_OFF&quot;:&quot;關閉&quot;,&quot;PB_CC_MENU_ON&quot;:&quot;啟用&quot;,&quot;PB_CC_MENU_TITLE&quot;:&quot;備註&quot;,&quot;PB_CONTROL_PANEL_EXIT_FULL_SCREEN&quot;:&quot;退出全螢幕模式&quot;,&quot;PB_CONTROL_PANEL_FULL_SCREEN&quot;:&quot;全螢幕&quot;,&quot;PB_CONTROL_PANEL_NEXT&quot;:&quot;下一頁&quot;,&quot;PB_CONTROL_PANEL_OUTLINE&quot;:&quot;大綱&quot;,&quot;PB_CONTROL_PANEL_PREV&quot;:&quot;&quot;,&quot;PB_CONTROL_PANEL_REPLAY&quot;:&quot;重播&quot;,&quot;PB_CONTROL_PANEL_SLIDE_COUNTER&quot;:&quot;%TOTAL_SLIDES% 的 %SLIDE_NUMBER%&quot;,&quot;PB_CONTROL_PANEL_VOLUME_CONTROL&quot;:&quot;音量&quot;,&quot;PB_CURRENT_SLIDE_IS_NOT_COMPLETED&quot;:&quot;您必須觀看完投影片才能繼續&quot;,&quot;PB_DOMAIN_RESTRICTION&quot;:&quot;很抱歉，簡報建立者已經禁止在此網域共享簡報內容。&quot;,&quot;PB_DRAWING_TOOLS_END_DRAWING&quot;:&quot;結束繪圖&quot;,&quot;PB_DRAWING_TOOLS_ERASER&quot;:&quot;橡皮擦&quot;,&quot;PB_DRAWING_TOOLS_ERASE_ALL&quot;:&quot;全部刪除&quot;,&quot;PB_DRAWING_TOOLS_HIGHLIGHTER&quot;:&quot;螢光筆&quot;,&quot;PB_DRAWING_TOOLS_PEN&quot;:&quot;筆&quot;,&quot;PB_ENTER_PASSWORD&quot;:&quot;輸入密碼才能檢視簡報。&quot;,&quot;PB_INCORRECT_PASSWORD&quot;:&quot;密碼錯誤&quot;,&quot;PB_INTERACTION_SLIDE_WINDOW_TEXT&quot;:&quot;您必須完成此次交互才能觀看下一張投影片。&quot;,&quot;PB_MESSAGE_BOX_NO&quot;:&quot;否&quot;,&quot;PB_MESSAGE_BOX_OK&quot;:&quot;確定&quot;,&quot;PB_MESSAGE_BOX_YES&quot;:&quot;是&quot;,&quot;PB_NAVIGATION_IS_RESTRICTED&quot;:&quot;您只能依照順序瀏覽投影片&quot;,&quot;PB_NAVIGATION_IS_SEQUENTIAL&quot;:&quot;您只能依照順序瀏覽投影片&quot;,&quot;PB_PLAYBACK_RATE_MENU_CAPTION&quot;:&quot;速度&quot;,&quot;PB_PRECEDING_QUIZ_FAILED_WINDOW_TEXT&quot;:&quot;您未通過第 %SLIDE_INDEX% 張投影片上的測驗，無法繼續觀看下一張投影片。&quot;,&quot;PB_PRECEDING_QUIZ_NOT_COMPLETED_WINDOW_TEXT&quot;:&quot;您必須先完成第 %SLIDE_INDEX% 張投影片上的測驗，才能觀看這張投影片。&quot;,&quot;PB_PRECEDING_QUIZ_NOT_PASSED_WINDOW_TEXT&quot;:&quot;您必須先完成第 %SLIDE_INDEX% 張投影片上的測驗，才能觀看這張投影片。&quot;,&quot;PB_PRECEDING_SCENARIO_FAILED_WINDOW_TEXT&quot;:&quot;您無法繼續觀看下一張投影片，因為您未完成第 %SLIDE_INDEX% 張投影片上的模擬情境對話&quot;,&quot;PB_PRECEDING_SCENARIO_NOT_COMPLETED_WINDOW_TEXT&quot;:&quot;您必須先完成第 %SLIDE_INDEX% 張投影片上的模擬情境對話後才能觀看這張投影片。&quot;,&quot;PB_PRECEDING_SCENARIO_NOT_PASSED_WINDOW_TEXT&quot;:&quot;您必須先完成第 %SLIDE_INDEX% 張投影片上的模擬情境對話，才能觀看這張投影片。&quot;,&quot;PB_PRESENTER_COLLAPSE_BIO&quot;:&quot;顯示較少內容&quot;,&quot;PB_PRESENTER_EMAIL&quot;:&quot;電子郵件&quot;,&quot;PB_PRESENTER_EXPAND_BIO&quot;:&quot;顯示更多資訊&quot;,&quot;PB_PRESENTER_NO_INFO&quot;:&quot;無簡報者資訊&quot;,&quot;PB_PRESENTER_WEBSITE&quot;:&quot;網站&quot;,&quot;PB_QUIZ_SLIDE_WINDOW_TEXT&quot;:&quot;您必須完成此測驗才能觀看下一張投影片。&quot;,&quot;PB_RATE_MENU_CAPTION&quot;:&quot;速度&quot;,&quot;PB_RATE_MENU_DEFAULT_RATE&quot;:&quot;正常&quot;,&quot;PB_RESUME_PRESENTATION_WINDOW_TEXT&quot;:&quot;您要從上次看過的投影片位置繼續嗎?&quot;,&quot;PB_SCENARIO_SLIDE_WINDOW_TEXT&quot;:&quot;您必須完成模擬情境對話才能觀看下一張投影片。&quot;,&quot;PB_SEARCH_CANCEL&quot;:&quot;取消&quot;,&quot;PB_SEARCH_NO_RESULTS_LABEL&quot;:&quot;找不到匹配項目&quot;,&quot;PB_SEARCH_PANEL_DEFAULT_TEXT&quot;:&quot;搜尋…&quot;,&quot;PB_SEARCH_RESULTS_LABEL&quot;:&quot;搜尋結果&quot;,&quot;PB_SEARCH_RESULT_IN_NOTES&quot;:&quot;在備註中&quot;,&quot;PB_SEARCH_RESULT_IN_TEXT_LABEL&quot;:&quot;在投影片中&quot;,&quot;PB_SUBTITLES_MENU_CAPTION&quot;:&quot;字幕&quot;,&quot;PB_SUBTITLES_OFF&quot;:&quot;關閉&quot;,&quot;PB_TAB_NOTES_LABEL&quot;:&quot;備註&quot;,&quot;PB_TAB_OUTLINE_LABEL&quot;:&quot;投影片&quot;,&quot;PB_TIME_RESTRICTION&quot;:&quot;對不起，簡報建立者已經禁止觀看簡報內容。&quot;,&quot;PB_TITLE_PANEL_ATTACHMENTS&quot;:&quot;資源&quot;,&quot;PB_TITLE_PANEL_MARKER_TOOLS&quot;:&quot;繪圖&quot;,&quot;PB_TITLE_PANEL_NOTES&quot;:&quot;備註&quot;,&quot;PB_TITLE_PANEL_OUTLINE&quot;:&quot;大綱&quot;,&quot;PB_TITLE_PANEL_PRESENTER_INFO&quot;:&quot;簡報者資訊&quot;,&quot;PB_TREE_CONTROL_LOADING&quot;:&quot;載入中…&quot;,&quot;PB_VIDEO_WINDOW_NO_VIDEO_LABEL&quot;:&quot;沒有影片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PROMPT&quot;,&quot;enableKeyboardNavigation&quot;:true},&quot;keyboardSettings&quot;:&quot;&quot;,&quot;skinVersion&quot;:2,&quot;skinCompatibleVersion&quot;:0,&quot;publishSettings&quot;:{&quot;backgroundColor&quot;:&quot;#DCDEE0&quot;,&quot;playerDimensions&quot;:{&quot;height&quot;:144,&quot;width&quot;:16},&quot;playerModule&quot;:&quot;UniversalHtml&quot;,&quot;presentationContent&quot;:{&quot;metadata&quot;:{&quot;references&quot;:true,&quot;texts&quot;:[&quot;DT_COMPANY_WEBSITE&quot;,&quot;DT_REFERENCE_URL&quot;,&quot;DT_REFERENCE_TITLE&quot;,&quot;DT_SLIDE_NOTES_HTML&quot;,&quot;DT_SLIDE_NOTES_TEXT&quot;,&quot;DT_HYPERLINK_TOOLTIP&quot;]},&quot;resources&quot;:{&quot;attachments&quot;:true,&quot;companyLogos&quot;:{&quot;enlargeToFit&quot;:false,&quot;height&quot;:156,&quot;jpegQuality&quot;:100,&quot;keepAspectRatio&quot;:true,&quot;width&quot;:266},&quot;fonts&quot;:[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slideThumbnails&quot;:{&quot;enlargeToFit&quot;:false,&quot;height&quot;:59,&quot;jpegQuality&quot;:100,&quot;keepAspectRatio&quot;:true,&quot;width&quot;:78}}}},&quot;ceipData&quot;:{&quot;enableMiniSkinCustomization&quot;:true,&quot;playerLayout&quot;:&quot;custom&quot;,&quot;playerLayoutFooter&quot;:&quot;playAndPause,acceleration,fullscreen,volumeControl,slideNumber,goToPrev,goToNext&quot;,&quot;playerLayoutHeader&quot;:&quot;resources,markerTools,notes,logo&quot;,&quot;playerLayoutHeaderButtonsPosition&quot;:&quot;left&quot;,&quot;playerLayoutOutline&quot;:&quot;&quot;,&quot;playerLayoutProgress&quot;:&quot;enabledNavigation,showLabels&quot;,&quot;playerLayoutProgressMode&quot;:&quot;presentationTimeline&quot;,&quot;playerLayoutSidebar&quot;:&quot;&quot;,&quot;playerLayoutSidebarPosition&quot;:&quot;&quot;,&quot;playerMessages&quot;:&quot;builtin.zhtw&quot;,&quot;playerNavigationAutoStart&quot;:true,&quot;playerNavigationEnableKeyboardNavigation&quot;:true,&quot;playerNavigationMode&quot;:&quot;bySlides&quot;,&quot;playerNavigationOnRestart&quot;:&quot;prompt&quot;,&quot;playerNavigationSaveAnimationStates&quot;:true,&quot;playerNavigationType&quot;:&quot;free&quot;,&quot;playerTheme&quot;:&quot;custom&quot;,&quot;playerThemeBorderRadius&quot;:10,&quot;playerThemeColorScheme&quot;:&quot;builtin.lightBlue&quot;,&quot;playerThemeFont&quot;:&quot;Arial&quot;}}}"/>
  <p:tag name="ISPRING-SUITE_ISPRING_CURRENT_PLAYER_ID" val="universal"/>
  <p:tag name="ISPRING_PRESENTATION_COURSE_TITLE" val="23M14g"/>
  <p:tag name="ISPRING_LMS_API_VERSION" val="SCORM 2004 (4th edition)"/>
  <p:tag name="ISPRING_ULTRA_SCORM_COURCE_TITLE" val="長河小學數學科速效提分試卷"/>
  <p:tag name="ISPRING_ULTRA_SCORM_COURSE_ID" val="C28E2583-152F-49B1-9E64-CC71CF15923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0E\uFFFD\uFFFD{F8CD02CD-4396-490A-89C6-E1B5264D1F6A}&quot;,&quot;\\\\srv003\\Production\\Multimedia\\eResources\\HLPM-19_長河小學數學科速效提分試卷\\小4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SLIDES" val="0"/>
  <p:tag name="ISPRING_SCORM_RATE_QUIZZES" val="0"/>
  <p:tag name="ISPRING_SCORM_PASSING_SCORE" val="0.000000"/>
  <p:tag name="ISPRING_PRESENTATION_TITLE" val="長河小學數學科速效提分試卷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04AF5D-E80D-4145-B4AF-3D160C272915}:2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211007-F6F2-46BC-9739-5A3D8C3E9273}:28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955463-6B65-4C4E-960D-3DF924BE02EE}:28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E05EE1B-BFA0-427F-B710-C5C137D6AFBE}:28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C8F4146-2CEF-4B24-81EC-607A0DC6AE31}:284"/>
</p:tagLst>
</file>

<file path=ppt/theme/theme1.xml><?xml version="1.0" encoding="utf-8"?>
<a:theme xmlns:a="http://schemas.openxmlformats.org/drawingml/2006/main" name="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2" id="{D2480EA9-1E22-40CF-B38C-AE6E3D8EC06A}" vid="{6E84BFBA-7554-4648-AECA-A5DE025E13C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478</Words>
  <Application>Microsoft Office PowerPoint</Application>
  <PresentationFormat>On-screen Show (4:3)</PresentationFormat>
  <Paragraphs>124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等线</vt:lpstr>
      <vt:lpstr>DFLiHeiHK-W5</vt:lpstr>
      <vt:lpstr>楷体</vt:lpstr>
      <vt:lpstr>Lingoes Unicode</vt:lpstr>
      <vt:lpstr>Microsoft YaHei</vt:lpstr>
      <vt:lpstr>Arial</vt:lpstr>
      <vt:lpstr>Calibri</vt:lpstr>
      <vt:lpstr>Times New Roman</vt:lpstr>
      <vt:lpstr>主题2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長河小學數學科速效提分試卷</dc:title>
  <dc:creator/>
  <cp:lastModifiedBy/>
  <cp:revision>1</cp:revision>
  <dcterms:created xsi:type="dcterms:W3CDTF">2019-12-16T06:18:52Z</dcterms:created>
  <dcterms:modified xsi:type="dcterms:W3CDTF">2023-07-03T10:25:11Z</dcterms:modified>
</cp:coreProperties>
</file>