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76" r:id="rId2"/>
    <p:sldId id="288" r:id="rId3"/>
    <p:sldId id="285" r:id="rId4"/>
    <p:sldId id="289" r:id="rId5"/>
    <p:sldId id="286" r:id="rId6"/>
  </p:sldIdLst>
  <p:sldSz cx="9144000" cy="6858000" type="screen4x3"/>
  <p:notesSz cx="6807200" cy="9939338"/>
  <p:custDataLst>
    <p:tags r:id="rId9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CCFF"/>
    <a:srgbClr val="909295"/>
    <a:srgbClr val="939598"/>
    <a:srgbClr val="154E7D"/>
    <a:srgbClr val="CCFFCC"/>
    <a:srgbClr val="C5E0B4"/>
    <a:srgbClr val="003CB4"/>
    <a:srgbClr val="177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58" autoAdjust="0"/>
    <p:restoredTop sz="95394" autoAdjust="0"/>
  </p:normalViewPr>
  <p:slideViewPr>
    <p:cSldViewPr snapToGrid="0" showGuides="1">
      <p:cViewPr varScale="1">
        <p:scale>
          <a:sx n="72" d="100"/>
          <a:sy n="72" d="100"/>
        </p:scale>
        <p:origin x="1224" y="54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25" d="100"/>
        <a:sy n="25" d="100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052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118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176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5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83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測驗四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标题 6">
            <a:extLst>
              <a:ext uri="{FF2B5EF4-FFF2-40B4-BE49-F238E27FC236}">
                <a16:creationId xmlns:a16="http://schemas.microsoft.com/office/drawing/2014/main" id="{BAEE74C3-5664-3686-B90A-E82ECC888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矩形 41">
            <a:extLst>
              <a:ext uri="{FF2B5EF4-FFF2-40B4-BE49-F238E27FC236}">
                <a16:creationId xmlns:a16="http://schemas.microsoft.com/office/drawing/2014/main" id="{50098207-ECCB-56E3-187A-018F70E47265}"/>
              </a:ext>
            </a:extLst>
          </p:cNvPr>
          <p:cNvSpPr/>
          <p:nvPr/>
        </p:nvSpPr>
        <p:spPr>
          <a:xfrm>
            <a:off x="1497806" y="1789768"/>
            <a:ext cx="210351" cy="423607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2E8E1504-0586-2F49-93DE-0C0C204DBCDD}"/>
              </a:ext>
            </a:extLst>
          </p:cNvPr>
          <p:cNvSpPr/>
          <p:nvPr/>
        </p:nvSpPr>
        <p:spPr>
          <a:xfrm>
            <a:off x="2843870" y="1784813"/>
            <a:ext cx="210351" cy="423607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8AADE04F-E971-38E6-2394-BF8DB7A768D9}"/>
              </a:ext>
            </a:extLst>
          </p:cNvPr>
          <p:cNvSpPr/>
          <p:nvPr/>
        </p:nvSpPr>
        <p:spPr>
          <a:xfrm>
            <a:off x="5510372" y="1785847"/>
            <a:ext cx="168970" cy="4236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826076CB-D523-5B10-D36E-BA0E8B4653E1}"/>
              </a:ext>
            </a:extLst>
          </p:cNvPr>
          <p:cNvSpPr/>
          <p:nvPr/>
        </p:nvSpPr>
        <p:spPr>
          <a:xfrm>
            <a:off x="7054097" y="1785847"/>
            <a:ext cx="168970" cy="4236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51089" y="987590"/>
            <a:ext cx="8312728" cy="252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4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在       內填上「＞」、「</a:t>
            </a:r>
            <a:r>
              <a:rPr lang="en-US" altLang="zh-TW" sz="2800" dirty="0">
                <a:ea typeface="DFKai-SB" panose="03000509000000000000" pitchFamily="65" charset="-120"/>
              </a:rPr>
              <a:t>=</a:t>
            </a:r>
            <a:r>
              <a:rPr lang="zh-TW" altLang="en-US" sz="2800" dirty="0">
                <a:ea typeface="DFKai-SB" panose="03000509000000000000" pitchFamily="65" charset="-120"/>
              </a:rPr>
              <a:t>」或「＜」。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30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(a) 1.26         2.09             (b) 0.062         0.081</a:t>
            </a:r>
          </a:p>
          <a:p>
            <a:pPr>
              <a:spcAft>
                <a:spcPts val="24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(</a:t>
            </a:r>
            <a:r>
              <a:rPr lang="en-US" altLang="zh-CN" sz="2800" dirty="0">
                <a:ea typeface="DFKai-SB" panose="03000509000000000000" pitchFamily="65" charset="-120"/>
              </a:rPr>
              <a:t>c</a:t>
            </a:r>
            <a:r>
              <a:rPr lang="en-US" altLang="zh-TW" sz="2800" dirty="0">
                <a:ea typeface="DFKai-SB" panose="03000509000000000000" pitchFamily="65" charset="-120"/>
              </a:rPr>
              <a:t>)                  1.02             (d) 0.005          </a:t>
            </a: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730FDBF6-57AF-EA0D-8DBD-AE8F4B4CF55F}"/>
              </a:ext>
            </a:extLst>
          </p:cNvPr>
          <p:cNvSpPr txBox="1"/>
          <p:nvPr/>
        </p:nvSpPr>
        <p:spPr>
          <a:xfrm>
            <a:off x="2223381" y="1728434"/>
            <a:ext cx="752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＜</a:t>
            </a:r>
            <a:endParaRPr lang="en-US" altLang="zh-TW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8416F9FA-7499-E15F-88BF-2CF80BE45B23}"/>
              </a:ext>
            </a:extLst>
          </p:cNvPr>
          <p:cNvSpPr/>
          <p:nvPr/>
        </p:nvSpPr>
        <p:spPr>
          <a:xfrm>
            <a:off x="1415415" y="1025060"/>
            <a:ext cx="468000" cy="46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8C2A26C5-5251-1999-3BAB-F85C65A9268C}"/>
              </a:ext>
            </a:extLst>
          </p:cNvPr>
          <p:cNvSpPr/>
          <p:nvPr/>
        </p:nvSpPr>
        <p:spPr>
          <a:xfrm>
            <a:off x="2291715" y="1769280"/>
            <a:ext cx="468000" cy="46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97F9901-C1BA-D72C-70E8-481D0B82861C}"/>
              </a:ext>
            </a:extLst>
          </p:cNvPr>
          <p:cNvSpPr/>
          <p:nvPr/>
        </p:nvSpPr>
        <p:spPr>
          <a:xfrm>
            <a:off x="6012815" y="1769280"/>
            <a:ext cx="468000" cy="46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70C1AEE5-E19D-2A40-BBCC-E4986E781D7E}"/>
              </a:ext>
            </a:extLst>
          </p:cNvPr>
          <p:cNvGrpSpPr/>
          <p:nvPr/>
        </p:nvGrpSpPr>
        <p:grpSpPr>
          <a:xfrm>
            <a:off x="1340521" y="2369306"/>
            <a:ext cx="1001445" cy="898920"/>
            <a:chOff x="1970354" y="2970969"/>
            <a:chExt cx="1001445" cy="898920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BB6778C0-A936-DD5D-ECE1-400E16C282FF}"/>
                </a:ext>
              </a:extLst>
            </p:cNvPr>
            <p:cNvGrpSpPr/>
            <p:nvPr/>
          </p:nvGrpSpPr>
          <p:grpSpPr>
            <a:xfrm>
              <a:off x="2266796" y="2970969"/>
              <a:ext cx="705003" cy="898920"/>
              <a:chOff x="2266796" y="2970969"/>
              <a:chExt cx="705003" cy="898920"/>
            </a:xfrm>
          </p:grpSpPr>
          <p:cxnSp>
            <p:nvCxnSpPr>
              <p:cNvPr id="16" name="直接连接符 15">
                <a:extLst>
                  <a:ext uri="{FF2B5EF4-FFF2-40B4-BE49-F238E27FC236}">
                    <a16:creationId xmlns:a16="http://schemas.microsoft.com/office/drawing/2014/main" id="{EFAF8590-0E1D-6870-5385-7BB3D08D1D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91715" y="3429000"/>
                <a:ext cx="55387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id="{BB841D6D-3889-C55E-2FB8-17CB1DE5D3A2}"/>
                  </a:ext>
                </a:extLst>
              </p:cNvPr>
              <p:cNvSpPr txBox="1"/>
              <p:nvPr/>
            </p:nvSpPr>
            <p:spPr>
              <a:xfrm>
                <a:off x="2352888" y="2970969"/>
                <a:ext cx="5538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ea typeface="DFKai-SB" panose="03000509000000000000" pitchFamily="65" charset="-120"/>
                  </a:rPr>
                  <a:t>1</a:t>
                </a:r>
                <a:endParaRPr lang="zh-TW" altLang="en-US" sz="2800" dirty="0"/>
              </a:p>
            </p:txBody>
          </p:sp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D19BC39A-0909-64C4-AC79-CD942977C7B6}"/>
                  </a:ext>
                </a:extLst>
              </p:cNvPr>
              <p:cNvSpPr txBox="1"/>
              <p:nvPr/>
            </p:nvSpPr>
            <p:spPr>
              <a:xfrm>
                <a:off x="2266796" y="3346669"/>
                <a:ext cx="7050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ea typeface="DFKai-SB" panose="03000509000000000000" pitchFamily="65" charset="-120"/>
                  </a:rPr>
                  <a:t>10</a:t>
                </a:r>
                <a:endParaRPr lang="zh-TW" altLang="en-US" sz="2800" dirty="0"/>
              </a:p>
            </p:txBody>
          </p:sp>
        </p:grp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070520EB-B06E-C129-9BD5-9D496599F34A}"/>
                </a:ext>
              </a:extLst>
            </p:cNvPr>
            <p:cNvSpPr txBox="1"/>
            <p:nvPr/>
          </p:nvSpPr>
          <p:spPr>
            <a:xfrm>
              <a:off x="1970354" y="3157142"/>
              <a:ext cx="553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ea typeface="DFKai-SB" panose="03000509000000000000" pitchFamily="65" charset="-120"/>
                </a:rPr>
                <a:t>1</a:t>
              </a:r>
              <a:endParaRPr lang="zh-TW" altLang="en-US" sz="2800" dirty="0"/>
            </a:p>
          </p:txBody>
        </p:sp>
      </p:grpSp>
      <p:sp>
        <p:nvSpPr>
          <p:cNvPr id="27" name="椭圆 26">
            <a:extLst>
              <a:ext uri="{FF2B5EF4-FFF2-40B4-BE49-F238E27FC236}">
                <a16:creationId xmlns:a16="http://schemas.microsoft.com/office/drawing/2014/main" id="{5398DB64-0D18-0341-F723-180F1868E647}"/>
              </a:ext>
            </a:extLst>
          </p:cNvPr>
          <p:cNvSpPr/>
          <p:nvPr/>
        </p:nvSpPr>
        <p:spPr>
          <a:xfrm>
            <a:off x="2307537" y="2593337"/>
            <a:ext cx="468000" cy="46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椭圆 27">
            <a:extLst>
              <a:ext uri="{FF2B5EF4-FFF2-40B4-BE49-F238E27FC236}">
                <a16:creationId xmlns:a16="http://schemas.microsoft.com/office/drawing/2014/main" id="{D87DC81F-A836-53A8-903A-A7619617E23A}"/>
              </a:ext>
            </a:extLst>
          </p:cNvPr>
          <p:cNvSpPr/>
          <p:nvPr/>
        </p:nvSpPr>
        <p:spPr>
          <a:xfrm>
            <a:off x="6010768" y="2573229"/>
            <a:ext cx="468000" cy="46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C60F7BB2-3A26-F286-431A-3E43CD1FD33C}"/>
              </a:ext>
            </a:extLst>
          </p:cNvPr>
          <p:cNvGrpSpPr/>
          <p:nvPr/>
        </p:nvGrpSpPr>
        <p:grpSpPr>
          <a:xfrm>
            <a:off x="6605991" y="2333168"/>
            <a:ext cx="815796" cy="913510"/>
            <a:chOff x="2249660" y="2980722"/>
            <a:chExt cx="815796" cy="913510"/>
          </a:xfrm>
        </p:grpSpPr>
        <p:cxnSp>
          <p:nvCxnSpPr>
            <p:cNvPr id="32" name="直接连接符 31">
              <a:extLst>
                <a:ext uri="{FF2B5EF4-FFF2-40B4-BE49-F238E27FC236}">
                  <a16:creationId xmlns:a16="http://schemas.microsoft.com/office/drawing/2014/main" id="{EB999CF4-3A1A-B56E-A41B-6B4EA8124FDE}"/>
                </a:ext>
              </a:extLst>
            </p:cNvPr>
            <p:cNvCxnSpPr>
              <a:cxnSpLocks/>
            </p:cNvCxnSpPr>
            <p:nvPr/>
          </p:nvCxnSpPr>
          <p:spPr>
            <a:xfrm>
              <a:off x="2291715" y="3429000"/>
              <a:ext cx="7069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217813A3-CD6D-D2F7-B47D-A82787C6D96A}"/>
                </a:ext>
              </a:extLst>
            </p:cNvPr>
            <p:cNvSpPr txBox="1"/>
            <p:nvPr/>
          </p:nvSpPr>
          <p:spPr>
            <a:xfrm>
              <a:off x="2459535" y="2980722"/>
              <a:ext cx="5538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ea typeface="DFKai-SB" panose="03000509000000000000" pitchFamily="65" charset="-120"/>
                </a:rPr>
                <a:t>1</a:t>
              </a:r>
              <a:endParaRPr lang="zh-TW" altLang="en-US" sz="2800" dirty="0"/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7A72A1A2-30BB-CD56-A70D-E8741C042CD6}"/>
                </a:ext>
              </a:extLst>
            </p:cNvPr>
            <p:cNvSpPr txBox="1"/>
            <p:nvPr/>
          </p:nvSpPr>
          <p:spPr>
            <a:xfrm>
              <a:off x="2249660" y="3371012"/>
              <a:ext cx="8157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ea typeface="DFKai-SB" panose="03000509000000000000" pitchFamily="65" charset="-120"/>
                </a:rPr>
                <a:t>100</a:t>
              </a:r>
              <a:endParaRPr lang="zh-TW" altLang="en-US" sz="2800" dirty="0"/>
            </a:p>
          </p:txBody>
        </p:sp>
      </p:grpSp>
      <p:sp>
        <p:nvSpPr>
          <p:cNvPr id="37" name="文本框 36">
            <a:extLst>
              <a:ext uri="{FF2B5EF4-FFF2-40B4-BE49-F238E27FC236}">
                <a16:creationId xmlns:a16="http://schemas.microsoft.com/office/drawing/2014/main" id="{B12EC27B-320F-F7D1-36D9-623518637B65}"/>
              </a:ext>
            </a:extLst>
          </p:cNvPr>
          <p:cNvSpPr txBox="1"/>
          <p:nvPr/>
        </p:nvSpPr>
        <p:spPr>
          <a:xfrm>
            <a:off x="3481458" y="1728434"/>
            <a:ext cx="1143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＞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432A2B0C-C874-050C-E085-3B01AE9D3EBD}"/>
              </a:ext>
            </a:extLst>
          </p:cNvPr>
          <p:cNvSpPr txBox="1"/>
          <p:nvPr/>
        </p:nvSpPr>
        <p:spPr>
          <a:xfrm>
            <a:off x="5965902" y="1735007"/>
            <a:ext cx="752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＜</a:t>
            </a:r>
            <a:endParaRPr lang="en-US" altLang="zh-TW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1502B53E-D21C-4A70-6462-9792C3FCF6F7}"/>
              </a:ext>
            </a:extLst>
          </p:cNvPr>
          <p:cNvSpPr txBox="1"/>
          <p:nvPr/>
        </p:nvSpPr>
        <p:spPr>
          <a:xfrm>
            <a:off x="2291715" y="2545619"/>
            <a:ext cx="752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＞</a:t>
            </a:r>
            <a:endParaRPr lang="en-US" altLang="zh-TW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361D228-BF24-453C-1592-FF8EBF036003}"/>
              </a:ext>
            </a:extLst>
          </p:cNvPr>
          <p:cNvSpPr txBox="1"/>
          <p:nvPr/>
        </p:nvSpPr>
        <p:spPr>
          <a:xfrm>
            <a:off x="5965902" y="2535859"/>
            <a:ext cx="752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ea typeface="DFKai-SB" panose="03000509000000000000" pitchFamily="65" charset="-120"/>
              </a:rPr>
              <a:t>＜</a:t>
            </a:r>
            <a:endParaRPr lang="en-US" altLang="zh-TW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F945657D-7E45-7B76-86A4-517A5F1187F5}"/>
              </a:ext>
            </a:extLst>
          </p:cNvPr>
          <p:cNvSpPr/>
          <p:nvPr/>
        </p:nvSpPr>
        <p:spPr>
          <a:xfrm>
            <a:off x="5025317" y="1741670"/>
            <a:ext cx="470292" cy="49561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DD936285-5AC4-C81C-A375-D507A6D2E5E1}"/>
              </a:ext>
            </a:extLst>
          </p:cNvPr>
          <p:cNvSpPr/>
          <p:nvPr/>
        </p:nvSpPr>
        <p:spPr>
          <a:xfrm>
            <a:off x="6562725" y="1735812"/>
            <a:ext cx="491372" cy="49561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任意多边形: 形状 57">
            <a:extLst>
              <a:ext uri="{FF2B5EF4-FFF2-40B4-BE49-F238E27FC236}">
                <a16:creationId xmlns:a16="http://schemas.microsoft.com/office/drawing/2014/main" id="{251E0F13-BEBF-BB65-F50E-D09C1C80EE83}"/>
              </a:ext>
            </a:extLst>
          </p:cNvPr>
          <p:cNvSpPr/>
          <p:nvPr/>
        </p:nvSpPr>
        <p:spPr>
          <a:xfrm>
            <a:off x="5253038" y="1634065"/>
            <a:ext cx="1581150" cy="109009"/>
          </a:xfrm>
          <a:custGeom>
            <a:avLst/>
            <a:gdLst>
              <a:gd name="connsiteX0" fmla="*/ 0 w 1581150"/>
              <a:gd name="connsiteY0" fmla="*/ 138112 h 138112"/>
              <a:gd name="connsiteX1" fmla="*/ 0 w 1581150"/>
              <a:gd name="connsiteY1" fmla="*/ 0 h 138112"/>
              <a:gd name="connsiteX2" fmla="*/ 47625 w 1581150"/>
              <a:gd name="connsiteY2" fmla="*/ 4762 h 138112"/>
              <a:gd name="connsiteX3" fmla="*/ 1581150 w 1581150"/>
              <a:gd name="connsiteY3" fmla="*/ 4762 h 138112"/>
              <a:gd name="connsiteX4" fmla="*/ 1581150 w 1581150"/>
              <a:gd name="connsiteY4" fmla="*/ 138112 h 13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1150" h="138112">
                <a:moveTo>
                  <a:pt x="0" y="138112"/>
                </a:moveTo>
                <a:lnTo>
                  <a:pt x="0" y="0"/>
                </a:lnTo>
                <a:lnTo>
                  <a:pt x="47625" y="4762"/>
                </a:lnTo>
                <a:lnTo>
                  <a:pt x="1581150" y="4762"/>
                </a:lnTo>
                <a:lnTo>
                  <a:pt x="1581150" y="138112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3D0DBD27-CFC7-C53F-CA3A-899A695BE70A}"/>
              </a:ext>
            </a:extLst>
          </p:cNvPr>
          <p:cNvSpPr txBox="1"/>
          <p:nvPr/>
        </p:nvSpPr>
        <p:spPr>
          <a:xfrm>
            <a:off x="5664960" y="1198684"/>
            <a:ext cx="1143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相同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193E5E9C-5986-19EC-16A7-4A3E8ED59810}"/>
              </a:ext>
            </a:extLst>
          </p:cNvPr>
          <p:cNvSpPr txBox="1"/>
          <p:nvPr/>
        </p:nvSpPr>
        <p:spPr>
          <a:xfrm>
            <a:off x="7461664" y="1706822"/>
            <a:ext cx="1143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6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＜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DF0D8900-EC5C-7D03-BE09-460F8EB3B770}"/>
              </a:ext>
            </a:extLst>
          </p:cNvPr>
          <p:cNvGrpSpPr/>
          <p:nvPr/>
        </p:nvGrpSpPr>
        <p:grpSpPr>
          <a:xfrm>
            <a:off x="1497806" y="3701891"/>
            <a:ext cx="2206251" cy="902482"/>
            <a:chOff x="1970764" y="2967407"/>
            <a:chExt cx="2206251" cy="902482"/>
          </a:xfrm>
        </p:grpSpPr>
        <p:grpSp>
          <p:nvGrpSpPr>
            <p:cNvPr id="62" name="组合 61">
              <a:extLst>
                <a:ext uri="{FF2B5EF4-FFF2-40B4-BE49-F238E27FC236}">
                  <a16:creationId xmlns:a16="http://schemas.microsoft.com/office/drawing/2014/main" id="{832ACEDA-4179-5696-6BB1-3ED877AEBB68}"/>
                </a:ext>
              </a:extLst>
            </p:cNvPr>
            <p:cNvGrpSpPr/>
            <p:nvPr/>
          </p:nvGrpSpPr>
          <p:grpSpPr>
            <a:xfrm>
              <a:off x="2266796" y="2967407"/>
              <a:ext cx="705003" cy="902482"/>
              <a:chOff x="2266796" y="2967407"/>
              <a:chExt cx="705003" cy="902482"/>
            </a:xfrm>
          </p:grpSpPr>
          <p:sp>
            <p:nvSpPr>
              <p:cNvPr id="65" name="文本框 64">
                <a:extLst>
                  <a:ext uri="{FF2B5EF4-FFF2-40B4-BE49-F238E27FC236}">
                    <a16:creationId xmlns:a16="http://schemas.microsoft.com/office/drawing/2014/main" id="{DCA01AD5-449B-3B84-FA2D-8DE64701E025}"/>
                  </a:ext>
                </a:extLst>
              </p:cNvPr>
              <p:cNvSpPr txBox="1"/>
              <p:nvPr/>
            </p:nvSpPr>
            <p:spPr>
              <a:xfrm>
                <a:off x="2354817" y="2967407"/>
                <a:ext cx="5538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66" name="文本框 65">
                <a:extLst>
                  <a:ext uri="{FF2B5EF4-FFF2-40B4-BE49-F238E27FC236}">
                    <a16:creationId xmlns:a16="http://schemas.microsoft.com/office/drawing/2014/main" id="{E3323563-3155-A7C5-D157-3B23EBBBEC27}"/>
                  </a:ext>
                </a:extLst>
              </p:cNvPr>
              <p:cNvSpPr txBox="1"/>
              <p:nvPr/>
            </p:nvSpPr>
            <p:spPr>
              <a:xfrm>
                <a:off x="2266796" y="3346669"/>
                <a:ext cx="7050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10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64" name="直接连接符 63">
                <a:extLst>
                  <a:ext uri="{FF2B5EF4-FFF2-40B4-BE49-F238E27FC236}">
                    <a16:creationId xmlns:a16="http://schemas.microsoft.com/office/drawing/2014/main" id="{5E488FC0-DD67-8503-F0BE-03E17D6851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91715" y="3429000"/>
                <a:ext cx="553879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文本框 62">
              <a:extLst>
                <a:ext uri="{FF2B5EF4-FFF2-40B4-BE49-F238E27FC236}">
                  <a16:creationId xmlns:a16="http://schemas.microsoft.com/office/drawing/2014/main" id="{D38AB86D-77A8-C9B8-EA7E-B679962D87D2}"/>
                </a:ext>
              </a:extLst>
            </p:cNvPr>
            <p:cNvSpPr txBox="1"/>
            <p:nvPr/>
          </p:nvSpPr>
          <p:spPr>
            <a:xfrm>
              <a:off x="1970764" y="3144094"/>
              <a:ext cx="220625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1</a:t>
              </a:r>
              <a:r>
                <a:rPr lang="zh-TW" altLang="en-US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        </a:t>
              </a:r>
              <a:r>
                <a:rPr lang="en-US" altLang="zh-TW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1.1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sp>
        <p:nvSpPr>
          <p:cNvPr id="69" name="文本框 68">
            <a:extLst>
              <a:ext uri="{FF2B5EF4-FFF2-40B4-BE49-F238E27FC236}">
                <a16:creationId xmlns:a16="http://schemas.microsoft.com/office/drawing/2014/main" id="{FD347BA6-C2A4-139B-AF3F-B7EE2E932B56}"/>
              </a:ext>
            </a:extLst>
          </p:cNvPr>
          <p:cNvSpPr txBox="1"/>
          <p:nvPr/>
        </p:nvSpPr>
        <p:spPr>
          <a:xfrm>
            <a:off x="1492044" y="4536895"/>
            <a:ext cx="16408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.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.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0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736DF7AB-F5C1-FEDA-5BF2-DDF10049635D}"/>
              </a:ext>
            </a:extLst>
          </p:cNvPr>
          <p:cNvSpPr/>
          <p:nvPr/>
        </p:nvSpPr>
        <p:spPr>
          <a:xfrm>
            <a:off x="1553650" y="4639820"/>
            <a:ext cx="221138" cy="77152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8" name="直接箭头连接符 77">
            <a:extLst>
              <a:ext uri="{FF2B5EF4-FFF2-40B4-BE49-F238E27FC236}">
                <a16:creationId xmlns:a16="http://schemas.microsoft.com/office/drawing/2014/main" id="{3CF05279-9655-0900-FDDD-BA2D1374687A}"/>
              </a:ext>
            </a:extLst>
          </p:cNvPr>
          <p:cNvCxnSpPr>
            <a:cxnSpLocks/>
          </p:cNvCxnSpPr>
          <p:nvPr/>
        </p:nvCxnSpPr>
        <p:spPr>
          <a:xfrm>
            <a:off x="1655091" y="5411345"/>
            <a:ext cx="0" cy="210344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文本框 79">
            <a:extLst>
              <a:ext uri="{FF2B5EF4-FFF2-40B4-BE49-F238E27FC236}">
                <a16:creationId xmlns:a16="http://schemas.microsoft.com/office/drawing/2014/main" id="{CD6DE17C-6F7D-27D6-084A-505D0E34ED5F}"/>
              </a:ext>
            </a:extLst>
          </p:cNvPr>
          <p:cNvSpPr txBox="1"/>
          <p:nvPr/>
        </p:nvSpPr>
        <p:spPr>
          <a:xfrm>
            <a:off x="1220299" y="5553446"/>
            <a:ext cx="1459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相同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id="{8090D77A-D43D-638F-8B91-FB0809550315}"/>
              </a:ext>
            </a:extLst>
          </p:cNvPr>
          <p:cNvSpPr/>
          <p:nvPr/>
        </p:nvSpPr>
        <p:spPr>
          <a:xfrm>
            <a:off x="1985127" y="4628185"/>
            <a:ext cx="221138" cy="77152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2" name="直接箭头连接符 81">
            <a:extLst>
              <a:ext uri="{FF2B5EF4-FFF2-40B4-BE49-F238E27FC236}">
                <a16:creationId xmlns:a16="http://schemas.microsoft.com/office/drawing/2014/main" id="{B3CC3C2E-B66A-F56B-86BA-6ABF5CA6E3B9}"/>
              </a:ext>
            </a:extLst>
          </p:cNvPr>
          <p:cNvCxnSpPr>
            <a:cxnSpLocks/>
          </p:cNvCxnSpPr>
          <p:nvPr/>
        </p:nvCxnSpPr>
        <p:spPr>
          <a:xfrm>
            <a:off x="2206265" y="4806382"/>
            <a:ext cx="317983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文本框 83">
            <a:extLst>
              <a:ext uri="{FF2B5EF4-FFF2-40B4-BE49-F238E27FC236}">
                <a16:creationId xmlns:a16="http://schemas.microsoft.com/office/drawing/2014/main" id="{C6F91D0E-EEEF-D13B-9961-4F0AF3E4A6AF}"/>
              </a:ext>
            </a:extLst>
          </p:cNvPr>
          <p:cNvSpPr txBox="1"/>
          <p:nvPr/>
        </p:nvSpPr>
        <p:spPr>
          <a:xfrm>
            <a:off x="2464849" y="4564610"/>
            <a:ext cx="1173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＞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0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85" name="文本框 84">
            <a:extLst>
              <a:ext uri="{FF2B5EF4-FFF2-40B4-BE49-F238E27FC236}">
                <a16:creationId xmlns:a16="http://schemas.microsoft.com/office/drawing/2014/main" id="{E41CA584-D37C-0A68-876F-3322EC79E638}"/>
              </a:ext>
            </a:extLst>
          </p:cNvPr>
          <p:cNvSpPr txBox="1"/>
          <p:nvPr/>
        </p:nvSpPr>
        <p:spPr>
          <a:xfrm>
            <a:off x="1051866" y="3313518"/>
            <a:ext cx="4841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(c)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先將帶分數化為小數。</a:t>
            </a:r>
          </a:p>
        </p:txBody>
      </p:sp>
      <p:grpSp>
        <p:nvGrpSpPr>
          <p:cNvPr id="86" name="组合 85">
            <a:extLst>
              <a:ext uri="{FF2B5EF4-FFF2-40B4-BE49-F238E27FC236}">
                <a16:creationId xmlns:a16="http://schemas.microsoft.com/office/drawing/2014/main" id="{3BFCB903-AC2D-6C4E-631B-63388606908F}"/>
              </a:ext>
            </a:extLst>
          </p:cNvPr>
          <p:cNvGrpSpPr/>
          <p:nvPr/>
        </p:nvGrpSpPr>
        <p:grpSpPr>
          <a:xfrm>
            <a:off x="4706352" y="3723132"/>
            <a:ext cx="2206251" cy="868637"/>
            <a:chOff x="2026608" y="2992811"/>
            <a:chExt cx="2206251" cy="868637"/>
          </a:xfrm>
        </p:grpSpPr>
        <p:sp>
          <p:nvSpPr>
            <p:cNvPr id="88" name="文本框 87">
              <a:extLst>
                <a:ext uri="{FF2B5EF4-FFF2-40B4-BE49-F238E27FC236}">
                  <a16:creationId xmlns:a16="http://schemas.microsoft.com/office/drawing/2014/main" id="{99D2771C-739B-FA84-26BB-CA2E174F2742}"/>
                </a:ext>
              </a:extLst>
            </p:cNvPr>
            <p:cNvSpPr txBox="1"/>
            <p:nvPr/>
          </p:nvSpPr>
          <p:spPr>
            <a:xfrm>
              <a:off x="2026608" y="3148919"/>
              <a:ext cx="220625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        </a:t>
              </a:r>
              <a:r>
                <a:rPr lang="en-US" altLang="zh-TW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0.01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  <p:grpSp>
          <p:nvGrpSpPr>
            <p:cNvPr id="87" name="组合 86">
              <a:extLst>
                <a:ext uri="{FF2B5EF4-FFF2-40B4-BE49-F238E27FC236}">
                  <a16:creationId xmlns:a16="http://schemas.microsoft.com/office/drawing/2014/main" id="{16862B21-87ED-4EE8-E784-1C37730128D6}"/>
                </a:ext>
              </a:extLst>
            </p:cNvPr>
            <p:cNvGrpSpPr/>
            <p:nvPr/>
          </p:nvGrpSpPr>
          <p:grpSpPr>
            <a:xfrm>
              <a:off x="2042189" y="2992811"/>
              <a:ext cx="1052930" cy="868637"/>
              <a:chOff x="2042189" y="2992811"/>
              <a:chExt cx="1052930" cy="868637"/>
            </a:xfrm>
          </p:grpSpPr>
          <p:sp>
            <p:nvSpPr>
              <p:cNvPr id="89" name="文本框 88">
                <a:extLst>
                  <a:ext uri="{FF2B5EF4-FFF2-40B4-BE49-F238E27FC236}">
                    <a16:creationId xmlns:a16="http://schemas.microsoft.com/office/drawing/2014/main" id="{5C05F817-573B-36C6-D9C9-7731B4046D60}"/>
                  </a:ext>
                </a:extLst>
              </p:cNvPr>
              <p:cNvSpPr txBox="1"/>
              <p:nvPr/>
            </p:nvSpPr>
            <p:spPr>
              <a:xfrm>
                <a:off x="2233725" y="2992811"/>
                <a:ext cx="5538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90" name="文本框 89">
                <a:extLst>
                  <a:ext uri="{FF2B5EF4-FFF2-40B4-BE49-F238E27FC236}">
                    <a16:creationId xmlns:a16="http://schemas.microsoft.com/office/drawing/2014/main" id="{421C51EE-8880-9FCD-5385-13D8BEDC0A57}"/>
                  </a:ext>
                </a:extLst>
              </p:cNvPr>
              <p:cNvSpPr txBox="1"/>
              <p:nvPr/>
            </p:nvSpPr>
            <p:spPr>
              <a:xfrm>
                <a:off x="2042189" y="3338228"/>
                <a:ext cx="105293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100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91" name="直接连接符 90">
                <a:extLst>
                  <a:ext uri="{FF2B5EF4-FFF2-40B4-BE49-F238E27FC236}">
                    <a16:creationId xmlns:a16="http://schemas.microsoft.com/office/drawing/2014/main" id="{CB3D6184-3AB8-88BF-6B0F-F78629CF30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74194" y="3429000"/>
                <a:ext cx="673349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2" name="文本框 91">
            <a:extLst>
              <a:ext uri="{FF2B5EF4-FFF2-40B4-BE49-F238E27FC236}">
                <a16:creationId xmlns:a16="http://schemas.microsoft.com/office/drawing/2014/main" id="{574881EA-0D74-F59A-48CC-5B5217775153}"/>
              </a:ext>
            </a:extLst>
          </p:cNvPr>
          <p:cNvSpPr txBox="1"/>
          <p:nvPr/>
        </p:nvSpPr>
        <p:spPr>
          <a:xfrm>
            <a:off x="4679915" y="4532732"/>
            <a:ext cx="16408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0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.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0 0 5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0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.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0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93" name="矩形 92">
            <a:extLst>
              <a:ext uri="{FF2B5EF4-FFF2-40B4-BE49-F238E27FC236}">
                <a16:creationId xmlns:a16="http://schemas.microsoft.com/office/drawing/2014/main" id="{B3DDC868-7FE9-54A3-04A6-F60BF9E212A3}"/>
              </a:ext>
            </a:extLst>
          </p:cNvPr>
          <p:cNvSpPr/>
          <p:nvPr/>
        </p:nvSpPr>
        <p:spPr>
          <a:xfrm>
            <a:off x="4741521" y="4616375"/>
            <a:ext cx="666850" cy="77152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4" name="直接箭头连接符 93">
            <a:extLst>
              <a:ext uri="{FF2B5EF4-FFF2-40B4-BE49-F238E27FC236}">
                <a16:creationId xmlns:a16="http://schemas.microsoft.com/office/drawing/2014/main" id="{FE4F1310-6F0F-6B53-3AC5-80428101CC88}"/>
              </a:ext>
            </a:extLst>
          </p:cNvPr>
          <p:cNvCxnSpPr>
            <a:cxnSpLocks/>
          </p:cNvCxnSpPr>
          <p:nvPr/>
        </p:nvCxnSpPr>
        <p:spPr>
          <a:xfrm>
            <a:off x="5073943" y="5387899"/>
            <a:ext cx="0" cy="210344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文本框 94">
            <a:extLst>
              <a:ext uri="{FF2B5EF4-FFF2-40B4-BE49-F238E27FC236}">
                <a16:creationId xmlns:a16="http://schemas.microsoft.com/office/drawing/2014/main" id="{E873E6AD-93FD-3130-A59B-6FA51ABC9871}"/>
              </a:ext>
            </a:extLst>
          </p:cNvPr>
          <p:cNvSpPr txBox="1"/>
          <p:nvPr/>
        </p:nvSpPr>
        <p:spPr>
          <a:xfrm>
            <a:off x="4660697" y="5467556"/>
            <a:ext cx="1459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相同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96" name="矩形 95">
            <a:extLst>
              <a:ext uri="{FF2B5EF4-FFF2-40B4-BE49-F238E27FC236}">
                <a16:creationId xmlns:a16="http://schemas.microsoft.com/office/drawing/2014/main" id="{0177F18F-DE54-185F-76B8-D541E788D7F6}"/>
              </a:ext>
            </a:extLst>
          </p:cNvPr>
          <p:cNvSpPr/>
          <p:nvPr/>
        </p:nvSpPr>
        <p:spPr>
          <a:xfrm>
            <a:off x="5449663" y="4616374"/>
            <a:ext cx="221138" cy="77152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7" name="直接箭头连接符 96">
            <a:extLst>
              <a:ext uri="{FF2B5EF4-FFF2-40B4-BE49-F238E27FC236}">
                <a16:creationId xmlns:a16="http://schemas.microsoft.com/office/drawing/2014/main" id="{9EDB7BA9-99C6-1697-E604-CE485AAEE15D}"/>
              </a:ext>
            </a:extLst>
          </p:cNvPr>
          <p:cNvCxnSpPr>
            <a:cxnSpLocks/>
          </p:cNvCxnSpPr>
          <p:nvPr/>
        </p:nvCxnSpPr>
        <p:spPr>
          <a:xfrm>
            <a:off x="5670801" y="5078182"/>
            <a:ext cx="317983" cy="0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文本框 97">
            <a:extLst>
              <a:ext uri="{FF2B5EF4-FFF2-40B4-BE49-F238E27FC236}">
                <a16:creationId xmlns:a16="http://schemas.microsoft.com/office/drawing/2014/main" id="{6321DCC5-9020-06D6-7ABF-E7186FC259B4}"/>
              </a:ext>
            </a:extLst>
          </p:cNvPr>
          <p:cNvSpPr txBox="1"/>
          <p:nvPr/>
        </p:nvSpPr>
        <p:spPr>
          <a:xfrm>
            <a:off x="5936455" y="4829230"/>
            <a:ext cx="11738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0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＜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1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99" name="文本框 98">
            <a:extLst>
              <a:ext uri="{FF2B5EF4-FFF2-40B4-BE49-F238E27FC236}">
                <a16:creationId xmlns:a16="http://schemas.microsoft.com/office/drawing/2014/main" id="{24A72B97-CBA4-C01D-F591-2E05DD2364F4}"/>
              </a:ext>
            </a:extLst>
          </p:cNvPr>
          <p:cNvSpPr txBox="1"/>
          <p:nvPr/>
        </p:nvSpPr>
        <p:spPr>
          <a:xfrm>
            <a:off x="4258137" y="3320526"/>
            <a:ext cx="4387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(d)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先將分數化為小數。</a:t>
            </a:r>
          </a:p>
        </p:txBody>
      </p:sp>
      <p:grpSp>
        <p:nvGrpSpPr>
          <p:cNvPr id="105" name="组合 104">
            <a:extLst>
              <a:ext uri="{FF2B5EF4-FFF2-40B4-BE49-F238E27FC236}">
                <a16:creationId xmlns:a16="http://schemas.microsoft.com/office/drawing/2014/main" id="{75C822AA-3AE0-A202-B7A5-519270CDDEF3}"/>
              </a:ext>
            </a:extLst>
          </p:cNvPr>
          <p:cNvGrpSpPr/>
          <p:nvPr/>
        </p:nvGrpSpPr>
        <p:grpSpPr>
          <a:xfrm>
            <a:off x="3273762" y="4407181"/>
            <a:ext cx="2541657" cy="902482"/>
            <a:chOff x="1635357" y="2967407"/>
            <a:chExt cx="2541657" cy="902482"/>
          </a:xfrm>
        </p:grpSpPr>
        <p:grpSp>
          <p:nvGrpSpPr>
            <p:cNvPr id="106" name="组合 105">
              <a:extLst>
                <a:ext uri="{FF2B5EF4-FFF2-40B4-BE49-F238E27FC236}">
                  <a16:creationId xmlns:a16="http://schemas.microsoft.com/office/drawing/2014/main" id="{FA2BE0EA-DBD2-6210-F049-E1B30EE7448A}"/>
                </a:ext>
              </a:extLst>
            </p:cNvPr>
            <p:cNvGrpSpPr/>
            <p:nvPr/>
          </p:nvGrpSpPr>
          <p:grpSpPr>
            <a:xfrm>
              <a:off x="2266796" y="2967407"/>
              <a:ext cx="705003" cy="902482"/>
              <a:chOff x="2266796" y="2967407"/>
              <a:chExt cx="705003" cy="902482"/>
            </a:xfrm>
          </p:grpSpPr>
          <p:sp>
            <p:nvSpPr>
              <p:cNvPr id="108" name="文本框 107">
                <a:extLst>
                  <a:ext uri="{FF2B5EF4-FFF2-40B4-BE49-F238E27FC236}">
                    <a16:creationId xmlns:a16="http://schemas.microsoft.com/office/drawing/2014/main" id="{961D2CD5-C0AC-4E8F-1AA8-A068FAB7C076}"/>
                  </a:ext>
                </a:extLst>
              </p:cNvPr>
              <p:cNvSpPr txBox="1"/>
              <p:nvPr/>
            </p:nvSpPr>
            <p:spPr>
              <a:xfrm>
                <a:off x="2354817" y="2967407"/>
                <a:ext cx="5538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109" name="文本框 108">
                <a:extLst>
                  <a:ext uri="{FF2B5EF4-FFF2-40B4-BE49-F238E27FC236}">
                    <a16:creationId xmlns:a16="http://schemas.microsoft.com/office/drawing/2014/main" id="{3CF47A13-D75A-99EE-68CC-349F0EA88394}"/>
                  </a:ext>
                </a:extLst>
              </p:cNvPr>
              <p:cNvSpPr txBox="1"/>
              <p:nvPr/>
            </p:nvSpPr>
            <p:spPr>
              <a:xfrm>
                <a:off x="2266796" y="3346669"/>
                <a:ext cx="7050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10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110" name="直接连接符 109">
                <a:extLst>
                  <a:ext uri="{FF2B5EF4-FFF2-40B4-BE49-F238E27FC236}">
                    <a16:creationId xmlns:a16="http://schemas.microsoft.com/office/drawing/2014/main" id="{902447C3-9CD0-FE07-1112-972EA9220A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91715" y="3429000"/>
                <a:ext cx="553879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文本框 106">
              <a:extLst>
                <a:ext uri="{FF2B5EF4-FFF2-40B4-BE49-F238E27FC236}">
                  <a16:creationId xmlns:a16="http://schemas.microsoft.com/office/drawing/2014/main" id="{BE7E3E0D-AAEE-2217-9898-AE640DD596AC}"/>
                </a:ext>
              </a:extLst>
            </p:cNvPr>
            <p:cNvSpPr txBox="1"/>
            <p:nvPr/>
          </p:nvSpPr>
          <p:spPr>
            <a:xfrm>
              <a:off x="1635357" y="3144094"/>
              <a:ext cx="25416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→</a:t>
              </a:r>
              <a:r>
                <a:rPr lang="en-US" altLang="zh-TW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1</a:t>
              </a:r>
              <a:r>
                <a:rPr lang="zh-TW" altLang="en-US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       ＞ </a:t>
              </a:r>
              <a:r>
                <a:rPr lang="en-US" altLang="zh-TW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1.02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111" name="组合 110">
            <a:extLst>
              <a:ext uri="{FF2B5EF4-FFF2-40B4-BE49-F238E27FC236}">
                <a16:creationId xmlns:a16="http://schemas.microsoft.com/office/drawing/2014/main" id="{5DF3CF2D-9055-8111-255F-D33015BD5A72}"/>
              </a:ext>
            </a:extLst>
          </p:cNvPr>
          <p:cNvGrpSpPr/>
          <p:nvPr/>
        </p:nvGrpSpPr>
        <p:grpSpPr>
          <a:xfrm>
            <a:off x="6688722" y="4635986"/>
            <a:ext cx="2535938" cy="900155"/>
            <a:chOff x="675334" y="2967407"/>
            <a:chExt cx="2535938" cy="900155"/>
          </a:xfrm>
        </p:grpSpPr>
        <p:grpSp>
          <p:nvGrpSpPr>
            <p:cNvPr id="112" name="组合 111">
              <a:extLst>
                <a:ext uri="{FF2B5EF4-FFF2-40B4-BE49-F238E27FC236}">
                  <a16:creationId xmlns:a16="http://schemas.microsoft.com/office/drawing/2014/main" id="{A4283DCA-D196-76FA-B42C-B714AA6CD37B}"/>
                </a:ext>
              </a:extLst>
            </p:cNvPr>
            <p:cNvGrpSpPr/>
            <p:nvPr/>
          </p:nvGrpSpPr>
          <p:grpSpPr>
            <a:xfrm>
              <a:off x="2197637" y="2967407"/>
              <a:ext cx="783980" cy="900155"/>
              <a:chOff x="2197637" y="2967407"/>
              <a:chExt cx="783980" cy="900155"/>
            </a:xfrm>
          </p:grpSpPr>
          <p:sp>
            <p:nvSpPr>
              <p:cNvPr id="114" name="文本框 113">
                <a:extLst>
                  <a:ext uri="{FF2B5EF4-FFF2-40B4-BE49-F238E27FC236}">
                    <a16:creationId xmlns:a16="http://schemas.microsoft.com/office/drawing/2014/main" id="{20B33B75-36AA-3386-014C-61A3B840DAC8}"/>
                  </a:ext>
                </a:extLst>
              </p:cNvPr>
              <p:cNvSpPr txBox="1"/>
              <p:nvPr/>
            </p:nvSpPr>
            <p:spPr>
              <a:xfrm>
                <a:off x="2354817" y="2967407"/>
                <a:ext cx="5538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115" name="文本框 114">
                <a:extLst>
                  <a:ext uri="{FF2B5EF4-FFF2-40B4-BE49-F238E27FC236}">
                    <a16:creationId xmlns:a16="http://schemas.microsoft.com/office/drawing/2014/main" id="{2CF1489B-B996-9D7F-43AD-D9E111B79F1B}"/>
                  </a:ext>
                </a:extLst>
              </p:cNvPr>
              <p:cNvSpPr txBox="1"/>
              <p:nvPr/>
            </p:nvSpPr>
            <p:spPr>
              <a:xfrm>
                <a:off x="2197637" y="3344342"/>
                <a:ext cx="7839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100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116" name="直接连接符 115">
                <a:extLst>
                  <a:ext uri="{FF2B5EF4-FFF2-40B4-BE49-F238E27FC236}">
                    <a16:creationId xmlns:a16="http://schemas.microsoft.com/office/drawing/2014/main" id="{ABAE7213-DD94-99B9-C4DB-C958A7C68A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91715" y="3429000"/>
                <a:ext cx="553879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3" name="文本框 112">
              <a:extLst>
                <a:ext uri="{FF2B5EF4-FFF2-40B4-BE49-F238E27FC236}">
                  <a16:creationId xmlns:a16="http://schemas.microsoft.com/office/drawing/2014/main" id="{5756B0E0-A29C-5968-874E-BB0EA3555828}"/>
                </a:ext>
              </a:extLst>
            </p:cNvPr>
            <p:cNvSpPr txBox="1"/>
            <p:nvPr/>
          </p:nvSpPr>
          <p:spPr>
            <a:xfrm>
              <a:off x="675334" y="3155875"/>
              <a:ext cx="25359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>
                  <a:solidFill>
                    <a:srgbClr val="FF00FF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→</a:t>
              </a:r>
              <a:r>
                <a:rPr lang="en-US" altLang="zh-TW" sz="2800">
                  <a:solidFill>
                    <a:srgbClr val="FF00FF"/>
                  </a:solidFill>
                  <a:ea typeface="DFKai-SB" panose="03000509000000000000" pitchFamily="65" charset="-120"/>
                </a:rPr>
                <a:t>0.005</a:t>
              </a:r>
              <a:r>
                <a:rPr lang="zh-TW" altLang="en-US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＜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500"/>
                            </p:stCondLst>
                            <p:childTnLst>
                              <p:par>
                                <p:cTn id="2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00"/>
                            </p:stCondLst>
                            <p:childTnLst>
                              <p:par>
                                <p:cTn id="2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4" grpId="0" animBg="1"/>
      <p:bldP spid="44" grpId="1" animBg="1"/>
      <p:bldP spid="50" grpId="0" animBg="1"/>
      <p:bldP spid="50" grpId="1" animBg="1"/>
      <p:bldP spid="55" grpId="0" animBg="1"/>
      <p:bldP spid="55" grpId="1" animBg="1"/>
      <p:bldP spid="38" grpId="0"/>
      <p:bldP spid="37" grpId="0"/>
      <p:bldP spid="37" grpId="1"/>
      <p:bldP spid="39" grpId="0"/>
      <p:bldP spid="40" grpId="0"/>
      <p:bldP spid="41" grpId="0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/>
      <p:bldP spid="59" grpId="1"/>
      <p:bldP spid="60" grpId="0"/>
      <p:bldP spid="60" grpId="1"/>
      <p:bldP spid="69" grpId="0"/>
      <p:bldP spid="69" grpId="1"/>
      <p:bldP spid="73" grpId="0" animBg="1"/>
      <p:bldP spid="73" grpId="1" animBg="1"/>
      <p:bldP spid="80" grpId="0"/>
      <p:bldP spid="80" grpId="1"/>
      <p:bldP spid="81" grpId="0" animBg="1"/>
      <p:bldP spid="81" grpId="1" animBg="1"/>
      <p:bldP spid="84" grpId="0"/>
      <p:bldP spid="84" grpId="1"/>
      <p:bldP spid="85" grpId="0"/>
      <p:bldP spid="85" grpId="1"/>
      <p:bldP spid="92" grpId="0"/>
      <p:bldP spid="92" grpId="1"/>
      <p:bldP spid="93" grpId="0" animBg="1"/>
      <p:bldP spid="93" grpId="1" animBg="1"/>
      <p:bldP spid="95" grpId="0"/>
      <p:bldP spid="95" grpId="1"/>
      <p:bldP spid="96" grpId="0" animBg="1"/>
      <p:bldP spid="96" grpId="1" animBg="1"/>
      <p:bldP spid="98" grpId="0"/>
      <p:bldP spid="98" grpId="1"/>
      <p:bldP spid="99" grpId="0"/>
      <p:bldP spid="9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91FB7CDA-BA56-C2A3-AD62-8733CBA0ADC9}"/>
              </a:ext>
            </a:extLst>
          </p:cNvPr>
          <p:cNvSpPr/>
          <p:nvPr/>
        </p:nvSpPr>
        <p:spPr>
          <a:xfrm>
            <a:off x="4713935" y="2329325"/>
            <a:ext cx="3996311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746C9278-FBFB-1E8D-B5ED-FA3BD60F4672}"/>
              </a:ext>
            </a:extLst>
          </p:cNvPr>
          <p:cNvSpPr/>
          <p:nvPr/>
        </p:nvSpPr>
        <p:spPr>
          <a:xfrm>
            <a:off x="1933630" y="2817821"/>
            <a:ext cx="3996311" cy="368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093581"/>
            <a:ext cx="8773886" cy="3852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17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</a:p>
          <a:p>
            <a:pPr>
              <a:lnSpc>
                <a:spcPts val="22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利用以上四張卡，</a:t>
            </a:r>
            <a:r>
              <a:rPr lang="zh-TW" altLang="en-US" sz="2800" u="sng" dirty="0">
                <a:ea typeface="DFKai-SB" panose="03000509000000000000" pitchFamily="65" charset="-120"/>
              </a:rPr>
              <a:t>子俊</a:t>
            </a:r>
            <a:r>
              <a:rPr lang="zh-TW" altLang="en-US" sz="2800" dirty="0">
                <a:ea typeface="DFKai-SB" panose="03000509000000000000" pitchFamily="65" charset="-120"/>
              </a:rPr>
              <a:t>拼出一個最大的一位小數，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</a:t>
            </a:r>
            <a:r>
              <a:rPr lang="zh-TW" altLang="en-US" sz="2800" u="sng" dirty="0">
                <a:ea typeface="DFKai-SB" panose="03000509000000000000" pitchFamily="65" charset="-120"/>
              </a:rPr>
              <a:t>文君</a:t>
            </a:r>
            <a:r>
              <a:rPr lang="zh-TW" altLang="en-US" sz="2800" dirty="0">
                <a:ea typeface="DFKai-SB" panose="03000509000000000000" pitchFamily="65" charset="-120"/>
              </a:rPr>
              <a:t>拼出一個最小的兩位小數，他們拼出的數相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</a:t>
            </a:r>
            <a:r>
              <a:rPr lang="zh-TW" altLang="en-US" sz="2800" dirty="0">
                <a:ea typeface="DFKai-SB" panose="03000509000000000000" pitchFamily="65" charset="-120"/>
              </a:rPr>
              <a:t>差多少？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    A. 88.88                             B. 85.32</a:t>
            </a:r>
          </a:p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    C. 83.25                             D. 78.39</a:t>
            </a:r>
            <a:endParaRPr lang="zh-TW" altLang="en-US" sz="2800" dirty="0">
              <a:ea typeface="DFKai-SB" panose="03000509000000000000" pitchFamily="65" charset="-120"/>
            </a:endParaRP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99DD1373-D728-696E-5B07-B05B0A9CA9FD}"/>
              </a:ext>
            </a:extLst>
          </p:cNvPr>
          <p:cNvSpPr txBox="1"/>
          <p:nvPr/>
        </p:nvSpPr>
        <p:spPr>
          <a:xfrm>
            <a:off x="4754834" y="5561291"/>
            <a:ext cx="3410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這兩個數相差：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87.1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1.78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85.32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CA2E1CA7-53BD-6E8B-6B68-21025473671F}"/>
              </a:ext>
            </a:extLst>
          </p:cNvPr>
          <p:cNvGrpSpPr/>
          <p:nvPr/>
        </p:nvGrpSpPr>
        <p:grpSpPr>
          <a:xfrm>
            <a:off x="1933630" y="1160118"/>
            <a:ext cx="5897565" cy="1068189"/>
            <a:chOff x="1933630" y="1160118"/>
            <a:chExt cx="5897565" cy="1068189"/>
          </a:xfrm>
        </p:grpSpPr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CF05EDDE-6B03-E11C-0F53-2FDFF694A35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33630" y="1197226"/>
              <a:ext cx="1391001" cy="957794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E56E3461-AC76-235A-E14B-72F77329B2A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48666" y="1195349"/>
              <a:ext cx="1431568" cy="957795"/>
            </a:xfrm>
            <a:prstGeom prst="rect">
              <a:avLst/>
            </a:prstGeom>
          </p:spPr>
        </p:pic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A7B26F4D-725D-E718-F3BA-B90559032F0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23692" y="1235282"/>
              <a:ext cx="1333676" cy="917862"/>
            </a:xfrm>
            <a:prstGeom prst="rect">
              <a:avLst/>
            </a:prstGeom>
          </p:spPr>
        </p:pic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ECB3D04C-BA52-06A5-8B72-8F7AAA2086A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400826" y="1160118"/>
              <a:ext cx="1430369" cy="1068189"/>
            </a:xfrm>
            <a:prstGeom prst="rect">
              <a:avLst/>
            </a:prstGeom>
          </p:spPr>
        </p:pic>
      </p:grpSp>
      <p:sp>
        <p:nvSpPr>
          <p:cNvPr id="15" name="椭圆 14">
            <a:extLst>
              <a:ext uri="{FF2B5EF4-FFF2-40B4-BE49-F238E27FC236}">
                <a16:creationId xmlns:a16="http://schemas.microsoft.com/office/drawing/2014/main" id="{CB69AB14-8ED3-854A-924F-D397C079E4C8}"/>
              </a:ext>
            </a:extLst>
          </p:cNvPr>
          <p:cNvSpPr/>
          <p:nvPr/>
        </p:nvSpPr>
        <p:spPr>
          <a:xfrm>
            <a:off x="1323836" y="4461318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8ABE9159-8C93-0C03-47B3-7364D8817064}"/>
              </a:ext>
            </a:extLst>
          </p:cNvPr>
          <p:cNvSpPr/>
          <p:nvPr/>
        </p:nvSpPr>
        <p:spPr>
          <a:xfrm>
            <a:off x="4879163" y="4461318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E5EBBD07-FC48-CB07-C90B-ADB72BB2864C}"/>
              </a:ext>
            </a:extLst>
          </p:cNvPr>
          <p:cNvSpPr/>
          <p:nvPr/>
        </p:nvSpPr>
        <p:spPr>
          <a:xfrm>
            <a:off x="4866671" y="3881792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A6DE4579-5A95-7904-7CE7-BD5B5266AC57}"/>
              </a:ext>
            </a:extLst>
          </p:cNvPr>
          <p:cNvSpPr/>
          <p:nvPr/>
        </p:nvSpPr>
        <p:spPr>
          <a:xfrm>
            <a:off x="1323836" y="3884415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3" name="表格 23">
            <a:extLst>
              <a:ext uri="{FF2B5EF4-FFF2-40B4-BE49-F238E27FC236}">
                <a16:creationId xmlns:a16="http://schemas.microsoft.com/office/drawing/2014/main" id="{56B5A890-48CC-A18E-B6F1-D6B3687E2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204308"/>
              </p:ext>
            </p:extLst>
          </p:nvPr>
        </p:nvGraphicFramePr>
        <p:xfrm>
          <a:off x="661770" y="5018995"/>
          <a:ext cx="3934720" cy="957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680">
                  <a:extLst>
                    <a:ext uri="{9D8B030D-6E8A-4147-A177-3AD203B41FA5}">
                      <a16:colId xmlns:a16="http://schemas.microsoft.com/office/drawing/2014/main" val="2113547742"/>
                    </a:ext>
                  </a:extLst>
                </a:gridCol>
                <a:gridCol w="983680">
                  <a:extLst>
                    <a:ext uri="{9D8B030D-6E8A-4147-A177-3AD203B41FA5}">
                      <a16:colId xmlns:a16="http://schemas.microsoft.com/office/drawing/2014/main" val="3182401774"/>
                    </a:ext>
                  </a:extLst>
                </a:gridCol>
                <a:gridCol w="983680">
                  <a:extLst>
                    <a:ext uri="{9D8B030D-6E8A-4147-A177-3AD203B41FA5}">
                      <a16:colId xmlns:a16="http://schemas.microsoft.com/office/drawing/2014/main" val="2201493264"/>
                    </a:ext>
                  </a:extLst>
                </a:gridCol>
                <a:gridCol w="983680">
                  <a:extLst>
                    <a:ext uri="{9D8B030D-6E8A-4147-A177-3AD203B41FA5}">
                      <a16:colId xmlns:a16="http://schemas.microsoft.com/office/drawing/2014/main" val="4166886364"/>
                    </a:ext>
                  </a:extLst>
                </a:gridCol>
              </a:tblGrid>
              <a:tr h="957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648448"/>
                  </a:ext>
                </a:extLst>
              </a:tr>
            </a:tbl>
          </a:graphicData>
        </a:graphic>
      </p:graphicFrame>
      <p:sp>
        <p:nvSpPr>
          <p:cNvPr id="24" name="文本框 23">
            <a:extLst>
              <a:ext uri="{FF2B5EF4-FFF2-40B4-BE49-F238E27FC236}">
                <a16:creationId xmlns:a16="http://schemas.microsoft.com/office/drawing/2014/main" id="{17D75FB6-57CC-8A88-3C65-00A569D8C165}"/>
              </a:ext>
            </a:extLst>
          </p:cNvPr>
          <p:cNvSpPr txBox="1"/>
          <p:nvPr/>
        </p:nvSpPr>
        <p:spPr>
          <a:xfrm>
            <a:off x="4754834" y="4810757"/>
            <a:ext cx="4557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拼出的最大的一位小數是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87.1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拼出的最小的兩位小數是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1.78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8E4C58C5-255B-6E5C-5776-DD4FA15CF63A}"/>
              </a:ext>
            </a:extLst>
          </p:cNvPr>
          <p:cNvSpPr txBox="1"/>
          <p:nvPr/>
        </p:nvSpPr>
        <p:spPr>
          <a:xfrm>
            <a:off x="2871979" y="754581"/>
            <a:ext cx="4381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餘下的數字卡由大至小擺放。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4B3EFB61-D947-3722-2F0F-9B43D4947259}"/>
              </a:ext>
            </a:extLst>
          </p:cNvPr>
          <p:cNvSpPr txBox="1"/>
          <p:nvPr/>
        </p:nvSpPr>
        <p:spPr>
          <a:xfrm>
            <a:off x="2871979" y="754581"/>
            <a:ext cx="4381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餘下的數字卡由小至大擺放。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id="{F84E1D62-F121-16F0-1E07-2E68422A2B2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33630" y="1194897"/>
            <a:ext cx="1391001" cy="957794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:a16="http://schemas.microsoft.com/office/drawing/2014/main" id="{646C517C-3217-DEF3-20BF-1C3ABD5184D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48666" y="1193020"/>
            <a:ext cx="1431568" cy="957795"/>
          </a:xfrm>
          <a:prstGeom prst="rect">
            <a:avLst/>
          </a:prstGeom>
        </p:spPr>
      </p:pic>
      <p:pic>
        <p:nvPicPr>
          <p:cNvPr id="39" name="图片 38">
            <a:extLst>
              <a:ext uri="{FF2B5EF4-FFF2-40B4-BE49-F238E27FC236}">
                <a16:creationId xmlns:a16="http://schemas.microsoft.com/office/drawing/2014/main" id="{1915ABDB-73DF-0C7F-F4B4-54DD6DE41DE3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23692" y="1232953"/>
            <a:ext cx="1333676" cy="917862"/>
          </a:xfrm>
          <a:prstGeom prst="rect">
            <a:avLst/>
          </a:prstGeom>
        </p:spPr>
      </p:pic>
      <p:pic>
        <p:nvPicPr>
          <p:cNvPr id="40" name="图片 39">
            <a:extLst>
              <a:ext uri="{FF2B5EF4-FFF2-40B4-BE49-F238E27FC236}">
                <a16:creationId xmlns:a16="http://schemas.microsoft.com/office/drawing/2014/main" id="{6295493F-FD21-A816-74FF-E7C00E55029B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00826" y="1157789"/>
            <a:ext cx="1430369" cy="1068189"/>
          </a:xfrm>
          <a:prstGeom prst="rect">
            <a:avLst/>
          </a:prstGeom>
        </p:spPr>
      </p:pic>
      <p:pic>
        <p:nvPicPr>
          <p:cNvPr id="41" name="图片 40">
            <a:extLst>
              <a:ext uri="{FF2B5EF4-FFF2-40B4-BE49-F238E27FC236}">
                <a16:creationId xmlns:a16="http://schemas.microsoft.com/office/drawing/2014/main" id="{179D3D6C-CF03-184B-E621-0B0A58A8182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33630" y="1196061"/>
            <a:ext cx="1391001" cy="957794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7B65CB8E-CA78-CCD5-BCC3-E9DFA1EA032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48666" y="1194184"/>
            <a:ext cx="1431568" cy="957795"/>
          </a:xfrm>
          <a:prstGeom prst="rect">
            <a:avLst/>
          </a:prstGeom>
        </p:spPr>
      </p:pic>
      <p:pic>
        <p:nvPicPr>
          <p:cNvPr id="43" name="图片 42">
            <a:extLst>
              <a:ext uri="{FF2B5EF4-FFF2-40B4-BE49-F238E27FC236}">
                <a16:creationId xmlns:a16="http://schemas.microsoft.com/office/drawing/2014/main" id="{08A56B53-9178-B684-AAA4-8DE270E5E3A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23692" y="1234117"/>
            <a:ext cx="1333676" cy="917862"/>
          </a:xfrm>
          <a:prstGeom prst="rect">
            <a:avLst/>
          </a:prstGeom>
        </p:spPr>
      </p:pic>
      <p:pic>
        <p:nvPicPr>
          <p:cNvPr id="44" name="图片 43">
            <a:extLst>
              <a:ext uri="{FF2B5EF4-FFF2-40B4-BE49-F238E27FC236}">
                <a16:creationId xmlns:a16="http://schemas.microsoft.com/office/drawing/2014/main" id="{D4854078-5D93-1DD7-0677-B2B560082BCB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00826" y="1158953"/>
            <a:ext cx="1430369" cy="10681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1148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417 L 0.05451 0.5699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2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0093 L -0.65625 0.5608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813" y="2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417 L -0.21423 0.5659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0" y="2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278 L -0.1566 0.5615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30" y="28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74 L -0.05677 0.570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47" y="2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0.00995 L -0.48542 0.5641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58" y="2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417 L -0.10607 0.56597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60" y="2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0093 L -0.32674 0.56088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37" y="2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93" grpId="0"/>
      <p:bldP spid="93" grpId="1"/>
      <p:bldP spid="17" grpId="0" animBg="1"/>
      <p:bldP spid="24" grpId="0" uiExpand="1" build="allAtOnce"/>
      <p:bldP spid="29" grpId="0"/>
      <p:bldP spid="29" grpId="1"/>
      <p:bldP spid="30" grpId="0"/>
      <p:bldP spid="3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093581"/>
            <a:ext cx="831272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23.</a:t>
            </a:r>
            <a:r>
              <a:rPr lang="zh-TW" altLang="en-US" sz="2800" b="1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下圖由正方形</a:t>
            </a:r>
            <a:r>
              <a:rPr lang="en-US" altLang="zh-TW" sz="2800" dirty="0">
                <a:ea typeface="DFKai-SB" panose="03000509000000000000" pitchFamily="65" charset="-120"/>
              </a:rPr>
              <a:t>E</a:t>
            </a:r>
            <a:r>
              <a:rPr lang="zh-TW" altLang="en-US" sz="2800" dirty="0">
                <a:ea typeface="DFKai-SB" panose="03000509000000000000" pitchFamily="65" charset="-120"/>
              </a:rPr>
              <a:t>和長方形</a:t>
            </a:r>
            <a:r>
              <a:rPr lang="en-US" altLang="zh-TW" sz="2800" dirty="0">
                <a:ea typeface="DFKai-SB" panose="03000509000000000000" pitchFamily="65" charset="-120"/>
              </a:rPr>
              <a:t>F</a:t>
            </a:r>
            <a:r>
              <a:rPr lang="zh-TW" altLang="en-US" sz="2800" dirty="0">
                <a:ea typeface="DFKai-SB" panose="03000509000000000000" pitchFamily="65" charset="-12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</a:rPr>
              <a:t>G</a:t>
            </a:r>
            <a:r>
              <a:rPr lang="zh-TW" altLang="en-US" sz="2800" dirty="0">
                <a:ea typeface="DFKai-SB" panose="03000509000000000000" pitchFamily="65" charset="-120"/>
              </a:rPr>
              <a:t>和</a:t>
            </a:r>
            <a:r>
              <a:rPr lang="en-US" altLang="zh-TW" sz="2800" dirty="0">
                <a:ea typeface="DFKai-SB" panose="03000509000000000000" pitchFamily="65" charset="-120"/>
              </a:rPr>
              <a:t>H</a:t>
            </a:r>
            <a:r>
              <a:rPr lang="zh-TW" altLang="en-US" sz="2800" dirty="0">
                <a:ea typeface="DFKai-SB" panose="03000509000000000000" pitchFamily="65" charset="-120"/>
              </a:rPr>
              <a:t>組成。</a:t>
            </a:r>
            <a:r>
              <a:rPr lang="en-US" altLang="zh-TW" sz="2800" dirty="0">
                <a:ea typeface="DFKai-SB" panose="03000509000000000000" pitchFamily="65" charset="-120"/>
              </a:rPr>
              <a:t>F</a:t>
            </a:r>
            <a:r>
              <a:rPr lang="zh-TW" altLang="en-US" sz="2800" dirty="0">
                <a:ea typeface="DFKai-SB" panose="03000509000000000000" pitchFamily="65" charset="-12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</a:rPr>
              <a:t>G</a:t>
            </a:r>
            <a:r>
              <a:rPr lang="zh-TW" altLang="en-US" sz="2800" dirty="0">
                <a:ea typeface="DFKai-SB" panose="03000509000000000000" pitchFamily="65" charset="-120"/>
              </a:rPr>
              <a:t>和</a:t>
            </a:r>
            <a:r>
              <a:rPr lang="en-US" altLang="zh-TW" sz="2800" dirty="0">
                <a:ea typeface="DFKai-SB" panose="03000509000000000000" pitchFamily="65" charset="-120"/>
              </a:rPr>
              <a:t>H</a:t>
            </a: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的大小和形狀都相同。</a:t>
            </a:r>
            <a:r>
              <a:rPr lang="en-US" altLang="zh-TW" sz="2800" dirty="0">
                <a:ea typeface="DFKai-SB" panose="03000509000000000000" pitchFamily="65" charset="-120"/>
              </a:rPr>
              <a:t>  </a:t>
            </a:r>
          </a:p>
          <a:p>
            <a:pPr>
              <a:spcAft>
                <a:spcPts val="12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</a:t>
            </a:r>
          </a:p>
          <a:p>
            <a:r>
              <a:rPr lang="zh-TW" altLang="en-US" sz="2800" dirty="0">
                <a:ea typeface="DFKai-SB" panose="03000509000000000000" pitchFamily="65" charset="-120"/>
              </a:rPr>
              <a:t>   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en-US" altLang="zh-TW" sz="2800" dirty="0">
                <a:ea typeface="DFKai-SB" panose="03000509000000000000" pitchFamily="65" charset="-120"/>
              </a:rPr>
              <a:t>      </a:t>
            </a:r>
            <a:r>
              <a:rPr lang="zh-TW" altLang="en-US" sz="2800" dirty="0">
                <a:ea typeface="DFKai-SB" panose="03000509000000000000" pitchFamily="65" charset="-120"/>
              </a:rPr>
              <a:t>  </a:t>
            </a:r>
            <a:r>
              <a:rPr lang="en-US" altLang="zh-TW" sz="2800" dirty="0">
                <a:ea typeface="DFKai-SB" panose="03000509000000000000" pitchFamily="65" charset="-120"/>
              </a:rPr>
              <a:t> (a)</a:t>
            </a:r>
            <a:r>
              <a:rPr lang="zh-TW" altLang="en-US" sz="2800" dirty="0">
                <a:ea typeface="DFKai-SB" panose="03000509000000000000" pitchFamily="65" charset="-120"/>
              </a:rPr>
              <a:t>整個圖形的面積是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2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2884C50-FE9A-F9D2-9F41-26FED7858D4F}"/>
              </a:ext>
            </a:extLst>
          </p:cNvPr>
          <p:cNvSpPr txBox="1"/>
          <p:nvPr/>
        </p:nvSpPr>
        <p:spPr>
          <a:xfrm>
            <a:off x="4939861" y="4841088"/>
            <a:ext cx="1573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1056</a:t>
            </a: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99DD1373-D728-696E-5B07-B05B0A9CA9FD}"/>
              </a:ext>
            </a:extLst>
          </p:cNvPr>
          <p:cNvSpPr txBox="1"/>
          <p:nvPr/>
        </p:nvSpPr>
        <p:spPr>
          <a:xfrm>
            <a:off x="1592044" y="5793804"/>
            <a:ext cx="6809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整個圖形的面積是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：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44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×24 = 1056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 (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800" baseline="300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FB914745-7693-F2C9-483D-6F145A7E42B5}"/>
              </a:ext>
            </a:extLst>
          </p:cNvPr>
          <p:cNvSpPr txBox="1"/>
          <p:nvPr/>
        </p:nvSpPr>
        <p:spPr>
          <a:xfrm>
            <a:off x="5726589" y="4190204"/>
            <a:ext cx="1573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56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0D0B9E04-82A8-7879-6B61-2E4BD1F540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9147" y="2002794"/>
            <a:ext cx="4914170" cy="2710630"/>
          </a:xfrm>
          <a:prstGeom prst="rect">
            <a:avLst/>
          </a:prstGeom>
        </p:spPr>
      </p:pic>
      <p:sp>
        <p:nvSpPr>
          <p:cNvPr id="7" name="矩形: 圆角 6">
            <a:extLst>
              <a:ext uri="{FF2B5EF4-FFF2-40B4-BE49-F238E27FC236}">
                <a16:creationId xmlns:a16="http://schemas.microsoft.com/office/drawing/2014/main" id="{6BC20445-ECEC-F206-EFB9-4B7E0987A240}"/>
              </a:ext>
            </a:extLst>
          </p:cNvPr>
          <p:cNvSpPr/>
          <p:nvPr/>
        </p:nvSpPr>
        <p:spPr>
          <a:xfrm>
            <a:off x="1790700" y="2908300"/>
            <a:ext cx="785813" cy="520700"/>
          </a:xfrm>
          <a:prstGeom prst="roundRect">
            <a:avLst/>
          </a:pr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EDBA7355-1CEA-B10C-0695-71EF392E5927}"/>
              </a:ext>
            </a:extLst>
          </p:cNvPr>
          <p:cNvSpPr/>
          <p:nvPr/>
        </p:nvSpPr>
        <p:spPr>
          <a:xfrm>
            <a:off x="3973835" y="4228443"/>
            <a:ext cx="785813" cy="405470"/>
          </a:xfrm>
          <a:prstGeom prst="roundRect">
            <a:avLst/>
          </a:pr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2419544-E81F-0CD8-B5DB-0B4622B827E0}"/>
              </a:ext>
            </a:extLst>
          </p:cNvPr>
          <p:cNvSpPr/>
          <p:nvPr/>
        </p:nvSpPr>
        <p:spPr>
          <a:xfrm>
            <a:off x="2576513" y="2181225"/>
            <a:ext cx="3529012" cy="1929468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FC421FC-DCF4-3FF5-248A-CB117B9F97B6}"/>
              </a:ext>
            </a:extLst>
          </p:cNvPr>
          <p:cNvSpPr txBox="1"/>
          <p:nvPr/>
        </p:nvSpPr>
        <p:spPr>
          <a:xfrm>
            <a:off x="1592044" y="5331631"/>
            <a:ext cx="7431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整個圖形是一個長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44cm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，闊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24cm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的長方形。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473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3" grpId="0"/>
      <p:bldP spid="93" grpId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0D0B9E04-82A8-7879-6B61-2E4BD1F540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9147" y="2002794"/>
            <a:ext cx="4914170" cy="271063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B3D8BC60-E7E2-8E2F-0617-C812118AC37D}"/>
              </a:ext>
            </a:extLst>
          </p:cNvPr>
          <p:cNvSpPr/>
          <p:nvPr/>
        </p:nvSpPr>
        <p:spPr>
          <a:xfrm>
            <a:off x="7231159" y="1177694"/>
            <a:ext cx="1479087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4FBACFE-5044-9EBC-8B97-E8BEDA95E8FC}"/>
              </a:ext>
            </a:extLst>
          </p:cNvPr>
          <p:cNvSpPr/>
          <p:nvPr/>
        </p:nvSpPr>
        <p:spPr>
          <a:xfrm>
            <a:off x="1228944" y="1611443"/>
            <a:ext cx="3190656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367C69A6-521E-4FFC-56EC-78812E738949}"/>
              </a:ext>
            </a:extLst>
          </p:cNvPr>
          <p:cNvSpPr/>
          <p:nvPr/>
        </p:nvSpPr>
        <p:spPr>
          <a:xfrm>
            <a:off x="2183606" y="1200519"/>
            <a:ext cx="1286425" cy="368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093581"/>
            <a:ext cx="831272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23.</a:t>
            </a:r>
            <a:r>
              <a:rPr lang="zh-TW" altLang="en-US" sz="2800" b="1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下圖由正方形</a:t>
            </a:r>
            <a:r>
              <a:rPr lang="en-US" altLang="zh-TW" sz="2800" dirty="0">
                <a:ea typeface="DFKai-SB" panose="03000509000000000000" pitchFamily="65" charset="-120"/>
              </a:rPr>
              <a:t>E</a:t>
            </a:r>
            <a:r>
              <a:rPr lang="zh-TW" altLang="en-US" sz="2800" dirty="0">
                <a:ea typeface="DFKai-SB" panose="03000509000000000000" pitchFamily="65" charset="-120"/>
              </a:rPr>
              <a:t>和長方形</a:t>
            </a:r>
            <a:r>
              <a:rPr lang="en-US" altLang="zh-TW" sz="2800" dirty="0">
                <a:ea typeface="DFKai-SB" panose="03000509000000000000" pitchFamily="65" charset="-120"/>
              </a:rPr>
              <a:t>F</a:t>
            </a:r>
            <a:r>
              <a:rPr lang="zh-TW" altLang="en-US" sz="2800" dirty="0">
                <a:ea typeface="DFKai-SB" panose="03000509000000000000" pitchFamily="65" charset="-12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</a:rPr>
              <a:t>G</a:t>
            </a:r>
            <a:r>
              <a:rPr lang="zh-TW" altLang="en-US" sz="2800" dirty="0">
                <a:ea typeface="DFKai-SB" panose="03000509000000000000" pitchFamily="65" charset="-120"/>
              </a:rPr>
              <a:t>和</a:t>
            </a:r>
            <a:r>
              <a:rPr lang="en-US" altLang="zh-TW" sz="2800" dirty="0">
                <a:ea typeface="DFKai-SB" panose="03000509000000000000" pitchFamily="65" charset="-120"/>
              </a:rPr>
              <a:t>H</a:t>
            </a:r>
            <a:r>
              <a:rPr lang="zh-TW" altLang="en-US" sz="2800" dirty="0">
                <a:ea typeface="DFKai-SB" panose="03000509000000000000" pitchFamily="65" charset="-120"/>
              </a:rPr>
              <a:t>組成。</a:t>
            </a:r>
            <a:r>
              <a:rPr lang="en-US" altLang="zh-TW" sz="2800" dirty="0">
                <a:ea typeface="DFKai-SB" panose="03000509000000000000" pitchFamily="65" charset="-120"/>
              </a:rPr>
              <a:t>F</a:t>
            </a:r>
            <a:r>
              <a:rPr lang="zh-TW" altLang="en-US" sz="2800" dirty="0">
                <a:ea typeface="DFKai-SB" panose="03000509000000000000" pitchFamily="65" charset="-12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</a:rPr>
              <a:t>G</a:t>
            </a:r>
            <a:r>
              <a:rPr lang="zh-TW" altLang="en-US" sz="2800" dirty="0">
                <a:ea typeface="DFKai-SB" panose="03000509000000000000" pitchFamily="65" charset="-120"/>
              </a:rPr>
              <a:t>和</a:t>
            </a:r>
            <a:r>
              <a:rPr lang="en-US" altLang="zh-TW" sz="2800" dirty="0">
                <a:ea typeface="DFKai-SB" panose="03000509000000000000" pitchFamily="65" charset="-120"/>
              </a:rPr>
              <a:t>H</a:t>
            </a: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的大小和形狀都相同。</a:t>
            </a:r>
            <a:r>
              <a:rPr lang="en-US" altLang="zh-TW" sz="2800" dirty="0">
                <a:ea typeface="DFKai-SB" panose="03000509000000000000" pitchFamily="65" charset="-120"/>
              </a:rPr>
              <a:t>  </a:t>
            </a:r>
          </a:p>
          <a:p>
            <a:pPr>
              <a:spcAft>
                <a:spcPts val="12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</a:t>
            </a:r>
          </a:p>
          <a:p>
            <a:r>
              <a:rPr lang="zh-TW" altLang="en-US" sz="2800" dirty="0">
                <a:ea typeface="DFKai-SB" panose="03000509000000000000" pitchFamily="65" charset="-120"/>
              </a:rPr>
              <a:t>   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r>
              <a:rPr lang="en-US" altLang="zh-TW" sz="2800" dirty="0">
                <a:ea typeface="DFKai-SB" panose="03000509000000000000" pitchFamily="65" charset="-120"/>
              </a:rPr>
              <a:t>      </a:t>
            </a:r>
            <a:r>
              <a:rPr lang="zh-TW" altLang="en-US" sz="2800" dirty="0">
                <a:ea typeface="DFKai-SB" panose="03000509000000000000" pitchFamily="65" charset="-120"/>
              </a:rPr>
              <a:t>  </a:t>
            </a:r>
            <a:r>
              <a:rPr lang="en-US" altLang="zh-TW" sz="2800" dirty="0">
                <a:ea typeface="DFKai-SB" panose="03000509000000000000" pitchFamily="65" charset="-120"/>
              </a:rPr>
              <a:t> (b)</a:t>
            </a:r>
            <a:r>
              <a:rPr lang="zh-TW" altLang="en-US" sz="2800" dirty="0">
                <a:ea typeface="DFKai-SB" panose="03000509000000000000" pitchFamily="65" charset="-120"/>
              </a:rPr>
              <a:t>長方形</a:t>
            </a:r>
            <a:r>
              <a:rPr lang="en-US" altLang="zh-TW" sz="2800" dirty="0">
                <a:ea typeface="DFKai-SB" panose="03000509000000000000" pitchFamily="65" charset="-120"/>
              </a:rPr>
              <a:t>F</a:t>
            </a:r>
            <a:r>
              <a:rPr lang="zh-TW" altLang="en-US" sz="2800" dirty="0">
                <a:ea typeface="DFKai-SB" panose="03000509000000000000" pitchFamily="65" charset="-120"/>
              </a:rPr>
              <a:t>的面積是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2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2884C50-FE9A-F9D2-9F41-26FED7858D4F}"/>
              </a:ext>
            </a:extLst>
          </p:cNvPr>
          <p:cNvSpPr txBox="1"/>
          <p:nvPr/>
        </p:nvSpPr>
        <p:spPr>
          <a:xfrm>
            <a:off x="4939861" y="4841088"/>
            <a:ext cx="1573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ea typeface="DFKai-SB" panose="03000509000000000000" pitchFamily="65" charset="-120"/>
              </a:rPr>
              <a:t>160</a:t>
            </a: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99DD1373-D728-696E-5B07-B05B0A9CA9FD}"/>
              </a:ext>
            </a:extLst>
          </p:cNvPr>
          <p:cNvSpPr txBox="1"/>
          <p:nvPr/>
        </p:nvSpPr>
        <p:spPr>
          <a:xfrm>
            <a:off x="1134844" y="5814999"/>
            <a:ext cx="7932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長方形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F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的面積是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：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(44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24) 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 (24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÷3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 = 160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 (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800" baseline="300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6BC20445-ECEC-F206-EFB9-4B7E0987A240}"/>
              </a:ext>
            </a:extLst>
          </p:cNvPr>
          <p:cNvSpPr/>
          <p:nvPr/>
        </p:nvSpPr>
        <p:spPr>
          <a:xfrm>
            <a:off x="1790700" y="2908300"/>
            <a:ext cx="785813" cy="520700"/>
          </a:xfrm>
          <a:prstGeom prst="roundRect">
            <a:avLst/>
          </a:pr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3FC421FC-DCF4-3FF5-248A-CB117B9F97B6}"/>
              </a:ext>
            </a:extLst>
          </p:cNvPr>
          <p:cNvSpPr txBox="1"/>
          <p:nvPr/>
        </p:nvSpPr>
        <p:spPr>
          <a:xfrm>
            <a:off x="1134844" y="5352826"/>
            <a:ext cx="784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長方形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F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的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長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是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(44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24)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cm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，闊</a:t>
            </a:r>
            <a:r>
              <a:rPr lang="zh-CN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是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(24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÷3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cm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TW" sz="28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BCD1BAF1-E9E5-B637-9F47-5A2B37F9696C}"/>
              </a:ext>
            </a:extLst>
          </p:cNvPr>
          <p:cNvSpPr/>
          <p:nvPr/>
        </p:nvSpPr>
        <p:spPr>
          <a:xfrm>
            <a:off x="2497128" y="4123726"/>
            <a:ext cx="3703032" cy="4165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E96204FC-BA77-B344-E250-C9C4194AF116}"/>
              </a:ext>
            </a:extLst>
          </p:cNvPr>
          <p:cNvGrpSpPr/>
          <p:nvPr/>
        </p:nvGrpSpPr>
        <p:grpSpPr>
          <a:xfrm>
            <a:off x="2596856" y="4136766"/>
            <a:ext cx="1910397" cy="279283"/>
            <a:chOff x="2596856" y="4136766"/>
            <a:chExt cx="1910397" cy="279283"/>
          </a:xfrm>
        </p:grpSpPr>
        <p:cxnSp>
          <p:nvCxnSpPr>
            <p:cNvPr id="13" name="直接连接符 12">
              <a:extLst>
                <a:ext uri="{FF2B5EF4-FFF2-40B4-BE49-F238E27FC236}">
                  <a16:creationId xmlns:a16="http://schemas.microsoft.com/office/drawing/2014/main" id="{5A92F17D-1D00-7AEB-1AA3-8414E30F05CF}"/>
                </a:ext>
              </a:extLst>
            </p:cNvPr>
            <p:cNvCxnSpPr>
              <a:cxnSpLocks/>
            </p:cNvCxnSpPr>
            <p:nvPr/>
          </p:nvCxnSpPr>
          <p:spPr>
            <a:xfrm>
              <a:off x="2596856" y="4136766"/>
              <a:ext cx="0" cy="258640"/>
            </a:xfrm>
            <a:prstGeom prst="line">
              <a:avLst/>
            </a:prstGeom>
            <a:ln w="28575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14">
              <a:extLst>
                <a:ext uri="{FF2B5EF4-FFF2-40B4-BE49-F238E27FC236}">
                  <a16:creationId xmlns:a16="http://schemas.microsoft.com/office/drawing/2014/main" id="{76B88196-EDDB-6C97-4E50-D3C3E038F90F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78" y="4276569"/>
              <a:ext cx="1907075" cy="0"/>
            </a:xfrm>
            <a:prstGeom prst="straightConnector1">
              <a:avLst/>
            </a:prstGeom>
            <a:ln w="28575">
              <a:solidFill>
                <a:srgbClr val="FF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id="{49F073A6-7D3B-397F-3383-2370AC062215}"/>
                </a:ext>
              </a:extLst>
            </p:cNvPr>
            <p:cNvCxnSpPr>
              <a:cxnSpLocks/>
            </p:cNvCxnSpPr>
            <p:nvPr/>
          </p:nvCxnSpPr>
          <p:spPr>
            <a:xfrm>
              <a:off x="4507253" y="4136766"/>
              <a:ext cx="0" cy="279283"/>
            </a:xfrm>
            <a:prstGeom prst="line">
              <a:avLst/>
            </a:prstGeom>
            <a:ln w="28575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文本框 19">
            <a:extLst>
              <a:ext uri="{FF2B5EF4-FFF2-40B4-BE49-F238E27FC236}">
                <a16:creationId xmlns:a16="http://schemas.microsoft.com/office/drawing/2014/main" id="{98D9A232-28D1-9965-0C6A-1A63D66814DB}"/>
              </a:ext>
            </a:extLst>
          </p:cNvPr>
          <p:cNvSpPr txBox="1"/>
          <p:nvPr/>
        </p:nvSpPr>
        <p:spPr>
          <a:xfrm>
            <a:off x="3162410" y="4322044"/>
            <a:ext cx="1295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24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cm</a:t>
            </a: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07AF7F76-C73D-2DEF-BC35-3E251B390ADF}"/>
              </a:ext>
            </a:extLst>
          </p:cNvPr>
          <p:cNvGrpSpPr/>
          <p:nvPr/>
        </p:nvGrpSpPr>
        <p:grpSpPr>
          <a:xfrm>
            <a:off x="4507252" y="4138192"/>
            <a:ext cx="1603031" cy="279283"/>
            <a:chOff x="2596856" y="4136766"/>
            <a:chExt cx="1910397" cy="279283"/>
          </a:xfrm>
        </p:grpSpPr>
        <p:cxnSp>
          <p:nvCxnSpPr>
            <p:cNvPr id="23" name="直接连接符 22">
              <a:extLst>
                <a:ext uri="{FF2B5EF4-FFF2-40B4-BE49-F238E27FC236}">
                  <a16:creationId xmlns:a16="http://schemas.microsoft.com/office/drawing/2014/main" id="{C2324A7A-C415-98D7-2BCC-5A852618145A}"/>
                </a:ext>
              </a:extLst>
            </p:cNvPr>
            <p:cNvCxnSpPr>
              <a:cxnSpLocks/>
            </p:cNvCxnSpPr>
            <p:nvPr/>
          </p:nvCxnSpPr>
          <p:spPr>
            <a:xfrm>
              <a:off x="2596856" y="4136766"/>
              <a:ext cx="0" cy="258640"/>
            </a:xfrm>
            <a:prstGeom prst="line">
              <a:avLst/>
            </a:prstGeom>
            <a:ln w="28575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箭头连接符 23">
              <a:extLst>
                <a:ext uri="{FF2B5EF4-FFF2-40B4-BE49-F238E27FC236}">
                  <a16:creationId xmlns:a16="http://schemas.microsoft.com/office/drawing/2014/main" id="{47CF6883-F64E-84CD-6653-E709C1AC2F51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78" y="4276569"/>
              <a:ext cx="1907075" cy="0"/>
            </a:xfrm>
            <a:prstGeom prst="straightConnector1">
              <a:avLst/>
            </a:prstGeom>
            <a:ln w="28575">
              <a:solidFill>
                <a:srgbClr val="FF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3B2B8F72-78D3-77D0-7C04-24F39877715B}"/>
                </a:ext>
              </a:extLst>
            </p:cNvPr>
            <p:cNvCxnSpPr>
              <a:cxnSpLocks/>
            </p:cNvCxnSpPr>
            <p:nvPr/>
          </p:nvCxnSpPr>
          <p:spPr>
            <a:xfrm>
              <a:off x="4507253" y="4136766"/>
              <a:ext cx="0" cy="279283"/>
            </a:xfrm>
            <a:prstGeom prst="line">
              <a:avLst/>
            </a:prstGeom>
            <a:ln w="28575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id="{8364D8EE-AD60-03A0-43FA-AB0C19A1E4A6}"/>
              </a:ext>
            </a:extLst>
          </p:cNvPr>
          <p:cNvSpPr txBox="1"/>
          <p:nvPr/>
        </p:nvSpPr>
        <p:spPr>
          <a:xfrm>
            <a:off x="4407964" y="4311626"/>
            <a:ext cx="2267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(44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24)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cm</a:t>
            </a: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F0D13811-C664-C41A-759A-EE1506211AF5}"/>
              </a:ext>
            </a:extLst>
          </p:cNvPr>
          <p:cNvGrpSpPr/>
          <p:nvPr/>
        </p:nvGrpSpPr>
        <p:grpSpPr>
          <a:xfrm rot="5400000">
            <a:off x="5940490" y="2382654"/>
            <a:ext cx="633412" cy="279283"/>
            <a:chOff x="2596856" y="4136766"/>
            <a:chExt cx="1910397" cy="279283"/>
          </a:xfrm>
        </p:grpSpPr>
        <p:cxnSp>
          <p:nvCxnSpPr>
            <p:cNvPr id="29" name="直接连接符 28">
              <a:extLst>
                <a:ext uri="{FF2B5EF4-FFF2-40B4-BE49-F238E27FC236}">
                  <a16:creationId xmlns:a16="http://schemas.microsoft.com/office/drawing/2014/main" id="{CC882DF3-2367-18F2-8C73-E33C5FEFA915}"/>
                </a:ext>
              </a:extLst>
            </p:cNvPr>
            <p:cNvCxnSpPr>
              <a:cxnSpLocks/>
            </p:cNvCxnSpPr>
            <p:nvPr/>
          </p:nvCxnSpPr>
          <p:spPr>
            <a:xfrm>
              <a:off x="2596856" y="4136766"/>
              <a:ext cx="0" cy="258640"/>
            </a:xfrm>
            <a:prstGeom prst="line">
              <a:avLst/>
            </a:prstGeom>
            <a:ln w="28575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箭头连接符 29">
              <a:extLst>
                <a:ext uri="{FF2B5EF4-FFF2-40B4-BE49-F238E27FC236}">
                  <a16:creationId xmlns:a16="http://schemas.microsoft.com/office/drawing/2014/main" id="{049A40B2-99B7-D6C7-7B26-FDC32C05C862}"/>
                </a:ext>
              </a:extLst>
            </p:cNvPr>
            <p:cNvCxnSpPr>
              <a:cxnSpLocks/>
            </p:cNvCxnSpPr>
            <p:nvPr/>
          </p:nvCxnSpPr>
          <p:spPr>
            <a:xfrm>
              <a:off x="2600178" y="4276569"/>
              <a:ext cx="1907075" cy="0"/>
            </a:xfrm>
            <a:prstGeom prst="straightConnector1">
              <a:avLst/>
            </a:prstGeom>
            <a:ln w="28575">
              <a:solidFill>
                <a:srgbClr val="FF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>
              <a:extLst>
                <a:ext uri="{FF2B5EF4-FFF2-40B4-BE49-F238E27FC236}">
                  <a16:creationId xmlns:a16="http://schemas.microsoft.com/office/drawing/2014/main" id="{333E2084-E2CC-3272-DC16-8016ADCD5C40}"/>
                </a:ext>
              </a:extLst>
            </p:cNvPr>
            <p:cNvCxnSpPr>
              <a:cxnSpLocks/>
            </p:cNvCxnSpPr>
            <p:nvPr/>
          </p:nvCxnSpPr>
          <p:spPr>
            <a:xfrm>
              <a:off x="4507253" y="4136766"/>
              <a:ext cx="0" cy="279283"/>
            </a:xfrm>
            <a:prstGeom prst="line">
              <a:avLst/>
            </a:prstGeom>
            <a:ln w="28575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文本框 63">
            <a:extLst>
              <a:ext uri="{FF2B5EF4-FFF2-40B4-BE49-F238E27FC236}">
                <a16:creationId xmlns:a16="http://schemas.microsoft.com/office/drawing/2014/main" id="{B799C848-B63D-AE1F-1129-154F772E6CCC}"/>
              </a:ext>
            </a:extLst>
          </p:cNvPr>
          <p:cNvSpPr txBox="1"/>
          <p:nvPr/>
        </p:nvSpPr>
        <p:spPr>
          <a:xfrm>
            <a:off x="6355263" y="2261236"/>
            <a:ext cx="1955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(24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÷3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cm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741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2" animBg="1"/>
      <p:bldP spid="6" grpId="0" animBg="1"/>
      <p:bldP spid="6" grpId="1" animBg="1"/>
      <p:bldP spid="11" grpId="0" animBg="1"/>
      <p:bldP spid="11" grpId="1" animBg="1"/>
      <p:bldP spid="11" grpId="2" animBg="1"/>
      <p:bldP spid="5" grpId="0"/>
      <p:bldP spid="93" grpId="0"/>
      <p:bldP spid="93" grpId="1"/>
      <p:bldP spid="7" grpId="0" animBg="1"/>
      <p:bldP spid="7" grpId="1" animBg="1"/>
      <p:bldP spid="10" grpId="0"/>
      <p:bldP spid="10" grpId="1"/>
      <p:bldP spid="27" grpId="0" animBg="1"/>
      <p:bldP spid="27" grpId="1" animBg="1"/>
      <p:bldP spid="20" grpId="0"/>
      <p:bldP spid="20" grpId="1"/>
      <p:bldP spid="26" grpId="0"/>
      <p:bldP spid="26" grpId="1"/>
      <p:bldP spid="64" grpId="0"/>
      <p:bldP spid="6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>
            <a:extLst>
              <a:ext uri="{FF2B5EF4-FFF2-40B4-BE49-F238E27FC236}">
                <a16:creationId xmlns:a16="http://schemas.microsoft.com/office/drawing/2014/main" id="{B3134F7E-1BBD-54A5-1414-5E6C782D8FE8}"/>
              </a:ext>
            </a:extLst>
          </p:cNvPr>
          <p:cNvSpPr/>
          <p:nvPr/>
        </p:nvSpPr>
        <p:spPr>
          <a:xfrm>
            <a:off x="1625136" y="3463114"/>
            <a:ext cx="4864563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016165"/>
            <a:ext cx="8312728" cy="5896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29. </a:t>
            </a:r>
            <a:r>
              <a:rPr lang="zh-TW" altLang="en-US" sz="2800" dirty="0">
                <a:ea typeface="DFKai-SB" panose="03000509000000000000" pitchFamily="65" charset="-120"/>
              </a:rPr>
              <a:t>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22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lnSpc>
                <a:spcPts val="100"/>
              </a:lnSpc>
            </a:pPr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把三張邊長</a:t>
            </a:r>
            <a:r>
              <a:rPr lang="en-US" altLang="zh-TW" sz="2800" dirty="0">
                <a:ea typeface="DFKai-SB" panose="03000509000000000000" pitchFamily="65" charset="-120"/>
              </a:rPr>
              <a:t>6cm</a:t>
            </a:r>
            <a:r>
              <a:rPr lang="zh-TW" altLang="en-US" sz="2800" dirty="0">
                <a:ea typeface="DFKai-SB" panose="03000509000000000000" pitchFamily="65" charset="-120"/>
              </a:rPr>
              <a:t>的正方形彩紙重叠成一個新圖形，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</a:t>
            </a:r>
            <a:r>
              <a:rPr lang="zh-TW" altLang="en-US" sz="2800" dirty="0">
                <a:ea typeface="DFKai-SB" panose="03000509000000000000" pitchFamily="65" charset="-120"/>
              </a:rPr>
              <a:t>如上圖所示，這個圖形的面積是多少？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    A. 108cm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2</a:t>
            </a:r>
            <a:r>
              <a:rPr lang="en-US" altLang="zh-TW" sz="2800" dirty="0">
                <a:ea typeface="DFKai-SB" panose="03000509000000000000" pitchFamily="65" charset="-120"/>
              </a:rPr>
              <a:t>                         B. 99cm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2</a:t>
            </a:r>
            <a:r>
              <a:rPr lang="en-US" altLang="zh-TW" sz="2800" dirty="0">
                <a:ea typeface="DFKai-SB" panose="03000509000000000000" pitchFamily="65" charset="-120"/>
              </a:rPr>
              <a:t> </a:t>
            </a:r>
          </a:p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    C. 90cm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2</a:t>
            </a:r>
            <a:r>
              <a:rPr lang="en-US" altLang="zh-TW" sz="2800" dirty="0">
                <a:ea typeface="DFKai-SB" panose="03000509000000000000" pitchFamily="65" charset="-120"/>
              </a:rPr>
              <a:t>                            D. 89cm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2</a:t>
            </a:r>
            <a:r>
              <a:rPr lang="en-US" altLang="zh-TW" sz="2800" dirty="0">
                <a:ea typeface="DFKai-SB" panose="03000509000000000000" pitchFamily="65" charset="-120"/>
              </a:rPr>
              <a:t> </a:t>
            </a:r>
            <a:endParaRPr lang="zh-TW" altLang="en-US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0D9E1E5-3311-D816-35E1-D789C5A0CC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6509" y="925123"/>
            <a:ext cx="5030981" cy="2503877"/>
          </a:xfrm>
          <a:prstGeom prst="rect">
            <a:avLst/>
          </a:prstGeom>
        </p:spPr>
      </p:pic>
      <p:sp>
        <p:nvSpPr>
          <p:cNvPr id="69" name="文本框 68">
            <a:extLst>
              <a:ext uri="{FF2B5EF4-FFF2-40B4-BE49-F238E27FC236}">
                <a16:creationId xmlns:a16="http://schemas.microsoft.com/office/drawing/2014/main" id="{8DC4EFC0-2724-1336-735A-D41D24FD7C9B}"/>
              </a:ext>
            </a:extLst>
          </p:cNvPr>
          <p:cNvSpPr txBox="1"/>
          <p:nvPr/>
        </p:nvSpPr>
        <p:spPr>
          <a:xfrm>
            <a:off x="1089285" y="5478906"/>
            <a:ext cx="8312728" cy="9079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這個圖形的面積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 3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張彩紙的面積之和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zh-CN" altLang="en-US" sz="2400" b="1" dirty="0">
                <a:solidFill>
                  <a:schemeClr val="accent2"/>
                </a:solidFill>
                <a:ea typeface="DFKai-SB" panose="03000509000000000000" pitchFamily="65" charset="-120"/>
              </a:rPr>
              <a:t>重叠部分的面積</a:t>
            </a:r>
            <a:endParaRPr lang="en-US" altLang="zh-CN" sz="2400" b="1" dirty="0">
              <a:solidFill>
                <a:schemeClr val="accent2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這個圖形的面積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是：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 6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×6×3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 3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×3×2 = 90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(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cm</a:t>
            </a:r>
            <a:r>
              <a:rPr lang="en-US" altLang="zh-CN" sz="2400" baseline="300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2E39B2B5-871F-F26B-79C7-A1A1E52517D1}"/>
              </a:ext>
            </a:extLst>
          </p:cNvPr>
          <p:cNvSpPr/>
          <p:nvPr/>
        </p:nvSpPr>
        <p:spPr>
          <a:xfrm>
            <a:off x="4853763" y="4476873"/>
            <a:ext cx="391886" cy="399555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EBD06BDB-AE13-3A51-B696-C4F5EDB6ECAA}"/>
              </a:ext>
            </a:extLst>
          </p:cNvPr>
          <p:cNvSpPr/>
          <p:nvPr/>
        </p:nvSpPr>
        <p:spPr>
          <a:xfrm>
            <a:off x="4853763" y="5061445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C4341DC7-0E09-2B50-F4C1-9E5FF9746AD0}"/>
              </a:ext>
            </a:extLst>
          </p:cNvPr>
          <p:cNvSpPr/>
          <p:nvPr/>
        </p:nvSpPr>
        <p:spPr>
          <a:xfrm>
            <a:off x="1298436" y="5061445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B6AC3351-969D-0E6A-B4F1-17D6D1A233CF}"/>
              </a:ext>
            </a:extLst>
          </p:cNvPr>
          <p:cNvSpPr/>
          <p:nvPr/>
        </p:nvSpPr>
        <p:spPr>
          <a:xfrm>
            <a:off x="1298436" y="4484542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E96D600-A0BD-1832-EED0-A87BA575159D}"/>
              </a:ext>
            </a:extLst>
          </p:cNvPr>
          <p:cNvSpPr/>
          <p:nvPr/>
        </p:nvSpPr>
        <p:spPr>
          <a:xfrm rot="2700000">
            <a:off x="2766176" y="1513267"/>
            <a:ext cx="1483352" cy="146930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4543E768-0056-D05C-40B5-C621C1120086}"/>
              </a:ext>
            </a:extLst>
          </p:cNvPr>
          <p:cNvSpPr/>
          <p:nvPr/>
        </p:nvSpPr>
        <p:spPr>
          <a:xfrm rot="2700000">
            <a:off x="3810098" y="1524328"/>
            <a:ext cx="1483352" cy="146930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69B5BBC3-D907-8063-B437-6C110FE3B1E5}"/>
              </a:ext>
            </a:extLst>
          </p:cNvPr>
          <p:cNvSpPr/>
          <p:nvPr/>
        </p:nvSpPr>
        <p:spPr>
          <a:xfrm rot="2700000">
            <a:off x="4854020" y="1510738"/>
            <a:ext cx="1483352" cy="146930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CCCAA13C-B56E-97DE-FB0C-289EBF147AC5}"/>
              </a:ext>
            </a:extLst>
          </p:cNvPr>
          <p:cNvSpPr/>
          <p:nvPr/>
        </p:nvSpPr>
        <p:spPr>
          <a:xfrm rot="2700000">
            <a:off x="3672311" y="1889835"/>
            <a:ext cx="720000" cy="7184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alpha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719C747-E8B6-65A2-8D47-92BC3C9D4492}"/>
              </a:ext>
            </a:extLst>
          </p:cNvPr>
          <p:cNvSpPr/>
          <p:nvPr/>
        </p:nvSpPr>
        <p:spPr>
          <a:xfrm rot="2700000">
            <a:off x="4717454" y="1889834"/>
            <a:ext cx="720000" cy="7184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alpha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DC3CB78B-44AC-CD33-2685-3E3489980862}"/>
              </a:ext>
            </a:extLst>
          </p:cNvPr>
          <p:cNvCxnSpPr>
            <a:cxnSpLocks/>
          </p:cNvCxnSpPr>
          <p:nvPr/>
        </p:nvCxnSpPr>
        <p:spPr>
          <a:xfrm flipH="1">
            <a:off x="4105275" y="999781"/>
            <a:ext cx="462375" cy="1298919"/>
          </a:xfrm>
          <a:prstGeom prst="straightConnector1">
            <a:avLst/>
          </a:prstGeom>
          <a:ln w="28575">
            <a:solidFill>
              <a:srgbClr val="0000FF"/>
            </a:solidFill>
            <a:prstDash val="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517F37B0-CB30-DF62-6C01-C253D9147124}"/>
              </a:ext>
            </a:extLst>
          </p:cNvPr>
          <p:cNvCxnSpPr>
            <a:cxnSpLocks/>
          </p:cNvCxnSpPr>
          <p:nvPr/>
        </p:nvCxnSpPr>
        <p:spPr>
          <a:xfrm>
            <a:off x="4559212" y="1013636"/>
            <a:ext cx="568632" cy="1285064"/>
          </a:xfrm>
          <a:prstGeom prst="straightConnector1">
            <a:avLst/>
          </a:prstGeom>
          <a:ln w="28575">
            <a:solidFill>
              <a:srgbClr val="0000FF"/>
            </a:solidFill>
            <a:prstDash val="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文本框 65">
            <a:extLst>
              <a:ext uri="{FF2B5EF4-FFF2-40B4-BE49-F238E27FC236}">
                <a16:creationId xmlns:a16="http://schemas.microsoft.com/office/drawing/2014/main" id="{FDC0EB5D-8B3F-4A22-59CC-C6FB08EFD74B}"/>
              </a:ext>
            </a:extLst>
          </p:cNvPr>
          <p:cNvSpPr txBox="1"/>
          <p:nvPr/>
        </p:nvSpPr>
        <p:spPr>
          <a:xfrm>
            <a:off x="3873994" y="586184"/>
            <a:ext cx="160976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b="1" dirty="0">
                <a:solidFill>
                  <a:schemeClr val="accent2"/>
                </a:solidFill>
                <a:ea typeface="DFKai-SB" panose="03000509000000000000" pitchFamily="65" charset="-120"/>
              </a:rPr>
              <a:t>重叠部分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908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0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2" grpId="2" animBg="1"/>
      <p:bldP spid="69" grpId="0" uiExpand="1" build="allAtOnce" animBg="1"/>
      <p:bldP spid="7" grpId="0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66" grpId="0" uiExpand="1" build="allAtOnce" animBg="1"/>
      <p:bldP spid="66" grpId="1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4h"/>
  <p:tag name="ISPRING_LMS_API_VERSION" val="SCORM 2004 (4th edition)"/>
  <p:tag name="ISPRING_ULTRA_SCORM_COURCE_TITLE" val="長河小學數學科速效提分試卷"/>
  <p:tag name="ISPRING_ULTRA_SCORM_COURSE_ID" val="A19D74F6-033C-488B-8062-902C3EDFD36C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4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D14DAF4-5650-47B6-9909-71DE3094DFDE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178882F-BDA3-4CD7-A321-AEA28DC5C2CC}:28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8BD3BE6-80F3-4199-B456-4B9B266BA827}:28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D18B3C6-B053-4896-A769-AE0AB7BF4432}:28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F5CCA14-F933-4CD7-846A-19F7F1294189}:286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560</Words>
  <Application>Microsoft Office PowerPoint</Application>
  <PresentationFormat>On-screen Show (4:3)</PresentationFormat>
  <Paragraphs>125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等线</vt:lpstr>
      <vt:lpstr>DFLiHeiHK-W5</vt:lpstr>
      <vt:lpstr>楷体</vt:lpstr>
      <vt:lpstr>Lingoes Unicode</vt:lpstr>
      <vt:lpstr>Microsoft YaHei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2023-07-03T10:24:22Z</dcterms:modified>
</cp:coreProperties>
</file>