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6" r:id="rId2"/>
    <p:sldId id="284" r:id="rId3"/>
    <p:sldId id="280" r:id="rId4"/>
    <p:sldId id="287" r:id="rId5"/>
    <p:sldId id="288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CCFF"/>
    <a:srgbClr val="909295"/>
    <a:srgbClr val="939598"/>
    <a:srgbClr val="154E7D"/>
    <a:srgbClr val="CCFFCC"/>
    <a:srgbClr val="C5E0B4"/>
    <a:srgbClr val="003CB4"/>
    <a:srgbClr val="177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 autoAdjust="0"/>
    <p:restoredTop sz="94725" autoAdjust="0"/>
  </p:normalViewPr>
  <p:slideViewPr>
    <p:cSldViewPr snapToGrid="0" showGuides="1">
      <p:cViewPr varScale="1">
        <p:scale>
          <a:sx n="72" d="100"/>
          <a:sy n="72" d="100"/>
        </p:scale>
        <p:origin x="1224" y="54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40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225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47EABE-A2E5-E851-E745-0684EB64D5C3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下學期</a:t>
            </a:r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 </a:t>
            </a:r>
            <a:r>
              <a:rPr lang="zh-CN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>
            <a:extLst>
              <a:ext uri="{FF2B5EF4-FFF2-40B4-BE49-F238E27FC236}">
                <a16:creationId xmlns:a16="http://schemas.microsoft.com/office/drawing/2014/main" id="{BC6120D4-8E22-A8BE-8B36-6EC0C88C635D}"/>
              </a:ext>
            </a:extLst>
          </p:cNvPr>
          <p:cNvSpPr/>
          <p:nvPr/>
        </p:nvSpPr>
        <p:spPr>
          <a:xfrm>
            <a:off x="1161802" y="1717123"/>
            <a:ext cx="2483098" cy="422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93D0FD3-4330-CAB6-84D6-78FBDCDCA070}"/>
              </a:ext>
            </a:extLst>
          </p:cNvPr>
          <p:cNvSpPr/>
          <p:nvPr/>
        </p:nvSpPr>
        <p:spPr>
          <a:xfrm>
            <a:off x="5577617" y="1253510"/>
            <a:ext cx="2405797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45B697-0005-2B00-8411-83E1D79AD005}"/>
              </a:ext>
            </a:extLst>
          </p:cNvPr>
          <p:cNvSpPr/>
          <p:nvPr/>
        </p:nvSpPr>
        <p:spPr>
          <a:xfrm>
            <a:off x="1160586" y="1253510"/>
            <a:ext cx="3576926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10791" y="1145119"/>
            <a:ext cx="8312728" cy="234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21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每桶雪糕的原價是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dirty="0">
                <a:ea typeface="DFKai-SB" panose="03000509000000000000" pitchFamily="65" charset="-120"/>
              </a:rPr>
              <a:t>126</a:t>
            </a:r>
            <a:r>
              <a:rPr lang="zh-TW" altLang="en-US" sz="2800" dirty="0">
                <a:ea typeface="DFKai-SB" panose="03000509000000000000" pitchFamily="65" charset="-120"/>
              </a:rPr>
              <a:t>，現「買</a:t>
            </a:r>
            <a:r>
              <a:rPr lang="en-US" altLang="zh-TW" sz="2800" dirty="0">
                <a:ea typeface="DFKai-SB" panose="03000509000000000000" pitchFamily="65" charset="-120"/>
              </a:rPr>
              <a:t>6 </a:t>
            </a:r>
            <a:r>
              <a:rPr lang="zh-TW" altLang="en-US" sz="2800" dirty="0">
                <a:ea typeface="DFKai-SB" panose="03000509000000000000" pitchFamily="65" charset="-120"/>
              </a:rPr>
              <a:t>桶送</a:t>
            </a:r>
            <a:r>
              <a:rPr lang="en-US" altLang="zh-TW" sz="2800" dirty="0">
                <a:ea typeface="DFKai-SB" panose="03000509000000000000" pitchFamily="65" charset="-120"/>
              </a:rPr>
              <a:t>1 </a:t>
            </a:r>
            <a:r>
              <a:rPr lang="zh-TW" altLang="en-US" sz="2800" dirty="0">
                <a:ea typeface="DFKai-SB" panose="03000509000000000000" pitchFamily="65" charset="-120"/>
              </a:rPr>
              <a:t>桶」。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u="sng" dirty="0">
                <a:ea typeface="DFKai-SB" panose="03000509000000000000" pitchFamily="65" charset="-120"/>
              </a:rPr>
              <a:t>高</a:t>
            </a:r>
            <a:r>
              <a:rPr lang="zh-TW" altLang="en-US" sz="2800" dirty="0">
                <a:ea typeface="DFKai-SB" panose="03000509000000000000" pitchFamily="65" charset="-120"/>
              </a:rPr>
              <a:t>小姐買了</a:t>
            </a:r>
            <a:r>
              <a:rPr lang="en-US" altLang="zh-TW" sz="2800" dirty="0">
                <a:ea typeface="DFKai-SB" panose="03000509000000000000" pitchFamily="65" charset="-120"/>
              </a:rPr>
              <a:t>7 </a:t>
            </a:r>
            <a:r>
              <a:rPr lang="zh-TW" altLang="en-US" sz="2800" dirty="0">
                <a:ea typeface="DFKai-SB" panose="03000509000000000000" pitchFamily="65" charset="-120"/>
              </a:rPr>
              <a:t>桶，平均每桶雪糕便宜了多少？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ea typeface="DFKai-SB" panose="03000509000000000000" pitchFamily="65" charset="-120"/>
              </a:rPr>
              <a:t>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55A0B0-5F27-0BF0-1272-6AD6A5F2A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02" y="2835775"/>
            <a:ext cx="7217105" cy="242437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445EE6-7D5F-C601-FDCB-AF1D4EA267A0}"/>
              </a:ext>
            </a:extLst>
          </p:cNvPr>
          <p:cNvSpPr txBox="1"/>
          <p:nvPr/>
        </p:nvSpPr>
        <p:spPr>
          <a:xfrm>
            <a:off x="1554202" y="3182653"/>
            <a:ext cx="3885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平均每桶雪糕便宜了：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126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126×6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÷7</a:t>
            </a:r>
            <a:endParaRPr lang="zh-TW" altLang="en-US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18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A074A2-54F8-8BB6-9CF8-B7F5872D6B2D}"/>
              </a:ext>
            </a:extLst>
          </p:cNvPr>
          <p:cNvSpPr txBox="1"/>
          <p:nvPr/>
        </p:nvSpPr>
        <p:spPr>
          <a:xfrm>
            <a:off x="907126" y="4702711"/>
            <a:ext cx="5179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126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126×6</a:t>
            </a: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÷7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    = 18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平均每桶雪糕便宜了</a:t>
            </a: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18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BE9ECC9-19D8-9B13-AC00-8974819BAB29}"/>
              </a:ext>
            </a:extLst>
          </p:cNvPr>
          <p:cNvSpPr txBox="1"/>
          <p:nvPr/>
        </p:nvSpPr>
        <p:spPr>
          <a:xfrm>
            <a:off x="1554202" y="3182653"/>
            <a:ext cx="6759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買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桶只須付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桶的價錢。</a:t>
            </a:r>
            <a:endParaRPr lang="en-US" altLang="zh-TW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平均每桶雪糕的售價是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$(126×6÷7)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平均每桶雪糕便宜了：</a:t>
            </a:r>
            <a:endParaRPr lang="en-US" altLang="zh-TW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126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126×6÷7</a:t>
            </a:r>
          </a:p>
          <a:p>
            <a:pPr>
              <a:spcAft>
                <a:spcPts val="1200"/>
              </a:spcAft>
            </a:pP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= $18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23" grpId="0" animBg="1"/>
      <p:bldP spid="23" grpId="1" animBg="1"/>
      <p:bldP spid="7" grpId="0" animBg="1"/>
      <p:bldP spid="7" grpId="1" animBg="1"/>
      <p:bldP spid="6" grpId="0"/>
      <p:bldP spid="60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0BCFD413-4F6D-0956-32DF-0E5BD5B7DE7F}"/>
              </a:ext>
            </a:extLst>
          </p:cNvPr>
          <p:cNvSpPr/>
          <p:nvPr/>
        </p:nvSpPr>
        <p:spPr>
          <a:xfrm>
            <a:off x="2114550" y="3352867"/>
            <a:ext cx="2813955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2" y="1107605"/>
            <a:ext cx="881198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23. </a:t>
            </a:r>
          </a:p>
          <a:p>
            <a:pPr>
              <a:spcAft>
                <a:spcPts val="24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 算式「</a:t>
            </a:r>
            <a:r>
              <a:rPr lang="en-US" altLang="zh-TW" sz="2600" dirty="0">
                <a:ea typeface="DFKai-SB" panose="03000509000000000000" pitchFamily="65" charset="-120"/>
              </a:rPr>
              <a:t>0.32</a:t>
            </a:r>
            <a:r>
              <a:rPr lang="zh-TW" altLang="en-US" sz="2600" dirty="0">
                <a:ea typeface="DFKai-SB" panose="03000509000000000000" pitchFamily="65" charset="-120"/>
              </a:rPr>
              <a:t>－</a:t>
            </a:r>
            <a:r>
              <a:rPr lang="en-US" altLang="zh-TW" sz="2400" dirty="0">
                <a:ea typeface="DFKai-SB" panose="03000509000000000000" pitchFamily="65" charset="-120"/>
              </a:rPr>
              <a:t>(</a:t>
            </a:r>
            <a:r>
              <a:rPr lang="en-US" altLang="zh-TW" sz="2600" dirty="0">
                <a:ea typeface="DFKai-SB" panose="03000509000000000000" pitchFamily="65" charset="-120"/>
              </a:rPr>
              <a:t>0.24</a:t>
            </a:r>
            <a:r>
              <a:rPr lang="zh-TW" altLang="en-US" sz="2600" dirty="0">
                <a:ea typeface="DFKai-SB" panose="03000509000000000000" pitchFamily="65" charset="-120"/>
              </a:rPr>
              <a:t>＋</a:t>
            </a:r>
            <a:r>
              <a:rPr lang="en-US" altLang="zh-TW" sz="2600" dirty="0">
                <a:ea typeface="DFKai-SB" panose="03000509000000000000" pitchFamily="65" charset="-120"/>
              </a:rPr>
              <a:t>0.04</a:t>
            </a:r>
            <a:r>
              <a:rPr lang="en-US" altLang="zh-TW" sz="2400" dirty="0">
                <a:ea typeface="DFKai-SB" panose="03000509000000000000" pitchFamily="65" charset="-120"/>
              </a:rPr>
              <a:t>)</a:t>
            </a:r>
            <a:r>
              <a:rPr lang="zh-TW" altLang="en-US" sz="2600" dirty="0">
                <a:ea typeface="DFKai-SB" panose="03000509000000000000" pitchFamily="65" charset="-120"/>
              </a:rPr>
              <a:t>」表示什麼？</a:t>
            </a:r>
            <a:endParaRPr lang="en-US" altLang="zh-CN" sz="26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      A.</a:t>
            </a:r>
            <a:r>
              <a:rPr lang="zh-TW" altLang="en-US" sz="2600" dirty="0">
                <a:ea typeface="DFKai-SB" panose="03000509000000000000" pitchFamily="65" charset="-120"/>
              </a:rPr>
              <a:t>汽車</a:t>
            </a:r>
            <a:r>
              <a:rPr lang="en-US" altLang="zh-TW" sz="2600" dirty="0">
                <a:ea typeface="DFKai-SB" panose="03000509000000000000" pitchFamily="65" charset="-120"/>
              </a:rPr>
              <a:t>R</a:t>
            </a:r>
            <a:r>
              <a:rPr lang="zh-TW" altLang="en-US" sz="2600" dirty="0">
                <a:ea typeface="DFKai-SB" panose="03000509000000000000" pitchFamily="65" charset="-120"/>
              </a:rPr>
              <a:t>行駛</a:t>
            </a:r>
            <a:r>
              <a:rPr lang="en-US" altLang="zh-TW" sz="2600" dirty="0">
                <a:ea typeface="DFKai-SB" panose="03000509000000000000" pitchFamily="65" charset="-120"/>
              </a:rPr>
              <a:t>1km</a:t>
            </a:r>
            <a:r>
              <a:rPr lang="zh-TW" altLang="en-US" sz="2600" dirty="0">
                <a:ea typeface="DFKai-SB" panose="03000509000000000000" pitchFamily="65" charset="-120"/>
              </a:rPr>
              <a:t>產生二氧化碳多少。</a:t>
            </a:r>
          </a:p>
          <a:p>
            <a:pPr>
              <a:spcAft>
                <a:spcPts val="18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      B. </a:t>
            </a:r>
            <a:r>
              <a:rPr lang="zh-TW" altLang="en-US" sz="2600" dirty="0">
                <a:ea typeface="DFKai-SB" panose="03000509000000000000" pitchFamily="65" charset="-120"/>
              </a:rPr>
              <a:t>汽車</a:t>
            </a:r>
            <a:r>
              <a:rPr lang="en-US" altLang="zh-TW" sz="2600" dirty="0">
                <a:ea typeface="DFKai-SB" panose="03000509000000000000" pitchFamily="65" charset="-120"/>
              </a:rPr>
              <a:t>Q</a:t>
            </a:r>
            <a:r>
              <a:rPr lang="zh-TW" altLang="en-US" sz="2600" dirty="0">
                <a:ea typeface="DFKai-SB" panose="03000509000000000000" pitchFamily="65" charset="-120"/>
              </a:rPr>
              <a:t>和汽車</a:t>
            </a:r>
            <a:r>
              <a:rPr lang="en-US" altLang="zh-TW" sz="2600" dirty="0">
                <a:ea typeface="DFKai-SB" panose="03000509000000000000" pitchFamily="65" charset="-120"/>
              </a:rPr>
              <a:t>R</a:t>
            </a:r>
            <a:r>
              <a:rPr lang="zh-TW" altLang="en-US" sz="2600" dirty="0">
                <a:ea typeface="DFKai-SB" panose="03000509000000000000" pitchFamily="65" charset="-120"/>
              </a:rPr>
              <a:t>各行駛</a:t>
            </a:r>
            <a:r>
              <a:rPr lang="en-US" altLang="zh-TW" sz="2600" dirty="0">
                <a:ea typeface="DFKai-SB" panose="03000509000000000000" pitchFamily="65" charset="-120"/>
              </a:rPr>
              <a:t>1km</a:t>
            </a:r>
            <a:r>
              <a:rPr lang="zh-TW" altLang="en-US" sz="2600" dirty="0">
                <a:ea typeface="DFKai-SB" panose="03000509000000000000" pitchFamily="65" charset="-120"/>
              </a:rPr>
              <a:t>共產生二氧化碳多少。</a:t>
            </a:r>
          </a:p>
          <a:p>
            <a:pPr>
              <a:spcAft>
                <a:spcPts val="18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      C. </a:t>
            </a:r>
            <a:r>
              <a:rPr lang="zh-TW" altLang="en-US" sz="2600" dirty="0">
                <a:ea typeface="DFKai-SB" panose="03000509000000000000" pitchFamily="65" charset="-120"/>
              </a:rPr>
              <a:t>汽車</a:t>
            </a:r>
            <a:r>
              <a:rPr lang="en-US" altLang="zh-TW" sz="2600" dirty="0">
                <a:ea typeface="DFKai-SB" panose="03000509000000000000" pitchFamily="65" charset="-120"/>
              </a:rPr>
              <a:t>P</a:t>
            </a:r>
            <a:r>
              <a:rPr lang="zh-TW" altLang="en-US" sz="2600" dirty="0">
                <a:ea typeface="DFKai-SB" panose="03000509000000000000" pitchFamily="65" charset="-120"/>
              </a:rPr>
              <a:t>行駛</a:t>
            </a:r>
            <a:r>
              <a:rPr lang="en-US" altLang="zh-TW" sz="2600" dirty="0">
                <a:ea typeface="DFKai-SB" panose="03000509000000000000" pitchFamily="65" charset="-120"/>
              </a:rPr>
              <a:t>1km</a:t>
            </a:r>
            <a:r>
              <a:rPr lang="zh-TW" altLang="en-US" sz="2600" dirty="0">
                <a:ea typeface="DFKai-SB" panose="03000509000000000000" pitchFamily="65" charset="-120"/>
              </a:rPr>
              <a:t>產生的二氧化碳比汽車</a:t>
            </a:r>
            <a:r>
              <a:rPr lang="en-US" altLang="zh-TW" sz="2600" dirty="0">
                <a:ea typeface="DFKai-SB" panose="03000509000000000000" pitchFamily="65" charset="-120"/>
              </a:rPr>
              <a:t>Q</a:t>
            </a:r>
            <a:r>
              <a:rPr lang="zh-TW" altLang="en-US" sz="2600" dirty="0">
                <a:ea typeface="DFKai-SB" panose="03000509000000000000" pitchFamily="65" charset="-120"/>
              </a:rPr>
              <a:t>多多少。</a:t>
            </a:r>
          </a:p>
          <a:p>
            <a:pPr>
              <a:spcAft>
                <a:spcPts val="1800"/>
              </a:spcAft>
            </a:pPr>
            <a:r>
              <a:rPr lang="en-US" altLang="zh-TW" sz="2600" dirty="0">
                <a:ea typeface="DFKai-SB" panose="03000509000000000000" pitchFamily="65" charset="-120"/>
              </a:rPr>
              <a:t>              D. </a:t>
            </a:r>
            <a:r>
              <a:rPr lang="zh-TW" altLang="en-US" sz="2600" dirty="0">
                <a:ea typeface="DFKai-SB" panose="03000509000000000000" pitchFamily="65" charset="-120"/>
              </a:rPr>
              <a:t>汽車</a:t>
            </a:r>
            <a:r>
              <a:rPr lang="en-US" altLang="zh-TW" sz="2600" dirty="0">
                <a:ea typeface="DFKai-SB" panose="03000509000000000000" pitchFamily="65" charset="-120"/>
              </a:rPr>
              <a:t>P</a:t>
            </a:r>
            <a:r>
              <a:rPr lang="zh-TW" altLang="en-US" sz="2600" dirty="0">
                <a:ea typeface="DFKai-SB" panose="03000509000000000000" pitchFamily="65" charset="-120"/>
              </a:rPr>
              <a:t>行駛</a:t>
            </a:r>
            <a:r>
              <a:rPr lang="en-US" altLang="zh-TW" sz="2600" dirty="0">
                <a:ea typeface="DFKai-SB" panose="03000509000000000000" pitchFamily="65" charset="-120"/>
              </a:rPr>
              <a:t>1km</a:t>
            </a:r>
            <a:r>
              <a:rPr lang="zh-TW" altLang="en-US" sz="2600" dirty="0">
                <a:ea typeface="DFKai-SB" panose="03000509000000000000" pitchFamily="65" charset="-120"/>
              </a:rPr>
              <a:t>產生的二氧化碳比汽車</a:t>
            </a:r>
            <a:r>
              <a:rPr lang="en-US" altLang="zh-TW" sz="2600" dirty="0">
                <a:ea typeface="DFKai-SB" panose="03000509000000000000" pitchFamily="65" charset="-120"/>
              </a:rPr>
              <a:t>R</a:t>
            </a:r>
            <a:r>
              <a:rPr lang="zh-TW" altLang="en-US" sz="2600" dirty="0">
                <a:ea typeface="DFKai-SB" panose="03000509000000000000" pitchFamily="65" charset="-120"/>
              </a:rPr>
              <a:t>多多少。</a:t>
            </a:r>
            <a:r>
              <a:rPr lang="en-US" altLang="zh-TW" sz="2600" dirty="0">
                <a:ea typeface="DFKai-SB" panose="03000509000000000000" pitchFamily="65" charset="-120"/>
              </a:rPr>
              <a:t>                                        </a:t>
            </a:r>
            <a:r>
              <a:rPr lang="zh-TW" altLang="en-US" sz="2600" dirty="0">
                <a:ea typeface="DFKai-SB" panose="03000509000000000000" pitchFamily="65" charset="-120"/>
              </a:rPr>
              <a:t>   </a:t>
            </a:r>
            <a:r>
              <a:rPr lang="en-US" altLang="zh-TW" sz="26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16D76C5-5386-C4C2-7214-EB87C3EDC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317" y="1091685"/>
            <a:ext cx="6420880" cy="2304293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0A3676A-9B5A-85D5-93FF-92185A239A97}"/>
              </a:ext>
            </a:extLst>
          </p:cNvPr>
          <p:cNvSpPr/>
          <p:nvPr/>
        </p:nvSpPr>
        <p:spPr>
          <a:xfrm>
            <a:off x="1165617" y="517174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A5504B8-4CFA-C956-6D64-FD87A0200646}"/>
              </a:ext>
            </a:extLst>
          </p:cNvPr>
          <p:cNvSpPr/>
          <p:nvPr/>
        </p:nvSpPr>
        <p:spPr>
          <a:xfrm>
            <a:off x="1165617" y="390252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BEDBAED-9CF6-9EE7-B1E0-2B7B449ABAFB}"/>
              </a:ext>
            </a:extLst>
          </p:cNvPr>
          <p:cNvSpPr/>
          <p:nvPr/>
        </p:nvSpPr>
        <p:spPr>
          <a:xfrm>
            <a:off x="1165374" y="577590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48504BE-5D9A-8E87-EA67-69BDDDAC7A2A}"/>
              </a:ext>
            </a:extLst>
          </p:cNvPr>
          <p:cNvSpPr/>
          <p:nvPr/>
        </p:nvSpPr>
        <p:spPr>
          <a:xfrm>
            <a:off x="1165617" y="4537644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9050204D-65D1-B135-BB1B-4799FA96DED1}"/>
              </a:ext>
            </a:extLst>
          </p:cNvPr>
          <p:cNvSpPr/>
          <p:nvPr/>
        </p:nvSpPr>
        <p:spPr>
          <a:xfrm>
            <a:off x="2505075" y="1839599"/>
            <a:ext cx="4743449" cy="827401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C8EC67C-DEA0-DA6C-9F36-10D390BAF835}"/>
              </a:ext>
            </a:extLst>
          </p:cNvPr>
          <p:cNvSpPr txBox="1"/>
          <p:nvPr/>
        </p:nvSpPr>
        <p:spPr>
          <a:xfrm>
            <a:off x="2148839" y="2719347"/>
            <a:ext cx="563360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  <a:sym typeface="Wingdings 2" panose="05020102010507070707" pitchFamily="18" charset="2"/>
              </a:rPr>
              <a:t>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汽車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R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行駛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1km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產生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(0.24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0.04)kg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二氧化碳。</a:t>
            </a:r>
            <a:endParaRPr lang="en-US" altLang="zh-TW" sz="2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EC8D5A9D-EB0E-38DA-0160-26569A22CDE8}"/>
              </a:ext>
            </a:extLst>
          </p:cNvPr>
          <p:cNvSpPr/>
          <p:nvPr/>
        </p:nvSpPr>
        <p:spPr>
          <a:xfrm>
            <a:off x="2504831" y="1451743"/>
            <a:ext cx="4080695" cy="394645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E071C05F-1AFE-B362-64B1-A5A2C63E597D}"/>
              </a:ext>
            </a:extLst>
          </p:cNvPr>
          <p:cNvSpPr/>
          <p:nvPr/>
        </p:nvSpPr>
        <p:spPr>
          <a:xfrm>
            <a:off x="2504831" y="2725402"/>
            <a:ext cx="5124405" cy="368135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DB8CFA-81C5-DBA0-5226-F9637D3837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91" y="1026921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18" grpId="0" animBg="1"/>
      <p:bldP spid="35" grpId="0" animBg="1"/>
      <p:bldP spid="35" grpId="1" animBg="1"/>
      <p:bldP spid="40" grpId="1" uiExpand="1" build="allAtOnce" animBg="1"/>
      <p:bldP spid="40" grpId="2" build="allAtOnce" animBg="1"/>
      <p:bldP spid="42" grpId="0" animBg="1"/>
      <p:bldP spid="42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511462B-BE7F-0093-2E92-BA5CFB86186A}"/>
              </a:ext>
            </a:extLst>
          </p:cNvPr>
          <p:cNvSpPr/>
          <p:nvPr/>
        </p:nvSpPr>
        <p:spPr>
          <a:xfrm>
            <a:off x="2019636" y="3885285"/>
            <a:ext cx="2826684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545F170-AE16-8953-3739-A2F428B1CC4E}"/>
              </a:ext>
            </a:extLst>
          </p:cNvPr>
          <p:cNvSpPr/>
          <p:nvPr/>
        </p:nvSpPr>
        <p:spPr>
          <a:xfrm>
            <a:off x="5445505" y="3891262"/>
            <a:ext cx="1275335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ABAACD-BC0C-B48C-2142-EC02F2ACE7C3}"/>
              </a:ext>
            </a:extLst>
          </p:cNvPr>
          <p:cNvSpPr/>
          <p:nvPr/>
        </p:nvSpPr>
        <p:spPr>
          <a:xfrm>
            <a:off x="1278032" y="4357907"/>
            <a:ext cx="2531968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0CABFF2-C583-72CD-06B4-CFD4375D8336}"/>
              </a:ext>
            </a:extLst>
          </p:cNvPr>
          <p:cNvSpPr/>
          <p:nvPr/>
        </p:nvSpPr>
        <p:spPr>
          <a:xfrm>
            <a:off x="4663316" y="4368520"/>
            <a:ext cx="1341244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082840"/>
            <a:ext cx="89506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25.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600" dirty="0">
                <a:ea typeface="DFKai-SB" panose="03000509000000000000" pitchFamily="65" charset="-120"/>
              </a:rPr>
              <a:t>          </a:t>
            </a:r>
            <a:r>
              <a:rPr lang="zh-TW" altLang="en-US" sz="2400" u="sng" dirty="0">
                <a:ea typeface="DFKai-SB" panose="03000509000000000000" pitchFamily="65" charset="-120"/>
              </a:rPr>
              <a:t>文誠</a:t>
            </a:r>
            <a:r>
              <a:rPr lang="zh-TW" altLang="en-US" sz="2400" dirty="0">
                <a:ea typeface="DFKai-SB" panose="03000509000000000000" pitchFamily="65" charset="-120"/>
              </a:rPr>
              <a:t>買</a:t>
            </a:r>
            <a:r>
              <a:rPr lang="en-US" altLang="zh-TW" sz="2400" dirty="0">
                <a:ea typeface="DFKai-SB" panose="03000509000000000000" pitchFamily="65" charset="-120"/>
              </a:rPr>
              <a:t>1 </a:t>
            </a:r>
            <a:r>
              <a:rPr lang="zh-TW" altLang="en-US" sz="2400" dirty="0">
                <a:ea typeface="DFKai-SB" panose="03000509000000000000" pitchFamily="65" charset="-120"/>
              </a:rPr>
              <a:t>把雨傘和</a:t>
            </a:r>
            <a:r>
              <a:rPr lang="en-US" altLang="zh-TW" sz="2400" dirty="0">
                <a:ea typeface="DFKai-SB" panose="03000509000000000000" pitchFamily="65" charset="-120"/>
              </a:rPr>
              <a:t>1 </a:t>
            </a:r>
            <a:r>
              <a:rPr lang="zh-TW" altLang="en-US" sz="2400" dirty="0">
                <a:ea typeface="DFKai-SB" panose="03000509000000000000" pitchFamily="65" charset="-120"/>
              </a:rPr>
              <a:t>個水杯，並付款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400" dirty="0">
                <a:ea typeface="DFKai-SB" panose="03000509000000000000" pitchFamily="65" charset="-120"/>
              </a:rPr>
              <a:t>100</a:t>
            </a:r>
            <a:r>
              <a:rPr lang="zh-TW" altLang="en-US" sz="2400" dirty="0">
                <a:ea typeface="DFKai-SB" panose="03000509000000000000" pitchFamily="65" charset="-120"/>
              </a:rPr>
              <a:t>。店員說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  雨傘現以特價發售，因此找回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400" dirty="0">
                <a:ea typeface="DFKai-SB" panose="03000509000000000000" pitchFamily="65" charset="-120"/>
              </a:rPr>
              <a:t>39.6</a:t>
            </a:r>
            <a:r>
              <a:rPr lang="zh-TW" altLang="en-US" sz="2400" dirty="0">
                <a:ea typeface="DFKai-SB" panose="03000509000000000000" pitchFamily="65" charset="-120"/>
              </a:rPr>
              <a:t>。雨傘的售價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ea typeface="DFKai-SB" panose="03000509000000000000" pitchFamily="65" charset="-120"/>
              </a:rPr>
              <a:t>          比原價便宜了多少？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294A44F-1F04-76EA-94F4-985325142024}"/>
              </a:ext>
            </a:extLst>
          </p:cNvPr>
          <p:cNvSpPr txBox="1"/>
          <p:nvPr/>
        </p:nvSpPr>
        <p:spPr>
          <a:xfrm>
            <a:off x="1765640" y="5156758"/>
            <a:ext cx="73243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/>
              <a:t>A. $33.5                                  B. $29.9</a:t>
            </a:r>
          </a:p>
          <a:p>
            <a:r>
              <a:rPr lang="en-US" altLang="zh-TW" sz="2600" dirty="0"/>
              <a:t>C. $24.4                                  D. $6.1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D4E404-F987-0076-D0B2-E63885DA5985}"/>
              </a:ext>
            </a:extLst>
          </p:cNvPr>
          <p:cNvSpPr txBox="1"/>
          <p:nvPr/>
        </p:nvSpPr>
        <p:spPr>
          <a:xfrm>
            <a:off x="858844" y="5083935"/>
            <a:ext cx="4690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雨傘售價比原價便宜的款項</a:t>
            </a:r>
            <a:endParaRPr lang="en-US" altLang="zh-TW" sz="2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雨傘原價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zh-CN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雨傘售價</a:t>
            </a:r>
            <a:endParaRPr lang="en-US" altLang="zh-CN" sz="2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100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－</a:t>
            </a:r>
            <a:r>
              <a:rPr lang="zh-CN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找回的款項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zh-CN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水杯的售價</a:t>
            </a:r>
            <a:endParaRPr lang="en-US" altLang="zh-TW" sz="20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192254-7EF4-1E7A-77AF-7938865E0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93" y="1082840"/>
            <a:ext cx="4690157" cy="2722327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4039223-59D3-1B4F-9033-A37830CD2E46}"/>
              </a:ext>
            </a:extLst>
          </p:cNvPr>
          <p:cNvSpPr/>
          <p:nvPr/>
        </p:nvSpPr>
        <p:spPr>
          <a:xfrm>
            <a:off x="1373754" y="5736070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921A46D-5C89-8525-C582-99DCA148C249}"/>
              </a:ext>
            </a:extLst>
          </p:cNvPr>
          <p:cNvSpPr/>
          <p:nvPr/>
        </p:nvSpPr>
        <p:spPr>
          <a:xfrm>
            <a:off x="1373754" y="524905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CBE1EB8-A5C8-6161-86EB-11810F335759}"/>
              </a:ext>
            </a:extLst>
          </p:cNvPr>
          <p:cNvCxnSpPr>
            <a:cxnSpLocks/>
          </p:cNvCxnSpPr>
          <p:nvPr/>
        </p:nvCxnSpPr>
        <p:spPr>
          <a:xfrm flipH="1">
            <a:off x="1992204" y="5399494"/>
            <a:ext cx="484040" cy="25196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9E3212F-E434-DAE7-2339-0C961057BE8C}"/>
              </a:ext>
            </a:extLst>
          </p:cNvPr>
          <p:cNvCxnSpPr>
            <a:cxnSpLocks/>
          </p:cNvCxnSpPr>
          <p:nvPr/>
        </p:nvCxnSpPr>
        <p:spPr>
          <a:xfrm>
            <a:off x="2476244" y="5399493"/>
            <a:ext cx="609256" cy="22983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FE10A69-454F-733E-EA41-23E823DBBECF}"/>
              </a:ext>
            </a:extLst>
          </p:cNvPr>
          <p:cNvCxnSpPr>
            <a:cxnSpLocks/>
          </p:cNvCxnSpPr>
          <p:nvPr/>
        </p:nvCxnSpPr>
        <p:spPr>
          <a:xfrm flipH="1">
            <a:off x="2152897" y="5841811"/>
            <a:ext cx="1087376" cy="24123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E3780833-1370-9AFC-F759-D7414B17081B}"/>
              </a:ext>
            </a:extLst>
          </p:cNvPr>
          <p:cNvCxnSpPr>
            <a:cxnSpLocks/>
          </p:cNvCxnSpPr>
          <p:nvPr/>
        </p:nvCxnSpPr>
        <p:spPr>
          <a:xfrm>
            <a:off x="3240273" y="5841811"/>
            <a:ext cx="1185585" cy="24123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箭头: 右 45">
            <a:extLst>
              <a:ext uri="{FF2B5EF4-FFF2-40B4-BE49-F238E27FC236}">
                <a16:creationId xmlns:a16="http://schemas.microsoft.com/office/drawing/2014/main" id="{8B907C0F-F728-82EC-0C9D-98E1FA2F27B9}"/>
              </a:ext>
            </a:extLst>
          </p:cNvPr>
          <p:cNvSpPr/>
          <p:nvPr/>
        </p:nvSpPr>
        <p:spPr>
          <a:xfrm>
            <a:off x="5340420" y="6122364"/>
            <a:ext cx="583883" cy="165327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8815764-4CAF-C63C-8112-577053799C59}"/>
              </a:ext>
            </a:extLst>
          </p:cNvPr>
          <p:cNvSpPr txBox="1"/>
          <p:nvPr/>
        </p:nvSpPr>
        <p:spPr>
          <a:xfrm>
            <a:off x="5861926" y="6007264"/>
            <a:ext cx="337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100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39.6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30.5 = 29.9</a:t>
            </a:r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881D1C13-B64A-B439-F191-E0F03AA855E5}"/>
              </a:ext>
            </a:extLst>
          </p:cNvPr>
          <p:cNvSpPr/>
          <p:nvPr/>
        </p:nvSpPr>
        <p:spPr>
          <a:xfrm>
            <a:off x="3873559" y="5666500"/>
            <a:ext cx="583883" cy="165327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0C41DFB-05FB-9B99-9B25-9C40BE96A000}"/>
              </a:ext>
            </a:extLst>
          </p:cNvPr>
          <p:cNvSpPr txBox="1"/>
          <p:nvPr/>
        </p:nvSpPr>
        <p:spPr>
          <a:xfrm>
            <a:off x="4452496" y="5529631"/>
            <a:ext cx="337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36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29.9</a:t>
            </a:r>
            <a:r>
              <a:rPr lang="zh-TW" altLang="en-US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30.5 = 6.1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CE46298F-D832-3CCC-7B67-8030BE6FBA67}"/>
              </a:ext>
            </a:extLst>
          </p:cNvPr>
          <p:cNvSpPr/>
          <p:nvPr/>
        </p:nvSpPr>
        <p:spPr>
          <a:xfrm>
            <a:off x="5039193" y="575240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C353FED4-08FE-D604-2556-92AF83CC49E8}"/>
              </a:ext>
            </a:extLst>
          </p:cNvPr>
          <p:cNvSpPr/>
          <p:nvPr/>
        </p:nvSpPr>
        <p:spPr>
          <a:xfrm>
            <a:off x="5035926" y="5232039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A28A5153-6282-E954-1926-7274F8FDBEB8}"/>
              </a:ext>
            </a:extLst>
          </p:cNvPr>
          <p:cNvSpPr/>
          <p:nvPr/>
        </p:nvSpPr>
        <p:spPr>
          <a:xfrm>
            <a:off x="2757909" y="3034355"/>
            <a:ext cx="4081524" cy="394645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D11911B9-7350-9E18-A2C0-D0DDE569794C}"/>
              </a:ext>
            </a:extLst>
          </p:cNvPr>
          <p:cNvSpPr/>
          <p:nvPr/>
        </p:nvSpPr>
        <p:spPr>
          <a:xfrm>
            <a:off x="2757909" y="2572156"/>
            <a:ext cx="4081524" cy="394645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55" grpId="0" animBg="1"/>
      <p:bldP spid="55" grpId="1" animBg="1"/>
      <p:bldP spid="44" grpId="0"/>
      <p:bldP spid="44" grpId="1"/>
      <p:bldP spid="15" grpId="0" uiExpand="1" build="allAtOnce"/>
      <p:bldP spid="5" grpId="0" animBg="1"/>
      <p:bldP spid="5" grpId="1" animBg="1"/>
      <p:bldP spid="7" grpId="0" animBg="1"/>
      <p:bldP spid="7" grpId="1" animBg="1"/>
      <p:bldP spid="46" grpId="0" animBg="1"/>
      <p:bldP spid="46" grpId="1" animBg="1"/>
      <p:bldP spid="47" grpId="0" uiExpand="1" build="allAtOnce"/>
      <p:bldP spid="48" grpId="0" animBg="1"/>
      <p:bldP spid="48" grpId="1" animBg="1"/>
      <p:bldP spid="49" grpId="0" uiExpand="1" build="allAtOnce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F83030D-B09F-15ED-D82D-C18972504990}"/>
              </a:ext>
            </a:extLst>
          </p:cNvPr>
          <p:cNvSpPr/>
          <p:nvPr/>
        </p:nvSpPr>
        <p:spPr>
          <a:xfrm>
            <a:off x="2541323" y="3845419"/>
            <a:ext cx="6080164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62148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30.</a:t>
            </a: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在上圖，</a:t>
            </a:r>
            <a:r>
              <a:rPr lang="en-US" altLang="zh-TW" sz="2800" dirty="0">
                <a:ea typeface="DFKai-SB" panose="03000509000000000000" pitchFamily="65" charset="-120"/>
              </a:rPr>
              <a:t>X</a:t>
            </a:r>
            <a:r>
              <a:rPr lang="zh-TW" altLang="en-US" sz="2800" dirty="0">
                <a:ea typeface="DFKai-SB" panose="03000509000000000000" pitchFamily="65" charset="-120"/>
              </a:rPr>
              <a:t>、</a:t>
            </a:r>
            <a:r>
              <a:rPr lang="en-US" altLang="zh-TW" sz="2800" dirty="0">
                <a:ea typeface="DFKai-SB" panose="03000509000000000000" pitchFamily="65" charset="-120"/>
              </a:rPr>
              <a:t>Z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W</a:t>
            </a:r>
            <a:r>
              <a:rPr lang="zh-TW" altLang="en-US" sz="2800" dirty="0">
                <a:ea typeface="DFKai-SB" panose="03000509000000000000" pitchFamily="65" charset="-120"/>
              </a:rPr>
              <a:t>都是正方形。</a:t>
            </a:r>
            <a:r>
              <a:rPr lang="en-US" altLang="zh-TW" sz="2800" dirty="0">
                <a:ea typeface="DFKai-SB" panose="03000509000000000000" pitchFamily="65" charset="-120"/>
              </a:rPr>
              <a:t>X</a:t>
            </a:r>
            <a:r>
              <a:rPr lang="zh-TW" altLang="en-US" sz="2800" dirty="0">
                <a:ea typeface="DFKai-SB" panose="03000509000000000000" pitchFamily="65" charset="-120"/>
              </a:rPr>
              <a:t>和</a:t>
            </a:r>
            <a:r>
              <a:rPr lang="en-US" altLang="zh-TW" sz="2800" dirty="0">
                <a:ea typeface="DFKai-SB" panose="03000509000000000000" pitchFamily="65" charset="-120"/>
              </a:rPr>
              <a:t>Z</a:t>
            </a:r>
            <a:r>
              <a:rPr lang="zh-TW" altLang="en-US" sz="2800" dirty="0">
                <a:ea typeface="DFKai-SB" panose="03000509000000000000" pitchFamily="65" charset="-120"/>
              </a:rPr>
              <a:t>的大小相同，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求</a:t>
            </a:r>
            <a:r>
              <a:rPr lang="en-US" altLang="zh-TW" sz="2800" dirty="0">
                <a:ea typeface="DFKai-SB" panose="03000509000000000000" pitchFamily="65" charset="-120"/>
              </a:rPr>
              <a:t>Y</a:t>
            </a:r>
            <a:r>
              <a:rPr lang="zh-TW" altLang="en-US" sz="2800" dirty="0">
                <a:ea typeface="DFKai-SB" panose="03000509000000000000" pitchFamily="65" charset="-120"/>
              </a:rPr>
              <a:t>的面積。</a:t>
            </a: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A. 345cm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r>
              <a:rPr lang="en-US" altLang="zh-TW" sz="2800" dirty="0">
                <a:ea typeface="DFKai-SB" panose="03000509000000000000" pitchFamily="65" charset="-120"/>
              </a:rPr>
              <a:t>                           B. 225cm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C. 120cm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r>
              <a:rPr lang="en-US" altLang="zh-TW" sz="2800" dirty="0">
                <a:ea typeface="DFKai-SB" panose="03000509000000000000" pitchFamily="65" charset="-120"/>
              </a:rPr>
              <a:t>                           D. 46cm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r>
              <a:rPr lang="en-US" altLang="zh-CN" sz="2800" dirty="0">
                <a:ea typeface="DFKai-SB" panose="03000509000000000000" pitchFamily="65" charset="-120"/>
              </a:rPr>
              <a:t>                 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D99428-831D-87C9-1C83-CE6CC0C4F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594" y="1244765"/>
            <a:ext cx="3591607" cy="256985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9BC8FC57-FC7E-7857-3F22-563699B7722C}"/>
              </a:ext>
            </a:extLst>
          </p:cNvPr>
          <p:cNvSpPr/>
          <p:nvPr/>
        </p:nvSpPr>
        <p:spPr>
          <a:xfrm>
            <a:off x="4918454" y="5659241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FF4C85F-F054-2A81-E964-25FB26E6E5C5}"/>
              </a:ext>
            </a:extLst>
          </p:cNvPr>
          <p:cNvSpPr/>
          <p:nvPr/>
        </p:nvSpPr>
        <p:spPr>
          <a:xfrm>
            <a:off x="1261309" y="5027957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1EB3587-C87F-D1BB-D1C7-727095BFC0A0}"/>
              </a:ext>
            </a:extLst>
          </p:cNvPr>
          <p:cNvSpPr/>
          <p:nvPr/>
        </p:nvSpPr>
        <p:spPr>
          <a:xfrm>
            <a:off x="1261309" y="5672494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C322B2D-DA0E-182D-EF42-912102E82378}"/>
              </a:ext>
            </a:extLst>
          </p:cNvPr>
          <p:cNvSpPr/>
          <p:nvPr/>
        </p:nvSpPr>
        <p:spPr>
          <a:xfrm>
            <a:off x="4923481" y="5026181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3329E02-8E86-1EFE-E3CF-4DF4890264F8}"/>
              </a:ext>
            </a:extLst>
          </p:cNvPr>
          <p:cNvSpPr/>
          <p:nvPr/>
        </p:nvSpPr>
        <p:spPr>
          <a:xfrm>
            <a:off x="6283681" y="2139013"/>
            <a:ext cx="626520" cy="368135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BE60B45-4D52-4406-F815-98140A13BBA6}"/>
              </a:ext>
            </a:extLst>
          </p:cNvPr>
          <p:cNvGrpSpPr/>
          <p:nvPr/>
        </p:nvGrpSpPr>
        <p:grpSpPr>
          <a:xfrm rot="10800000">
            <a:off x="4296441" y="1054216"/>
            <a:ext cx="2020387" cy="288000"/>
            <a:chOff x="2596856" y="4136766"/>
            <a:chExt cx="1910397" cy="279283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441B7CD-6002-FC0C-9161-5F522D0FA5E4}"/>
                </a:ext>
              </a:extLst>
            </p:cNvPr>
            <p:cNvCxnSpPr>
              <a:cxnSpLocks/>
            </p:cNvCxnSpPr>
            <p:nvPr/>
          </p:nvCxnSpPr>
          <p:spPr>
            <a:xfrm>
              <a:off x="2596856" y="4136766"/>
              <a:ext cx="0" cy="25864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E1A4D508-E2C1-08F4-5D4B-56B687D0EADC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78" y="4276569"/>
              <a:ext cx="1907075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442B926-AE6D-CFF3-E0BD-320BFD8E7620}"/>
                </a:ext>
              </a:extLst>
            </p:cNvPr>
            <p:cNvCxnSpPr>
              <a:cxnSpLocks/>
            </p:cNvCxnSpPr>
            <p:nvPr/>
          </p:nvCxnSpPr>
          <p:spPr>
            <a:xfrm>
              <a:off x="4507253" y="4136766"/>
              <a:ext cx="0" cy="279283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C18D5737-47C0-F412-205C-E33CE06D7692}"/>
              </a:ext>
            </a:extLst>
          </p:cNvPr>
          <p:cNvSpPr txBox="1"/>
          <p:nvPr/>
        </p:nvSpPr>
        <p:spPr>
          <a:xfrm>
            <a:off x="4809063" y="709287"/>
            <a:ext cx="129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38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8D776F8-A255-6B75-F71D-2A604D8337BD}"/>
              </a:ext>
            </a:extLst>
          </p:cNvPr>
          <p:cNvGrpSpPr/>
          <p:nvPr/>
        </p:nvGrpSpPr>
        <p:grpSpPr>
          <a:xfrm>
            <a:off x="3483756" y="1062192"/>
            <a:ext cx="810705" cy="279283"/>
            <a:chOff x="2596856" y="4136766"/>
            <a:chExt cx="1910397" cy="279283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82C364EA-DF2D-9153-DF7E-EC35B6448978}"/>
                </a:ext>
              </a:extLst>
            </p:cNvPr>
            <p:cNvCxnSpPr>
              <a:cxnSpLocks/>
            </p:cNvCxnSpPr>
            <p:nvPr/>
          </p:nvCxnSpPr>
          <p:spPr>
            <a:xfrm>
              <a:off x="2596856" y="4136766"/>
              <a:ext cx="0" cy="25864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92BAD016-FCEB-27BC-F1F4-8BA28A906A1C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78" y="4276569"/>
              <a:ext cx="1907075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3A824160-C379-069A-590D-9036B7225DB5}"/>
                </a:ext>
              </a:extLst>
            </p:cNvPr>
            <p:cNvCxnSpPr>
              <a:cxnSpLocks/>
            </p:cNvCxnSpPr>
            <p:nvPr/>
          </p:nvCxnSpPr>
          <p:spPr>
            <a:xfrm>
              <a:off x="4507253" y="4136766"/>
              <a:ext cx="0" cy="279283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44267C28-EDD2-21C4-40A1-C97C9CCDB183}"/>
              </a:ext>
            </a:extLst>
          </p:cNvPr>
          <p:cNvSpPr txBox="1"/>
          <p:nvPr/>
        </p:nvSpPr>
        <p:spPr>
          <a:xfrm>
            <a:off x="6563784" y="755288"/>
            <a:ext cx="226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53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38 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= 15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EE0AF21-D076-38A2-3684-83FCF86D1AD6}"/>
              </a:ext>
            </a:extLst>
          </p:cNvPr>
          <p:cNvGrpSpPr/>
          <p:nvPr/>
        </p:nvGrpSpPr>
        <p:grpSpPr>
          <a:xfrm rot="5400000">
            <a:off x="2956572" y="1561857"/>
            <a:ext cx="792000" cy="279283"/>
            <a:chOff x="2596856" y="4136766"/>
            <a:chExt cx="1910397" cy="279283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241CBAB7-8C07-9FF8-1EA4-9E55B09CA916}"/>
                </a:ext>
              </a:extLst>
            </p:cNvPr>
            <p:cNvCxnSpPr>
              <a:cxnSpLocks/>
            </p:cNvCxnSpPr>
            <p:nvPr/>
          </p:nvCxnSpPr>
          <p:spPr>
            <a:xfrm>
              <a:off x="2596856" y="4136766"/>
              <a:ext cx="0" cy="25864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62BF6B7D-C2D9-C248-A1B8-35574A1B3EF2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78" y="4276569"/>
              <a:ext cx="1907075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57CC67A-4436-3F72-67D1-64EC4B93F55F}"/>
                </a:ext>
              </a:extLst>
            </p:cNvPr>
            <p:cNvCxnSpPr>
              <a:cxnSpLocks/>
            </p:cNvCxnSpPr>
            <p:nvPr/>
          </p:nvCxnSpPr>
          <p:spPr>
            <a:xfrm>
              <a:off x="4507253" y="4136766"/>
              <a:ext cx="0" cy="279283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89491202-C183-9757-CCAB-5FC050F3CC6D}"/>
              </a:ext>
            </a:extLst>
          </p:cNvPr>
          <p:cNvSpPr txBox="1"/>
          <p:nvPr/>
        </p:nvSpPr>
        <p:spPr>
          <a:xfrm>
            <a:off x="285759" y="2032808"/>
            <a:ext cx="284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38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15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×2 = 8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A47B3BA-19C4-8FAD-FA20-B61AE29CA4BD}"/>
              </a:ext>
            </a:extLst>
          </p:cNvPr>
          <p:cNvGrpSpPr/>
          <p:nvPr/>
        </p:nvGrpSpPr>
        <p:grpSpPr>
          <a:xfrm rot="5400000">
            <a:off x="2956410" y="2793800"/>
            <a:ext cx="792000" cy="279283"/>
            <a:chOff x="2596856" y="4136766"/>
            <a:chExt cx="1910397" cy="279283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73D15BF2-35E0-9266-BFDD-E9664D82F039}"/>
                </a:ext>
              </a:extLst>
            </p:cNvPr>
            <p:cNvCxnSpPr>
              <a:cxnSpLocks/>
            </p:cNvCxnSpPr>
            <p:nvPr/>
          </p:nvCxnSpPr>
          <p:spPr>
            <a:xfrm>
              <a:off x="2596856" y="4136766"/>
              <a:ext cx="0" cy="25864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EFDC85F9-CA2D-C925-3B8B-1FD285AAF9B4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78" y="4276569"/>
              <a:ext cx="1907075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4F21C53-412E-DD43-A7DB-4444A962A149}"/>
                </a:ext>
              </a:extLst>
            </p:cNvPr>
            <p:cNvCxnSpPr>
              <a:cxnSpLocks/>
            </p:cNvCxnSpPr>
            <p:nvPr/>
          </p:nvCxnSpPr>
          <p:spPr>
            <a:xfrm>
              <a:off x="4507253" y="4136766"/>
              <a:ext cx="0" cy="279283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E942FBA8-5534-8DCC-32F6-D5A53E413319}"/>
              </a:ext>
            </a:extLst>
          </p:cNvPr>
          <p:cNvSpPr txBox="1"/>
          <p:nvPr/>
        </p:nvSpPr>
        <p:spPr>
          <a:xfrm>
            <a:off x="2385553" y="2692628"/>
            <a:ext cx="115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15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D0BF558-9958-061D-39CD-F9B363080C05}"/>
              </a:ext>
            </a:extLst>
          </p:cNvPr>
          <p:cNvSpPr txBox="1"/>
          <p:nvPr/>
        </p:nvSpPr>
        <p:spPr>
          <a:xfrm>
            <a:off x="3387017" y="685639"/>
            <a:ext cx="131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15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3099BBC-120A-C02F-CF33-63ADDE746096}"/>
              </a:ext>
            </a:extLst>
          </p:cNvPr>
          <p:cNvGrpSpPr/>
          <p:nvPr/>
        </p:nvGrpSpPr>
        <p:grpSpPr>
          <a:xfrm rot="5400000">
            <a:off x="3132372" y="2177927"/>
            <a:ext cx="439750" cy="279283"/>
            <a:chOff x="2596856" y="4136766"/>
            <a:chExt cx="1910397" cy="279283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C40069F-CEC6-344F-197F-A56796238005}"/>
                </a:ext>
              </a:extLst>
            </p:cNvPr>
            <p:cNvCxnSpPr>
              <a:cxnSpLocks/>
            </p:cNvCxnSpPr>
            <p:nvPr/>
          </p:nvCxnSpPr>
          <p:spPr>
            <a:xfrm>
              <a:off x="2596856" y="4136766"/>
              <a:ext cx="0" cy="25864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CA610093-8C3D-90EB-DAAD-556F85EFF3B6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78" y="4276569"/>
              <a:ext cx="1907075" cy="0"/>
            </a:xfrm>
            <a:prstGeom prst="straightConnector1">
              <a:avLst/>
            </a:prstGeom>
            <a:ln w="28575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4C54F956-EEFA-6A11-5083-F34A70B8D0FD}"/>
                </a:ext>
              </a:extLst>
            </p:cNvPr>
            <p:cNvCxnSpPr>
              <a:cxnSpLocks/>
            </p:cNvCxnSpPr>
            <p:nvPr/>
          </p:nvCxnSpPr>
          <p:spPr>
            <a:xfrm>
              <a:off x="4507253" y="4136766"/>
              <a:ext cx="0" cy="279283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CC131B2A-60A4-E5B9-BF92-F256194284CB}"/>
              </a:ext>
            </a:extLst>
          </p:cNvPr>
          <p:cNvSpPr txBox="1"/>
          <p:nvPr/>
        </p:nvSpPr>
        <p:spPr>
          <a:xfrm>
            <a:off x="2414717" y="1382409"/>
            <a:ext cx="115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15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1B88449-AEC1-2DF9-A2A0-6FDF75BEDDB0}"/>
              </a:ext>
            </a:extLst>
          </p:cNvPr>
          <p:cNvSpPr txBox="1"/>
          <p:nvPr/>
        </p:nvSpPr>
        <p:spPr>
          <a:xfrm>
            <a:off x="3233249" y="4343010"/>
            <a:ext cx="526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Y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的面積是：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15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×8 = 120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800" baseline="300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42BDFCB-C696-1F08-72DF-319454246FFA}"/>
              </a:ext>
            </a:extLst>
          </p:cNvPr>
          <p:cNvSpPr txBox="1"/>
          <p:nvPr/>
        </p:nvSpPr>
        <p:spPr>
          <a:xfrm>
            <a:off x="2608027" y="2034764"/>
            <a:ext cx="115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cm</a:t>
            </a: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38F22F79-E4B4-F9BC-D9C7-D55671014D9A}"/>
              </a:ext>
            </a:extLst>
          </p:cNvPr>
          <p:cNvSpPr/>
          <p:nvPr/>
        </p:nvSpPr>
        <p:spPr>
          <a:xfrm>
            <a:off x="4608961" y="3469749"/>
            <a:ext cx="603119" cy="306022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6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9" grpId="0" animBg="1"/>
      <p:bldP spid="15" grpId="0" animBg="1"/>
      <p:bldP spid="15" grpId="1" animBg="1"/>
      <p:bldP spid="28" grpId="0"/>
      <p:bldP spid="28" grpId="1"/>
      <p:bldP spid="33" grpId="0"/>
      <p:bldP spid="33" grpId="1"/>
      <p:bldP spid="38" grpId="0"/>
      <p:bldP spid="38" grpId="1"/>
      <p:bldP spid="54" grpId="0"/>
      <p:bldP spid="54" grpId="1"/>
      <p:bldP spid="59" grpId="0"/>
      <p:bldP spid="59" grpId="1"/>
      <p:bldP spid="65" grpId="0"/>
      <p:bldP spid="65" grpId="1"/>
      <p:bldP spid="66" grpId="0"/>
      <p:bldP spid="66" grpId="1"/>
      <p:bldP spid="67" grpId="0"/>
      <p:bldP spid="67" grpId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F83030D-B09F-15ED-D82D-C18972504990}"/>
              </a:ext>
            </a:extLst>
          </p:cNvPr>
          <p:cNvSpPr/>
          <p:nvPr/>
        </p:nvSpPr>
        <p:spPr>
          <a:xfrm>
            <a:off x="2774105" y="3587942"/>
            <a:ext cx="5469202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548BE16-6585-E589-993A-8AD75C48B6D9}"/>
              </a:ext>
            </a:extLst>
          </p:cNvPr>
          <p:cNvSpPr/>
          <p:nvPr/>
        </p:nvSpPr>
        <p:spPr>
          <a:xfrm>
            <a:off x="1761199" y="4115019"/>
            <a:ext cx="2172626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003591"/>
            <a:ext cx="862148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34.</a:t>
            </a: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上圖中，兩個邊長為</a:t>
            </a:r>
            <a:r>
              <a:rPr lang="en-US" altLang="zh-TW" sz="2800" dirty="0">
                <a:ea typeface="DFKai-SB" panose="03000509000000000000" pitchFamily="65" charset="-120"/>
              </a:rPr>
              <a:t>18cm</a:t>
            </a:r>
            <a:r>
              <a:rPr lang="zh-TW" altLang="en-US" sz="2800" dirty="0">
                <a:ea typeface="DFKai-SB" panose="03000509000000000000" pitchFamily="65" charset="-120"/>
              </a:rPr>
              <a:t>的正方形重疊放置，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並剪去白色部分。陰影部分的面積是多少？</a:t>
            </a:r>
            <a:r>
              <a:rPr lang="en-US" altLang="zh-TW" sz="2800" dirty="0">
                <a:ea typeface="DFKai-SB" panose="03000509000000000000" pitchFamily="65" charset="-120"/>
              </a:rPr>
              <a:t>              </a:t>
            </a:r>
            <a:r>
              <a:rPr lang="zh-TW" altLang="en-US" sz="2800" dirty="0">
                <a:ea typeface="DFKai-SB" panose="03000509000000000000" pitchFamily="65" charset="-120"/>
              </a:rPr>
              <a:t>     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1B88449-AEC1-2DF9-A2A0-6FDF75BEDDB0}"/>
              </a:ext>
            </a:extLst>
          </p:cNvPr>
          <p:cNvSpPr txBox="1"/>
          <p:nvPr/>
        </p:nvSpPr>
        <p:spPr>
          <a:xfrm>
            <a:off x="1442223" y="4608273"/>
            <a:ext cx="7214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 陰影部分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的面積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兩個正方形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面積－</a:t>
            </a:r>
            <a:r>
              <a:rPr lang="zh-TW" altLang="en-US" sz="2800" b="1" dirty="0">
                <a:solidFill>
                  <a:schemeClr val="accent2"/>
                </a:solidFill>
                <a:ea typeface="DFKai-SB" panose="03000509000000000000" pitchFamily="65" charset="-120"/>
              </a:rPr>
              <a:t>重疊部分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zh-TW" altLang="en-US" sz="2800" b="1" dirty="0">
                <a:solidFill>
                  <a:schemeClr val="accent5"/>
                </a:solidFill>
                <a:ea typeface="DFKai-SB" panose="03000509000000000000" pitchFamily="65" charset="-120"/>
              </a:rPr>
              <a:t>白色部分</a:t>
            </a:r>
            <a:endParaRPr lang="en-US" altLang="zh-TW" sz="2800" b="1" dirty="0">
              <a:solidFill>
                <a:schemeClr val="accent5"/>
              </a:solidFill>
              <a:ea typeface="DFKai-SB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18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×18×2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12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×12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4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×4</a:t>
            </a:r>
          </a:p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= 488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(cm</a:t>
            </a:r>
            <a:r>
              <a:rPr lang="en-US" altLang="zh-TW" sz="2800" baseline="30000" dirty="0">
                <a:solidFill>
                  <a:srgbClr val="FF00FF"/>
                </a:solidFill>
                <a:ea typeface="DFKai-SB" panose="03000509000000000000" pitchFamily="65" charset="-120"/>
              </a:rPr>
              <a:t>2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415AE7-0A7D-FA41-A6F8-18EF724C9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28" y="919261"/>
            <a:ext cx="3016570" cy="250973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5848D50-75E6-BDDE-DB1B-3B253C0C8446}"/>
              </a:ext>
            </a:extLst>
          </p:cNvPr>
          <p:cNvSpPr/>
          <p:nvPr/>
        </p:nvSpPr>
        <p:spPr>
          <a:xfrm>
            <a:off x="3794759" y="1097741"/>
            <a:ext cx="1636871" cy="16285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A650FF-3973-80C2-8F3B-E5A6711DEDC0}"/>
              </a:ext>
            </a:extLst>
          </p:cNvPr>
          <p:cNvSpPr/>
          <p:nvPr/>
        </p:nvSpPr>
        <p:spPr>
          <a:xfrm>
            <a:off x="4348632" y="1656346"/>
            <a:ext cx="1636871" cy="162855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7A3A70F-3AC1-8C6C-5F76-3E298CF6F6EC}"/>
              </a:ext>
            </a:extLst>
          </p:cNvPr>
          <p:cNvSpPr/>
          <p:nvPr/>
        </p:nvSpPr>
        <p:spPr>
          <a:xfrm>
            <a:off x="4348632" y="1656346"/>
            <a:ext cx="1082998" cy="106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7C2C4C-12FA-0A00-F6FB-3B1F011051FA}"/>
              </a:ext>
            </a:extLst>
          </p:cNvPr>
          <p:cNvSpPr/>
          <p:nvPr/>
        </p:nvSpPr>
        <p:spPr>
          <a:xfrm>
            <a:off x="5621433" y="2920354"/>
            <a:ext cx="364070" cy="3645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CD2DBD0-24D1-846C-3E05-96595BFC15EC}"/>
              </a:ext>
            </a:extLst>
          </p:cNvPr>
          <p:cNvCxnSpPr>
            <a:cxnSpLocks/>
          </p:cNvCxnSpPr>
          <p:nvPr/>
        </p:nvCxnSpPr>
        <p:spPr>
          <a:xfrm flipH="1">
            <a:off x="5167067" y="2198149"/>
            <a:ext cx="120198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6621397-2618-A98E-542B-AAE63F7C4B4C}"/>
              </a:ext>
            </a:extLst>
          </p:cNvPr>
          <p:cNvSpPr txBox="1"/>
          <p:nvPr/>
        </p:nvSpPr>
        <p:spPr>
          <a:xfrm>
            <a:off x="6351762" y="1929708"/>
            <a:ext cx="190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2"/>
                </a:solidFill>
                <a:ea typeface="DFKai-SB" panose="03000509000000000000" pitchFamily="65" charset="-120"/>
              </a:rPr>
              <a:t>重疊部分</a:t>
            </a:r>
            <a:endParaRPr lang="en-US" altLang="zh-CN" sz="2800" b="1" dirty="0">
              <a:solidFill>
                <a:schemeClr val="accent2"/>
              </a:solidFill>
              <a:ea typeface="DFKai-SB" panose="03000509000000000000" pitchFamily="65" charset="-12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2FC0FED-C526-DEA0-0248-330C3221C0CD}"/>
              </a:ext>
            </a:extLst>
          </p:cNvPr>
          <p:cNvGrpSpPr/>
          <p:nvPr/>
        </p:nvGrpSpPr>
        <p:grpSpPr>
          <a:xfrm rot="10800000">
            <a:off x="4351013" y="1448172"/>
            <a:ext cx="1082998" cy="288000"/>
            <a:chOff x="2596856" y="4136766"/>
            <a:chExt cx="1910397" cy="27928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BA09D852-5E22-AC21-15CF-6D59A0FE44B9}"/>
                </a:ext>
              </a:extLst>
            </p:cNvPr>
            <p:cNvCxnSpPr>
              <a:cxnSpLocks/>
            </p:cNvCxnSpPr>
            <p:nvPr/>
          </p:nvCxnSpPr>
          <p:spPr>
            <a:xfrm>
              <a:off x="2596856" y="4136766"/>
              <a:ext cx="0" cy="25864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8873BCE0-02B6-B05B-1042-6FEFAF09F10E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78" y="4276569"/>
              <a:ext cx="1907075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6C77810-6974-861E-F777-CA6C735F2323}"/>
                </a:ext>
              </a:extLst>
            </p:cNvPr>
            <p:cNvCxnSpPr>
              <a:cxnSpLocks/>
            </p:cNvCxnSpPr>
            <p:nvPr/>
          </p:nvCxnSpPr>
          <p:spPr>
            <a:xfrm>
              <a:off x="4507253" y="4136766"/>
              <a:ext cx="0" cy="27928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C39D34BF-A35F-432A-91B3-EE0EF98607FE}"/>
              </a:ext>
            </a:extLst>
          </p:cNvPr>
          <p:cNvSpPr txBox="1"/>
          <p:nvPr/>
        </p:nvSpPr>
        <p:spPr>
          <a:xfrm>
            <a:off x="4448522" y="1155241"/>
            <a:ext cx="120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/>
                </a:solidFill>
                <a:ea typeface="DFKai-SB" panose="03000509000000000000" pitchFamily="65" charset="-120"/>
              </a:rPr>
              <a:t>12</a:t>
            </a:r>
            <a:r>
              <a:rPr lang="en-US" altLang="zh-CN" sz="2400" dirty="0">
                <a:solidFill>
                  <a:schemeClr val="accent2"/>
                </a:solidFill>
                <a:ea typeface="DFKai-SB" panose="03000509000000000000" pitchFamily="65" charset="-120"/>
              </a:rPr>
              <a:t>cm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2836C4A-6CF8-CF82-93ED-900D2928809B}"/>
              </a:ext>
            </a:extLst>
          </p:cNvPr>
          <p:cNvSpPr txBox="1"/>
          <p:nvPr/>
        </p:nvSpPr>
        <p:spPr>
          <a:xfrm>
            <a:off x="6156557" y="1118298"/>
            <a:ext cx="240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DFKai-SB" panose="03000509000000000000" pitchFamily="65" charset="-120"/>
              </a:rPr>
              <a:t>18</a:t>
            </a:r>
            <a:r>
              <a:rPr lang="zh-TW" altLang="en-US" sz="2800" dirty="0">
                <a:solidFill>
                  <a:schemeClr val="accent2"/>
                </a:solidFill>
                <a:ea typeface="DFKai-SB" panose="03000509000000000000" pitchFamily="65" charset="-120"/>
              </a:rPr>
              <a:t>－</a:t>
            </a:r>
            <a:r>
              <a:rPr lang="en-US" altLang="zh-CN" sz="2800" dirty="0">
                <a:solidFill>
                  <a:schemeClr val="accent2"/>
                </a:solidFill>
                <a:ea typeface="DFKai-SB" panose="03000509000000000000" pitchFamily="65" charset="-120"/>
              </a:rPr>
              <a:t>6 = 12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A268BFA-134D-1A28-F0D4-AF7FF2972D43}"/>
              </a:ext>
            </a:extLst>
          </p:cNvPr>
          <p:cNvGrpSpPr/>
          <p:nvPr/>
        </p:nvGrpSpPr>
        <p:grpSpPr>
          <a:xfrm rot="16200000">
            <a:off x="3718517" y="2047470"/>
            <a:ext cx="1069641" cy="288000"/>
            <a:chOff x="2596856" y="4136766"/>
            <a:chExt cx="1910397" cy="279283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4579F59-8A9C-05C9-0DC7-12596EBAD420}"/>
                </a:ext>
              </a:extLst>
            </p:cNvPr>
            <p:cNvCxnSpPr>
              <a:cxnSpLocks/>
            </p:cNvCxnSpPr>
            <p:nvPr/>
          </p:nvCxnSpPr>
          <p:spPr>
            <a:xfrm>
              <a:off x="2596856" y="4136766"/>
              <a:ext cx="0" cy="25864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5370C7F8-8E1F-1D70-FE72-B713B8CACE16}"/>
                </a:ext>
              </a:extLst>
            </p:cNvPr>
            <p:cNvCxnSpPr>
              <a:cxnSpLocks/>
            </p:cNvCxnSpPr>
            <p:nvPr/>
          </p:nvCxnSpPr>
          <p:spPr>
            <a:xfrm>
              <a:off x="2600178" y="4276569"/>
              <a:ext cx="1907075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D466C65A-9886-1089-D910-D91EE70D55CB}"/>
                </a:ext>
              </a:extLst>
            </p:cNvPr>
            <p:cNvCxnSpPr>
              <a:cxnSpLocks/>
            </p:cNvCxnSpPr>
            <p:nvPr/>
          </p:nvCxnSpPr>
          <p:spPr>
            <a:xfrm>
              <a:off x="4507253" y="4136766"/>
              <a:ext cx="0" cy="27928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CB517962-8553-981B-3306-DFFECEB1D9D6}"/>
              </a:ext>
            </a:extLst>
          </p:cNvPr>
          <p:cNvSpPr txBox="1"/>
          <p:nvPr/>
        </p:nvSpPr>
        <p:spPr>
          <a:xfrm>
            <a:off x="3465970" y="1968053"/>
            <a:ext cx="120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/>
                </a:solidFill>
                <a:ea typeface="DFKai-SB" panose="03000509000000000000" pitchFamily="65" charset="-120"/>
              </a:rPr>
              <a:t>12</a:t>
            </a:r>
            <a:r>
              <a:rPr lang="en-US" altLang="zh-CN" sz="2400" dirty="0">
                <a:solidFill>
                  <a:schemeClr val="accent2"/>
                </a:solidFill>
                <a:ea typeface="DFKai-SB" panose="03000509000000000000" pitchFamily="65" charset="-120"/>
              </a:rPr>
              <a:t>cm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B9000C7-BD0C-0416-C07E-04050348F1CB}"/>
              </a:ext>
            </a:extLst>
          </p:cNvPr>
          <p:cNvCxnSpPr>
            <a:cxnSpLocks/>
          </p:cNvCxnSpPr>
          <p:nvPr/>
        </p:nvCxnSpPr>
        <p:spPr>
          <a:xfrm flipH="1">
            <a:off x="5735955" y="3099023"/>
            <a:ext cx="733425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9E45C9C4-10D4-928B-72BD-F2196EACCE38}"/>
              </a:ext>
            </a:extLst>
          </p:cNvPr>
          <p:cNvSpPr txBox="1"/>
          <p:nvPr/>
        </p:nvSpPr>
        <p:spPr>
          <a:xfrm>
            <a:off x="6436958" y="2811638"/>
            <a:ext cx="190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5"/>
                </a:solidFill>
                <a:ea typeface="DFKai-SB" panose="03000509000000000000" pitchFamily="65" charset="-120"/>
              </a:rPr>
              <a:t>白色部分</a:t>
            </a:r>
            <a:endParaRPr lang="en-US" altLang="zh-CN" sz="2800" b="1" dirty="0">
              <a:solidFill>
                <a:schemeClr val="accent5"/>
              </a:solidFill>
              <a:ea typeface="DFKai-SB" panose="03000509000000000000" pitchFamily="65" charset="-12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85F51F1-CDC4-398D-95AA-3CCAB2048DC6}"/>
              </a:ext>
            </a:extLst>
          </p:cNvPr>
          <p:cNvSpPr txBox="1"/>
          <p:nvPr/>
        </p:nvSpPr>
        <p:spPr>
          <a:xfrm>
            <a:off x="1846534" y="4639896"/>
            <a:ext cx="7324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600" dirty="0"/>
              <a:t>A. </a:t>
            </a:r>
            <a:r>
              <a:rPr lang="en-US" altLang="zh-TW" sz="2800" dirty="0">
                <a:ea typeface="DFKai-SB" panose="03000509000000000000" pitchFamily="65" charset="-120"/>
              </a:rPr>
              <a:t>488cm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r>
              <a:rPr lang="en-US" altLang="zh-TW" sz="2600" dirty="0"/>
              <a:t>                                B. </a:t>
            </a:r>
            <a:r>
              <a:rPr lang="en-US" altLang="zh-TW" sz="2800" dirty="0">
                <a:ea typeface="DFKai-SB" panose="03000509000000000000" pitchFamily="65" charset="-120"/>
              </a:rPr>
              <a:t>504cm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endParaRPr lang="en-US" altLang="zh-TW" sz="2600" dirty="0"/>
          </a:p>
          <a:p>
            <a:r>
              <a:rPr lang="en-US" altLang="zh-TW" sz="2600" dirty="0"/>
              <a:t>C. </a:t>
            </a:r>
            <a:r>
              <a:rPr lang="en-US" altLang="zh-TW" sz="2800" dirty="0">
                <a:ea typeface="DFKai-SB" panose="03000509000000000000" pitchFamily="65" charset="-120"/>
              </a:rPr>
              <a:t>520cm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r>
              <a:rPr lang="en-US" altLang="zh-TW" sz="2600" dirty="0"/>
              <a:t>                                D. </a:t>
            </a:r>
            <a:r>
              <a:rPr lang="en-US" altLang="zh-TW" sz="2800" dirty="0">
                <a:ea typeface="DFKai-SB" panose="03000509000000000000" pitchFamily="65" charset="-120"/>
              </a:rPr>
              <a:t>632cm</a:t>
            </a:r>
            <a:r>
              <a:rPr lang="en-US" altLang="zh-TW" sz="2800" baseline="30000" dirty="0">
                <a:ea typeface="DFKai-SB" panose="03000509000000000000" pitchFamily="65" charset="-120"/>
              </a:rPr>
              <a:t>2</a:t>
            </a:r>
            <a:endParaRPr lang="en-US" altLang="zh-TW" sz="2600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907107FC-2662-BBDE-6C49-C8640307FC95}"/>
              </a:ext>
            </a:extLst>
          </p:cNvPr>
          <p:cNvSpPr/>
          <p:nvPr/>
        </p:nvSpPr>
        <p:spPr>
          <a:xfrm>
            <a:off x="1454648" y="5219208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403A7869-580F-8B8A-7D2E-106F03CD0284}"/>
              </a:ext>
            </a:extLst>
          </p:cNvPr>
          <p:cNvSpPr/>
          <p:nvPr/>
        </p:nvSpPr>
        <p:spPr>
          <a:xfrm>
            <a:off x="5317008" y="5332357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026C4F4F-B65D-099A-68C2-7773993EE7C7}"/>
              </a:ext>
            </a:extLst>
          </p:cNvPr>
          <p:cNvSpPr/>
          <p:nvPr/>
        </p:nvSpPr>
        <p:spPr>
          <a:xfrm>
            <a:off x="1454648" y="4697237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7DF5F2B1-F775-CFA8-54AE-5A385A83E453}"/>
              </a:ext>
            </a:extLst>
          </p:cNvPr>
          <p:cNvSpPr/>
          <p:nvPr/>
        </p:nvSpPr>
        <p:spPr>
          <a:xfrm>
            <a:off x="5312763" y="4670575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" grpId="0" animBg="1"/>
      <p:bldP spid="6" grpId="1" animBg="1"/>
      <p:bldP spid="66" grpId="0" build="allAtOnce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20" grpId="0"/>
      <p:bldP spid="20" grpId="1"/>
      <p:bldP spid="40" grpId="0"/>
      <p:bldP spid="40" grpId="1"/>
      <p:bldP spid="41" grpId="0"/>
      <p:bldP spid="41" grpId="1"/>
      <p:bldP spid="46" grpId="0"/>
      <p:bldP spid="46" grpId="1"/>
      <p:bldP spid="48" grpId="0"/>
      <p:bldP spid="48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8" grpId="2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4i"/>
  <p:tag name="ISPRING_LMS_API_VERSION" val="SCORM 2004 (4th edition)"/>
  <p:tag name="ISPRING_ULTRA_SCORM_COURCE_TITLE" val="長河小學數學科速效提分試卷"/>
  <p:tag name="ISPRING_ULTRA_SCORM_COURSE_ID" val="DABABE66-2243-4ED4-907C-23370007E2A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FD869D-B983-40D0-AEA2-8E1C0151E3EF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A42A27-4385-4AF1-BF53-E4A37F9FBB10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33ED29-26E2-48EE-BB1D-B714E3442C40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E0CA8A-164F-416D-A821-8C0E47BB2168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225151-4817-4B3F-BC63-81A22574A2FA}:288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573</Words>
  <Application>Microsoft Office PowerPoint</Application>
  <PresentationFormat>On-screen Show (4:3)</PresentationFormat>
  <Paragraphs>93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2023-07-03T10:23:34Z</dcterms:modified>
</cp:coreProperties>
</file>