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76" r:id="rId2"/>
    <p:sldId id="289" r:id="rId3"/>
    <p:sldId id="284" r:id="rId4"/>
    <p:sldId id="280" r:id="rId5"/>
    <p:sldId id="288" r:id="rId6"/>
    <p:sldId id="290" r:id="rId7"/>
  </p:sldIdLst>
  <p:sldSz cx="9144000" cy="6858000" type="screen4x3"/>
  <p:notesSz cx="6807200" cy="9939338"/>
  <p:custDataLst>
    <p:tags r:id="rId10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9933FF"/>
    <a:srgbClr val="FFCCFF"/>
    <a:srgbClr val="909295"/>
    <a:srgbClr val="939598"/>
    <a:srgbClr val="154E7D"/>
    <a:srgbClr val="CCFFCC"/>
    <a:srgbClr val="C5E0B4"/>
    <a:srgbClr val="003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0" autoAdjust="0"/>
    <p:restoredTop sz="96366" autoAdjust="0"/>
  </p:normalViewPr>
  <p:slideViewPr>
    <p:cSldViewPr snapToGrid="0" showGuides="1">
      <p:cViewPr varScale="1">
        <p:scale>
          <a:sx n="72" d="100"/>
          <a:sy n="72" d="100"/>
        </p:scale>
        <p:origin x="1626" y="54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38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415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6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8739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147EABE-A2E5-E851-E745-0684EB64D5C3}"/>
              </a:ext>
            </a:extLst>
          </p:cNvPr>
          <p:cNvSpPr txBox="1"/>
          <p:nvPr userDrawn="1"/>
        </p:nvSpPr>
        <p:spPr>
          <a:xfrm>
            <a:off x="3197714" y="68052"/>
            <a:ext cx="368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全</a:t>
            </a:r>
            <a:r>
              <a:rPr lang="zh-TW" altLang="en-US" sz="3200" b="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學</a:t>
            </a:r>
            <a:r>
              <a:rPr lang="zh-CN" altLang="en-US" sz="3200" b="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年</a:t>
            </a:r>
            <a:r>
              <a:rPr lang="zh-TW" altLang="en-US" sz="3200" b="0" dirty="0">
                <a:latin typeface="DFLiHeiHK-W5" panose="020B0500000000000000" pitchFamily="34" charset="-120"/>
                <a:ea typeface="DFLiHeiHK-W5" panose="020B0500000000000000" pitchFamily="34" charset="-120"/>
              </a:rPr>
              <a:t> </a:t>
            </a:r>
            <a:r>
              <a:rPr lang="zh-CN" altLang="en-US" sz="3200" b="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期末考</a:t>
            </a:r>
            <a:endParaRPr lang="en-US" sz="3200" b="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181547E2-A700-F422-A946-B7CC49A8A347}"/>
              </a:ext>
            </a:extLst>
          </p:cNvPr>
          <p:cNvSpPr/>
          <p:nvPr/>
        </p:nvSpPr>
        <p:spPr>
          <a:xfrm>
            <a:off x="1726239" y="3490034"/>
            <a:ext cx="4278322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10791" y="775295"/>
            <a:ext cx="8312728" cy="5036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>
                <a:ea typeface="DFKai-SB" panose="03000509000000000000" pitchFamily="65" charset="-120"/>
              </a:rPr>
              <a:t>24</a:t>
            </a:r>
            <a:r>
              <a:rPr lang="en-US" altLang="zh-CN" sz="2400" b="1" dirty="0">
                <a:ea typeface="DFKai-SB" panose="03000509000000000000" pitchFamily="65" charset="-120"/>
              </a:rPr>
              <a:t>.</a:t>
            </a:r>
            <a:r>
              <a:rPr lang="en-US" altLang="zh-TW" sz="2400" b="1" dirty="0">
                <a:ea typeface="DFKai-SB" panose="03000509000000000000" pitchFamily="65" charset="-120"/>
              </a:rPr>
              <a:t> </a:t>
            </a: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</a:t>
            </a:r>
            <a:r>
              <a:rPr lang="en-US" altLang="zh-TW" sz="2400" dirty="0">
                <a:ea typeface="DFKai-SB" panose="03000509000000000000" pitchFamily="65" charset="-120"/>
              </a:rPr>
              <a:t>(a)</a:t>
            </a:r>
            <a:r>
              <a:rPr lang="zh-TW" altLang="en-US" sz="2400" dirty="0">
                <a:ea typeface="DFKai-SB" panose="03000509000000000000" pitchFamily="65" charset="-120"/>
              </a:rPr>
              <a:t> </a:t>
            </a:r>
            <a:r>
              <a:rPr lang="zh-TW" altLang="en-US" sz="2400" u="sng" dirty="0">
                <a:ea typeface="DFKai-SB" panose="03000509000000000000" pitchFamily="65" charset="-120"/>
              </a:rPr>
              <a:t>文傑</a:t>
            </a:r>
            <a:r>
              <a:rPr lang="zh-TW" altLang="en-US" sz="2400" dirty="0">
                <a:ea typeface="DFKai-SB" panose="03000509000000000000" pitchFamily="65" charset="-120"/>
              </a:rPr>
              <a:t>用了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dirty="0">
                <a:ea typeface="DFKai-SB" panose="03000509000000000000" pitchFamily="65" charset="-120"/>
              </a:rPr>
              <a:t>154</a:t>
            </a:r>
            <a:r>
              <a:rPr lang="zh-TW" altLang="en-US" sz="2400" dirty="0">
                <a:ea typeface="DFKai-SB" panose="03000509000000000000" pitchFamily="65" charset="-120"/>
              </a:rPr>
              <a:t>以原價購買遊戲幣，他最多可玩</a:t>
            </a:r>
            <a:endParaRPr lang="en-US" altLang="zh-TW" sz="24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   </a:t>
            </a:r>
            <a:r>
              <a:rPr lang="en-US" altLang="zh-TW" sz="2400" u="sng" dirty="0">
                <a:ea typeface="DFKai-SB" panose="03000509000000000000" pitchFamily="65" charset="-120"/>
              </a:rPr>
              <a:t>    </a:t>
            </a:r>
            <a:r>
              <a:rPr lang="zh-TW" altLang="en-US" sz="2400" u="sng" dirty="0">
                <a:ea typeface="DFKai-SB" panose="03000509000000000000" pitchFamily="65" charset="-120"/>
              </a:rPr>
              <a:t>               </a:t>
            </a:r>
            <a:r>
              <a:rPr lang="zh-TW" altLang="en-US" sz="2400" dirty="0">
                <a:ea typeface="DFKai-SB" panose="03000509000000000000" pitchFamily="65" charset="-120"/>
              </a:rPr>
              <a:t>局射擊遊戲，餘下</a:t>
            </a:r>
            <a:r>
              <a:rPr lang="zh-TW" altLang="en-US" sz="2400" u="sng" dirty="0">
                <a:ea typeface="DFKai-SB" panose="03000509000000000000" pitchFamily="65" charset="-120"/>
              </a:rPr>
              <a:t>                  </a:t>
            </a:r>
            <a:r>
              <a:rPr lang="zh-TW" altLang="en-US" sz="2400" dirty="0">
                <a:ea typeface="DFKai-SB" panose="03000509000000000000" pitchFamily="65" charset="-120"/>
              </a:rPr>
              <a:t>個遊戲幣。</a:t>
            </a:r>
            <a:endParaRPr lang="en-US" altLang="zh-TW" sz="24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</a:t>
            </a:r>
          </a:p>
          <a:p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C5C1FD-63EA-6A57-AD6C-611A068526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1408" y="874989"/>
            <a:ext cx="4900995" cy="2490511"/>
          </a:xfrm>
          <a:prstGeom prst="rect">
            <a:avLst/>
          </a:prstGeom>
        </p:spPr>
      </p:pic>
      <p:sp>
        <p:nvSpPr>
          <p:cNvPr id="65" name="文本框 64">
            <a:extLst>
              <a:ext uri="{FF2B5EF4-FFF2-40B4-BE49-F238E27FC236}">
                <a16:creationId xmlns:a16="http://schemas.microsoft.com/office/drawing/2014/main" id="{6E3E5755-975C-C0A2-9711-8F900C0CC109}"/>
              </a:ext>
            </a:extLst>
          </p:cNvPr>
          <p:cNvSpPr txBox="1"/>
          <p:nvPr/>
        </p:nvSpPr>
        <p:spPr>
          <a:xfrm>
            <a:off x="2189988" y="3932812"/>
            <a:ext cx="1068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4FDD0752-87E7-ACAE-797B-DF02F8FDDBA6}"/>
              </a:ext>
            </a:extLst>
          </p:cNvPr>
          <p:cNvSpPr/>
          <p:nvPr/>
        </p:nvSpPr>
        <p:spPr>
          <a:xfrm>
            <a:off x="2420377" y="1463150"/>
            <a:ext cx="2371013" cy="299201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CE0C616F-5D79-D99D-4A03-B512B1F4C570}"/>
              </a:ext>
            </a:extLst>
          </p:cNvPr>
          <p:cNvSpPr/>
          <p:nvPr/>
        </p:nvSpPr>
        <p:spPr>
          <a:xfrm>
            <a:off x="2655722" y="2849290"/>
            <a:ext cx="2807817" cy="345665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387F66B-D5BE-70CF-D3D0-34ED48037B3E}"/>
              </a:ext>
            </a:extLst>
          </p:cNvPr>
          <p:cNvSpPr txBox="1"/>
          <p:nvPr/>
        </p:nvSpPr>
        <p:spPr>
          <a:xfrm>
            <a:off x="2420377" y="4535163"/>
            <a:ext cx="60724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154÷11÷4 = 3</a:t>
            </a:r>
            <a:r>
              <a:rPr lang="en-US" altLang="zh-TW" sz="2400" dirty="0"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…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2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最多可玩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局射擊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遊戲，餘下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個遊戲幣。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5D6ADEA-0B16-338F-7EEE-AA44D723439A}"/>
              </a:ext>
            </a:extLst>
          </p:cNvPr>
          <p:cNvSpPr txBox="1"/>
          <p:nvPr/>
        </p:nvSpPr>
        <p:spPr>
          <a:xfrm>
            <a:off x="5885381" y="3908969"/>
            <a:ext cx="1068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5" grpId="0"/>
      <p:bldP spid="5" grpId="0" animBg="1"/>
      <p:bldP spid="5" grpId="1" animBg="1"/>
      <p:bldP spid="10" grpId="0" animBg="1"/>
      <p:bldP spid="10" grpId="1" animBg="1"/>
      <p:bldP spid="11" grpId="0" uiExpand="1" build="allAtOnce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181547E2-A700-F422-A946-B7CC49A8A347}"/>
              </a:ext>
            </a:extLst>
          </p:cNvPr>
          <p:cNvSpPr/>
          <p:nvPr/>
        </p:nvSpPr>
        <p:spPr>
          <a:xfrm>
            <a:off x="2175461" y="3570524"/>
            <a:ext cx="3036620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C6639193-02D2-FE8E-8276-B35BE05BE97C}"/>
              </a:ext>
            </a:extLst>
          </p:cNvPr>
          <p:cNvSpPr/>
          <p:nvPr/>
        </p:nvSpPr>
        <p:spPr>
          <a:xfrm>
            <a:off x="6443710" y="3570523"/>
            <a:ext cx="2379809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BDCB5D2-DF6D-8584-72E5-8F17357C31DF}"/>
              </a:ext>
            </a:extLst>
          </p:cNvPr>
          <p:cNvSpPr/>
          <p:nvPr/>
        </p:nvSpPr>
        <p:spPr>
          <a:xfrm>
            <a:off x="1549995" y="4012491"/>
            <a:ext cx="625466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18410" y="757095"/>
            <a:ext cx="8404609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400" b="1" dirty="0">
                <a:ea typeface="DFKai-SB" panose="03000509000000000000" pitchFamily="65" charset="-120"/>
              </a:rPr>
              <a:t>24</a:t>
            </a:r>
            <a:r>
              <a:rPr lang="en-US" altLang="zh-CN" sz="2400" b="1" dirty="0">
                <a:ea typeface="DFKai-SB" panose="03000509000000000000" pitchFamily="65" charset="-120"/>
              </a:rPr>
              <a:t>.</a:t>
            </a:r>
            <a:r>
              <a:rPr lang="en-US" altLang="zh-TW" sz="2400" b="1" dirty="0">
                <a:ea typeface="DFKai-SB" panose="03000509000000000000" pitchFamily="65" charset="-120"/>
              </a:rPr>
              <a:t> </a:t>
            </a: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(</a:t>
            </a:r>
            <a:r>
              <a:rPr lang="en-US" altLang="zh-CN" sz="2400" dirty="0">
                <a:ea typeface="DFKai-SB" panose="03000509000000000000" pitchFamily="65" charset="-120"/>
              </a:rPr>
              <a:t>b</a:t>
            </a:r>
            <a:r>
              <a:rPr lang="en-US" altLang="zh-TW" sz="2400" dirty="0">
                <a:ea typeface="DFKai-SB" panose="03000509000000000000" pitchFamily="65" charset="-120"/>
              </a:rPr>
              <a:t>) </a:t>
            </a:r>
            <a:r>
              <a:rPr lang="zh-TW" altLang="en-US" sz="2400" dirty="0">
                <a:ea typeface="DFKai-SB" panose="03000509000000000000" pitchFamily="65" charset="-120"/>
              </a:rPr>
              <a:t>如果</a:t>
            </a:r>
            <a:r>
              <a:rPr lang="zh-TW" altLang="en-US" sz="2400" u="sng" dirty="0">
                <a:ea typeface="DFKai-SB" panose="03000509000000000000" pitchFamily="65" charset="-120"/>
              </a:rPr>
              <a:t>家君</a:t>
            </a:r>
            <a:r>
              <a:rPr lang="zh-TW" altLang="en-US" sz="2400" dirty="0">
                <a:ea typeface="DFKai-SB" panose="03000509000000000000" pitchFamily="65" charset="-120"/>
              </a:rPr>
              <a:t>是射擊樂園的會員，他能否以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400" dirty="0">
                <a:ea typeface="DFKai-SB" panose="03000509000000000000" pitchFamily="65" charset="-120"/>
              </a:rPr>
              <a:t>180</a:t>
            </a:r>
            <a:r>
              <a:rPr lang="zh-TW" altLang="en-US" sz="2400" dirty="0">
                <a:ea typeface="DFKai-SB" panose="03000509000000000000" pitchFamily="65" charset="-120"/>
              </a:rPr>
              <a:t>玩</a:t>
            </a:r>
            <a:r>
              <a:rPr lang="en-US" altLang="zh-TW" sz="2400" dirty="0">
                <a:ea typeface="DFKai-SB" panose="03000509000000000000" pitchFamily="65" charset="-120"/>
              </a:rPr>
              <a:t>5</a:t>
            </a:r>
            <a:r>
              <a:rPr lang="zh-TW" altLang="en-US" sz="2400" dirty="0">
                <a:ea typeface="DFKai-SB" panose="03000509000000000000" pitchFamily="65" charset="-120"/>
              </a:rPr>
              <a:t>局射擊</a:t>
            </a:r>
            <a:endParaRPr lang="en-US" altLang="zh-TW" sz="24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 </a:t>
            </a:r>
            <a:r>
              <a:rPr lang="zh-TW" altLang="en-US" sz="2400" dirty="0">
                <a:ea typeface="DFKai-SB" panose="03000509000000000000" pitchFamily="65" charset="-120"/>
              </a:rPr>
              <a:t>遊戲？試解釋。</a:t>
            </a:r>
            <a:endParaRPr lang="en-US" altLang="zh-TW" sz="24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 </a:t>
            </a:r>
            <a:r>
              <a:rPr lang="zh-CN" altLang="en-US" sz="2400" dirty="0">
                <a:ea typeface="DFKai-SB" panose="03000509000000000000" pitchFamily="65" charset="-120"/>
              </a:rPr>
              <a:t>答案：</a:t>
            </a:r>
            <a:r>
              <a:rPr lang="zh-TW" altLang="en-US" sz="2400" dirty="0">
                <a:ea typeface="DFKai-SB" panose="03000509000000000000" pitchFamily="65" charset="-120"/>
              </a:rPr>
              <a:t>* 能 </a:t>
            </a:r>
            <a:r>
              <a:rPr lang="en-US" altLang="zh-TW" sz="2400" dirty="0">
                <a:ea typeface="DFKai-SB" panose="03000509000000000000" pitchFamily="65" charset="-120"/>
              </a:rPr>
              <a:t>/ </a:t>
            </a:r>
            <a:r>
              <a:rPr lang="zh-TW" altLang="en-US" sz="2400" dirty="0">
                <a:ea typeface="DFKai-SB" panose="03000509000000000000" pitchFamily="65" charset="-120"/>
              </a:rPr>
              <a:t>不能 </a:t>
            </a:r>
            <a:r>
              <a:rPr lang="en-US" altLang="zh-TW" sz="2400" dirty="0">
                <a:ea typeface="DFKai-SB" panose="03000509000000000000" pitchFamily="65" charset="-120"/>
              </a:rPr>
              <a:t>( </a:t>
            </a:r>
            <a:r>
              <a:rPr lang="zh-TW" altLang="en-US" sz="2400" dirty="0">
                <a:ea typeface="DFKai-SB" panose="03000509000000000000" pitchFamily="65" charset="-120"/>
              </a:rPr>
              <a:t>*圈出答案</a:t>
            </a:r>
            <a:r>
              <a:rPr lang="en-US" altLang="zh-TW" sz="2400" dirty="0">
                <a:ea typeface="DFKai-SB" panose="03000509000000000000" pitchFamily="65" charset="-120"/>
              </a:rPr>
              <a:t>)</a:t>
            </a:r>
            <a:r>
              <a:rPr lang="zh-TW" altLang="en-US" sz="2400" dirty="0">
                <a:ea typeface="DFKai-SB" panose="03000509000000000000" pitchFamily="65" charset="-120"/>
              </a:rPr>
              <a:t>，</a:t>
            </a:r>
            <a:endParaRPr lang="en-US" altLang="zh-TW" sz="24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             </a:t>
            </a:r>
            <a:r>
              <a:rPr lang="zh-TW" altLang="en-US" sz="2400" dirty="0">
                <a:ea typeface="DFKai-SB" panose="03000509000000000000" pitchFamily="65" charset="-120"/>
              </a:rPr>
              <a:t>因為</a:t>
            </a:r>
            <a:r>
              <a:rPr lang="zh-TW" altLang="en-US" sz="2400" u="sng" dirty="0">
                <a:ea typeface="DFKai-SB" panose="03000509000000000000" pitchFamily="65" charset="-120"/>
              </a:rPr>
              <a:t>         </a:t>
            </a:r>
            <a:endParaRPr lang="en-US" altLang="zh-TW" sz="2400" u="sng" dirty="0">
              <a:ea typeface="DFKai-SB" panose="03000509000000000000" pitchFamily="65" charset="-120"/>
            </a:endParaRPr>
          </a:p>
          <a:p>
            <a:pPr>
              <a:spcAft>
                <a:spcPts val="3000"/>
              </a:spcAft>
            </a:pPr>
            <a:r>
              <a:rPr lang="en-US" altLang="zh-TW" sz="2400" dirty="0">
                <a:ea typeface="DFKai-SB" panose="03000509000000000000" pitchFamily="65" charset="-120"/>
              </a:rPr>
              <a:t>                              </a:t>
            </a:r>
            <a:r>
              <a:rPr lang="en-US" altLang="zh-TW" sz="2400" u="sng" dirty="0">
                <a:ea typeface="DFKai-SB" panose="03000509000000000000" pitchFamily="65" charset="-120"/>
              </a:rPr>
              <a:t>                </a:t>
            </a:r>
            <a:r>
              <a:rPr lang="zh-TW" altLang="en-US" sz="2400" u="sng" dirty="0">
                <a:ea typeface="DFKai-SB" panose="03000509000000000000" pitchFamily="65" charset="-120"/>
              </a:rPr>
              <a:t>   </a:t>
            </a:r>
            <a:r>
              <a:rPr lang="zh-TW" altLang="en-US" sz="2400" dirty="0">
                <a:ea typeface="DFKai-SB" panose="03000509000000000000" pitchFamily="65" charset="-120"/>
              </a:rPr>
              <a:t> </a:t>
            </a:r>
            <a:endParaRPr lang="en-US" altLang="zh-TW" sz="2400" dirty="0">
              <a:ea typeface="DFKai-SB" panose="03000509000000000000" pitchFamily="65" charset="-12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8932CAB5-258C-2AA5-EF66-31A363C2D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1502" y="894747"/>
            <a:ext cx="4900995" cy="2490511"/>
          </a:xfrm>
          <a:prstGeom prst="rect">
            <a:avLst/>
          </a:prstGeom>
        </p:spPr>
      </p:pic>
      <p:sp>
        <p:nvSpPr>
          <p:cNvPr id="5" name="矩形: 圆角 4">
            <a:extLst>
              <a:ext uri="{FF2B5EF4-FFF2-40B4-BE49-F238E27FC236}">
                <a16:creationId xmlns:a16="http://schemas.microsoft.com/office/drawing/2014/main" id="{4FDD0752-87E7-ACAE-797B-DF02F8FDDBA6}"/>
              </a:ext>
            </a:extLst>
          </p:cNvPr>
          <p:cNvSpPr/>
          <p:nvPr/>
        </p:nvSpPr>
        <p:spPr>
          <a:xfrm>
            <a:off x="2896738" y="1994638"/>
            <a:ext cx="3228975" cy="32596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CE0C616F-5D79-D99D-4A03-B512B1F4C570}"/>
              </a:ext>
            </a:extLst>
          </p:cNvPr>
          <p:cNvSpPr/>
          <p:nvPr/>
        </p:nvSpPr>
        <p:spPr>
          <a:xfrm>
            <a:off x="2632213" y="2881300"/>
            <a:ext cx="2987918" cy="325963"/>
          </a:xfrm>
          <a:prstGeom prst="roundRect">
            <a:avLst>
              <a:gd name="adj" fmla="val 26513"/>
            </a:avLst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5D6ADEA-0B16-338F-7EEE-AA44D723439A}"/>
              </a:ext>
            </a:extLst>
          </p:cNvPr>
          <p:cNvSpPr txBox="1"/>
          <p:nvPr/>
        </p:nvSpPr>
        <p:spPr>
          <a:xfrm>
            <a:off x="3063239" y="4441895"/>
            <a:ext cx="6381791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                                                          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使用優惠二購買到的</a:t>
            </a: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遊戲幣</a:t>
            </a: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最多。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最多可買到</a:t>
            </a: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遊戲幣</a:t>
            </a: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：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180÷90×12 = 24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最多可玩射擊遊戲：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24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6(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局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CE09B983-088E-7998-06FF-3899AA056195}"/>
              </a:ext>
            </a:extLst>
          </p:cNvPr>
          <p:cNvCxnSpPr>
            <a:cxnSpLocks/>
          </p:cNvCxnSpPr>
          <p:nvPr/>
        </p:nvCxnSpPr>
        <p:spPr>
          <a:xfrm>
            <a:off x="3082925" y="5306060"/>
            <a:ext cx="56737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85301814-EF91-1F03-3190-7D90443F562C}"/>
              </a:ext>
            </a:extLst>
          </p:cNvPr>
          <p:cNvCxnSpPr>
            <a:cxnSpLocks/>
          </p:cNvCxnSpPr>
          <p:nvPr/>
        </p:nvCxnSpPr>
        <p:spPr>
          <a:xfrm>
            <a:off x="2425700" y="5785360"/>
            <a:ext cx="6330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C3F4B0C7-C9BD-8CB9-548C-86A53FCD02F8}"/>
              </a:ext>
            </a:extLst>
          </p:cNvPr>
          <p:cNvSpPr txBox="1"/>
          <p:nvPr/>
        </p:nvSpPr>
        <p:spPr>
          <a:xfrm>
            <a:off x="6335019" y="1895053"/>
            <a:ext cx="307188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180÷60×6 = 18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180÷90×12 = 24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3B0CEE7F-45DE-1776-81ED-AF3803049B71}"/>
              </a:ext>
            </a:extLst>
          </p:cNvPr>
          <p:cNvSpPr/>
          <p:nvPr/>
        </p:nvSpPr>
        <p:spPr>
          <a:xfrm>
            <a:off x="2896738" y="2377343"/>
            <a:ext cx="3320379" cy="32596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69C29712-7C49-C4E6-618A-FE7145B71BE8}"/>
              </a:ext>
            </a:extLst>
          </p:cNvPr>
          <p:cNvCxnSpPr>
            <a:cxnSpLocks/>
          </p:cNvCxnSpPr>
          <p:nvPr/>
        </p:nvCxnSpPr>
        <p:spPr>
          <a:xfrm>
            <a:off x="2425700" y="6207000"/>
            <a:ext cx="60725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8FDA6517-9611-DB5A-8488-8C63A5A6FEFF}"/>
              </a:ext>
            </a:extLst>
          </p:cNvPr>
          <p:cNvSpPr txBox="1"/>
          <p:nvPr/>
        </p:nvSpPr>
        <p:spPr>
          <a:xfrm>
            <a:off x="8436931" y="5805680"/>
            <a:ext cx="625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F7D2BCF6-58B0-5841-D39C-CB0659820A55}"/>
              </a:ext>
            </a:extLst>
          </p:cNvPr>
          <p:cNvSpPr/>
          <p:nvPr/>
        </p:nvSpPr>
        <p:spPr>
          <a:xfrm>
            <a:off x="2639832" y="4485149"/>
            <a:ext cx="423407" cy="396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33E750D-1872-535C-11FF-F303A69B1335}"/>
              </a:ext>
            </a:extLst>
          </p:cNvPr>
          <p:cNvSpPr txBox="1"/>
          <p:nvPr/>
        </p:nvSpPr>
        <p:spPr>
          <a:xfrm>
            <a:off x="3535578" y="3907072"/>
            <a:ext cx="2955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其他合理解釋也可接受</a:t>
            </a: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797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6" grpId="0" animBg="1"/>
      <p:bldP spid="16" grpId="1" animBg="1"/>
      <p:bldP spid="17" grpId="0" animBg="1"/>
      <p:bldP spid="17" grpId="1" animBg="1"/>
      <p:bldP spid="5" grpId="0" animBg="1"/>
      <p:bldP spid="5" grpId="1" animBg="1"/>
      <p:bldP spid="10" grpId="0" animBg="1"/>
      <p:bldP spid="10" grpId="1" animBg="1"/>
      <p:bldP spid="18" grpId="0" uiExpand="1" build="allAtOnce"/>
      <p:bldP spid="21" grpId="0" animBg="1"/>
      <p:bldP spid="21" grpId="1" animBg="1"/>
      <p:bldP spid="30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A826278-6A8A-8A7F-F637-9BF1D31535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080530"/>
            <a:ext cx="7632700" cy="2363511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990378"/>
            <a:ext cx="8253187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25. </a:t>
            </a: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以上哪個圖形的周界是最短的？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A. E                                B. F</a:t>
            </a: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C. G           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</a:rPr>
              <a:t>D. H</a:t>
            </a:r>
            <a:endParaRPr lang="zh-TW" altLang="en-US" sz="2800" dirty="0">
              <a:ea typeface="DFKai-SB" panose="03000509000000000000" pitchFamily="65" charset="-120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0A3676A-9B5A-85D5-93FF-92185A239A97}"/>
              </a:ext>
            </a:extLst>
          </p:cNvPr>
          <p:cNvSpPr/>
          <p:nvPr/>
        </p:nvSpPr>
        <p:spPr>
          <a:xfrm>
            <a:off x="1331781" y="4161502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3A5504B8-4CFA-C956-6D64-FD87A0200646}"/>
              </a:ext>
            </a:extLst>
          </p:cNvPr>
          <p:cNvSpPr/>
          <p:nvPr/>
        </p:nvSpPr>
        <p:spPr>
          <a:xfrm>
            <a:off x="4516663" y="47315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BBEDBAED-9CF6-9EE7-B1E0-2B7B449ABAFB}"/>
              </a:ext>
            </a:extLst>
          </p:cNvPr>
          <p:cNvSpPr/>
          <p:nvPr/>
        </p:nvSpPr>
        <p:spPr>
          <a:xfrm>
            <a:off x="1312731" y="47315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348504BE-5D9A-8E87-EA67-69BDDDAC7A2A}"/>
              </a:ext>
            </a:extLst>
          </p:cNvPr>
          <p:cNvSpPr/>
          <p:nvPr/>
        </p:nvSpPr>
        <p:spPr>
          <a:xfrm>
            <a:off x="4516663" y="4161502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F0097777-215D-49D2-7F3B-FE87217AFF0C}"/>
              </a:ext>
            </a:extLst>
          </p:cNvPr>
          <p:cNvCxnSpPr>
            <a:cxnSpLocks/>
          </p:cNvCxnSpPr>
          <p:nvPr/>
        </p:nvCxnSpPr>
        <p:spPr>
          <a:xfrm>
            <a:off x="3922443" y="2080676"/>
            <a:ext cx="3436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22D7E5C0-13F9-1D6A-579D-B48B3BDAB8E5}"/>
              </a:ext>
            </a:extLst>
          </p:cNvPr>
          <p:cNvCxnSpPr>
            <a:cxnSpLocks/>
          </p:cNvCxnSpPr>
          <p:nvPr/>
        </p:nvCxnSpPr>
        <p:spPr>
          <a:xfrm>
            <a:off x="3934309" y="2083851"/>
            <a:ext cx="343600" cy="0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73A439EE-CAF9-6F74-1845-7791335B9BBB}"/>
              </a:ext>
            </a:extLst>
          </p:cNvPr>
          <p:cNvCxnSpPr>
            <a:cxnSpLocks/>
          </p:cNvCxnSpPr>
          <p:nvPr/>
        </p:nvCxnSpPr>
        <p:spPr>
          <a:xfrm>
            <a:off x="4289814" y="2436384"/>
            <a:ext cx="3436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CF11E734-E900-E935-F502-4580A62686EA}"/>
              </a:ext>
            </a:extLst>
          </p:cNvPr>
          <p:cNvCxnSpPr>
            <a:cxnSpLocks/>
          </p:cNvCxnSpPr>
          <p:nvPr/>
        </p:nvCxnSpPr>
        <p:spPr>
          <a:xfrm>
            <a:off x="4305506" y="2436384"/>
            <a:ext cx="343600" cy="0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10BCF669-05C3-D4C6-FA6D-1B9D7ABFC371}"/>
              </a:ext>
            </a:extLst>
          </p:cNvPr>
          <p:cNvCxnSpPr>
            <a:cxnSpLocks/>
          </p:cNvCxnSpPr>
          <p:nvPr/>
        </p:nvCxnSpPr>
        <p:spPr>
          <a:xfrm>
            <a:off x="3578843" y="2436384"/>
            <a:ext cx="343600" cy="0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1C035008-86F5-6580-192C-905B89B3BEAD}"/>
              </a:ext>
            </a:extLst>
          </p:cNvPr>
          <p:cNvCxnSpPr>
            <a:cxnSpLocks/>
          </p:cNvCxnSpPr>
          <p:nvPr/>
        </p:nvCxnSpPr>
        <p:spPr>
          <a:xfrm>
            <a:off x="3578843" y="2436384"/>
            <a:ext cx="3436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DF5AA5AF-66C1-AFD4-53DC-7E7E80AFDD47}"/>
              </a:ext>
            </a:extLst>
          </p:cNvPr>
          <p:cNvCxnSpPr>
            <a:cxnSpLocks/>
          </p:cNvCxnSpPr>
          <p:nvPr/>
        </p:nvCxnSpPr>
        <p:spPr>
          <a:xfrm rot="5400000">
            <a:off x="4116189" y="2608184"/>
            <a:ext cx="343600" cy="0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BC42BEC1-3EFB-1D73-7660-1CA91B48253E}"/>
              </a:ext>
            </a:extLst>
          </p:cNvPr>
          <p:cNvCxnSpPr>
            <a:cxnSpLocks/>
          </p:cNvCxnSpPr>
          <p:nvPr/>
        </p:nvCxnSpPr>
        <p:spPr>
          <a:xfrm rot="5400000">
            <a:off x="4116784" y="2608184"/>
            <a:ext cx="3436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52AF3E9C-1243-FE08-1C1A-A35FC231F5AE}"/>
              </a:ext>
            </a:extLst>
          </p:cNvPr>
          <p:cNvCxnSpPr>
            <a:cxnSpLocks/>
          </p:cNvCxnSpPr>
          <p:nvPr/>
        </p:nvCxnSpPr>
        <p:spPr>
          <a:xfrm rot="5400000">
            <a:off x="3762509" y="2608184"/>
            <a:ext cx="343600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0292F3B2-74B0-7571-5D3E-A7A3093A11EF}"/>
              </a:ext>
            </a:extLst>
          </p:cNvPr>
          <p:cNvCxnSpPr>
            <a:cxnSpLocks/>
          </p:cNvCxnSpPr>
          <p:nvPr/>
        </p:nvCxnSpPr>
        <p:spPr>
          <a:xfrm rot="16200000">
            <a:off x="3762509" y="2608184"/>
            <a:ext cx="343600" cy="0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矩形 71">
            <a:extLst>
              <a:ext uri="{FF2B5EF4-FFF2-40B4-BE49-F238E27FC236}">
                <a16:creationId xmlns:a16="http://schemas.microsoft.com/office/drawing/2014/main" id="{C4D0C3D2-6B97-839D-5541-2EBBE0F861A5}"/>
              </a:ext>
            </a:extLst>
          </p:cNvPr>
          <p:cNvSpPr/>
          <p:nvPr/>
        </p:nvSpPr>
        <p:spPr>
          <a:xfrm>
            <a:off x="1809750" y="1726813"/>
            <a:ext cx="1060447" cy="105316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99AE0031-2879-6B7E-E005-E36E43B1A159}"/>
              </a:ext>
            </a:extLst>
          </p:cNvPr>
          <p:cNvSpPr/>
          <p:nvPr/>
        </p:nvSpPr>
        <p:spPr>
          <a:xfrm>
            <a:off x="3588659" y="1726813"/>
            <a:ext cx="1060447" cy="105316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D0B7EE62-EE4E-AB5E-00B2-3ABEC8D1AABF}"/>
              </a:ext>
            </a:extLst>
          </p:cNvPr>
          <p:cNvCxnSpPr/>
          <p:nvPr/>
        </p:nvCxnSpPr>
        <p:spPr>
          <a:xfrm>
            <a:off x="3934309" y="1726813"/>
            <a:ext cx="0" cy="353863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>
            <a:extLst>
              <a:ext uri="{FF2B5EF4-FFF2-40B4-BE49-F238E27FC236}">
                <a16:creationId xmlns:a16="http://schemas.microsoft.com/office/drawing/2014/main" id="{9896E9D3-9F76-4F18-FC5A-D20B54EED146}"/>
              </a:ext>
            </a:extLst>
          </p:cNvPr>
          <p:cNvCxnSpPr/>
          <p:nvPr/>
        </p:nvCxnSpPr>
        <p:spPr>
          <a:xfrm>
            <a:off x="4285537" y="1726813"/>
            <a:ext cx="0" cy="353863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89ECA5C1-D1F3-2169-E521-D8BEBB3620B2}"/>
              </a:ext>
            </a:extLst>
          </p:cNvPr>
          <p:cNvSpPr txBox="1"/>
          <p:nvPr/>
        </p:nvSpPr>
        <p:spPr>
          <a:xfrm>
            <a:off x="2788763" y="2822139"/>
            <a:ext cx="1511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E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＜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79" name="任意多边形: 形状 78">
            <a:extLst>
              <a:ext uri="{FF2B5EF4-FFF2-40B4-BE49-F238E27FC236}">
                <a16:creationId xmlns:a16="http://schemas.microsoft.com/office/drawing/2014/main" id="{1E6C1789-21FA-431C-D3AC-5C22E1102986}"/>
              </a:ext>
            </a:extLst>
          </p:cNvPr>
          <p:cNvSpPr/>
          <p:nvPr/>
        </p:nvSpPr>
        <p:spPr>
          <a:xfrm>
            <a:off x="5338763" y="1721257"/>
            <a:ext cx="1057275" cy="723900"/>
          </a:xfrm>
          <a:custGeom>
            <a:avLst/>
            <a:gdLst>
              <a:gd name="connsiteX0" fmla="*/ 0 w 1057275"/>
              <a:gd name="connsiteY0" fmla="*/ 709612 h 723900"/>
              <a:gd name="connsiteX1" fmla="*/ 0 w 1057275"/>
              <a:gd name="connsiteY1" fmla="*/ 0 h 723900"/>
              <a:gd name="connsiteX2" fmla="*/ 1057275 w 1057275"/>
              <a:gd name="connsiteY2" fmla="*/ 0 h 723900"/>
              <a:gd name="connsiteX3" fmla="*/ 1057275 w 1057275"/>
              <a:gd name="connsiteY3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7275" h="723900">
                <a:moveTo>
                  <a:pt x="0" y="709612"/>
                </a:moveTo>
                <a:lnTo>
                  <a:pt x="0" y="0"/>
                </a:lnTo>
                <a:lnTo>
                  <a:pt x="1057275" y="0"/>
                </a:lnTo>
                <a:lnTo>
                  <a:pt x="1057275" y="7239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任意多边形: 形状 79">
            <a:extLst>
              <a:ext uri="{FF2B5EF4-FFF2-40B4-BE49-F238E27FC236}">
                <a16:creationId xmlns:a16="http://schemas.microsoft.com/office/drawing/2014/main" id="{EF14FA1F-57BF-DED3-E61C-019138351EDD}"/>
              </a:ext>
            </a:extLst>
          </p:cNvPr>
          <p:cNvSpPr/>
          <p:nvPr/>
        </p:nvSpPr>
        <p:spPr>
          <a:xfrm>
            <a:off x="7096546" y="1721257"/>
            <a:ext cx="1057275" cy="723900"/>
          </a:xfrm>
          <a:custGeom>
            <a:avLst/>
            <a:gdLst>
              <a:gd name="connsiteX0" fmla="*/ 0 w 1057275"/>
              <a:gd name="connsiteY0" fmla="*/ 709612 h 723900"/>
              <a:gd name="connsiteX1" fmla="*/ 0 w 1057275"/>
              <a:gd name="connsiteY1" fmla="*/ 0 h 723900"/>
              <a:gd name="connsiteX2" fmla="*/ 1057275 w 1057275"/>
              <a:gd name="connsiteY2" fmla="*/ 0 h 723900"/>
              <a:gd name="connsiteX3" fmla="*/ 1057275 w 1057275"/>
              <a:gd name="connsiteY3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7275" h="723900">
                <a:moveTo>
                  <a:pt x="0" y="709612"/>
                </a:moveTo>
                <a:lnTo>
                  <a:pt x="0" y="0"/>
                </a:lnTo>
                <a:lnTo>
                  <a:pt x="1057275" y="0"/>
                </a:lnTo>
                <a:lnTo>
                  <a:pt x="1057275" y="7239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2229D3C9-CDF4-7B61-3793-CC7F97CCA02C}"/>
              </a:ext>
            </a:extLst>
          </p:cNvPr>
          <p:cNvSpPr txBox="1"/>
          <p:nvPr/>
        </p:nvSpPr>
        <p:spPr>
          <a:xfrm>
            <a:off x="6396038" y="1080530"/>
            <a:ext cx="105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相同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83" name="直接箭头连接符 82">
            <a:extLst>
              <a:ext uri="{FF2B5EF4-FFF2-40B4-BE49-F238E27FC236}">
                <a16:creationId xmlns:a16="http://schemas.microsoft.com/office/drawing/2014/main" id="{79FE1D65-7832-A62D-5AF6-7FDB74A80705}"/>
              </a:ext>
            </a:extLst>
          </p:cNvPr>
          <p:cNvCxnSpPr>
            <a:cxnSpLocks/>
          </p:cNvCxnSpPr>
          <p:nvPr/>
        </p:nvCxnSpPr>
        <p:spPr>
          <a:xfrm flipH="1">
            <a:off x="6396038" y="1491863"/>
            <a:ext cx="350254" cy="469900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>
            <a:extLst>
              <a:ext uri="{FF2B5EF4-FFF2-40B4-BE49-F238E27FC236}">
                <a16:creationId xmlns:a16="http://schemas.microsoft.com/office/drawing/2014/main" id="{40470D00-C4FB-6004-2253-E281EE5AE568}"/>
              </a:ext>
            </a:extLst>
          </p:cNvPr>
          <p:cNvCxnSpPr>
            <a:cxnSpLocks/>
          </p:cNvCxnSpPr>
          <p:nvPr/>
        </p:nvCxnSpPr>
        <p:spPr>
          <a:xfrm>
            <a:off x="6744912" y="1502182"/>
            <a:ext cx="350254" cy="469900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>
            <a:extLst>
              <a:ext uri="{FF2B5EF4-FFF2-40B4-BE49-F238E27FC236}">
                <a16:creationId xmlns:a16="http://schemas.microsoft.com/office/drawing/2014/main" id="{D04C3EAE-8154-D5B3-7A63-CE92071AA010}"/>
              </a:ext>
            </a:extLst>
          </p:cNvPr>
          <p:cNvSpPr txBox="1"/>
          <p:nvPr/>
        </p:nvSpPr>
        <p:spPr>
          <a:xfrm>
            <a:off x="1232926" y="5249658"/>
            <a:ext cx="399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根據兩點之間，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線段最短。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E95FF1C2-9D41-FC34-D971-E29202724F77}"/>
              </a:ext>
            </a:extLst>
          </p:cNvPr>
          <p:cNvCxnSpPr>
            <a:cxnSpLocks/>
            <a:endCxn id="79" idx="0"/>
          </p:cNvCxnSpPr>
          <p:nvPr/>
        </p:nvCxnSpPr>
        <p:spPr>
          <a:xfrm flipH="1" flipV="1">
            <a:off x="5338763" y="2430869"/>
            <a:ext cx="345281" cy="34196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4EC198D-3C42-8723-2A6B-FB3DF07AD369}"/>
              </a:ext>
            </a:extLst>
          </p:cNvPr>
          <p:cNvCxnSpPr>
            <a:cxnSpLocks/>
          </p:cNvCxnSpPr>
          <p:nvPr/>
        </p:nvCxnSpPr>
        <p:spPr>
          <a:xfrm flipV="1">
            <a:off x="6050757" y="2445157"/>
            <a:ext cx="345281" cy="34196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5BBB0A2D-BEB4-5987-975E-16E527526BB2}"/>
              </a:ext>
            </a:extLst>
          </p:cNvPr>
          <p:cNvCxnSpPr/>
          <p:nvPr/>
        </p:nvCxnSpPr>
        <p:spPr>
          <a:xfrm>
            <a:off x="5679282" y="2772833"/>
            <a:ext cx="37147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588ECFF-7ECB-944E-A837-A327D3DA2478}"/>
              </a:ext>
            </a:extLst>
          </p:cNvPr>
          <p:cNvCxnSpPr/>
          <p:nvPr/>
        </p:nvCxnSpPr>
        <p:spPr>
          <a:xfrm>
            <a:off x="7453313" y="2779977"/>
            <a:ext cx="371475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弧形 15">
            <a:extLst>
              <a:ext uri="{FF2B5EF4-FFF2-40B4-BE49-F238E27FC236}">
                <a16:creationId xmlns:a16="http://schemas.microsoft.com/office/drawing/2014/main" id="{E546AD3B-3806-3F69-738E-93BC51979D8C}"/>
              </a:ext>
            </a:extLst>
          </p:cNvPr>
          <p:cNvSpPr/>
          <p:nvPr/>
        </p:nvSpPr>
        <p:spPr>
          <a:xfrm>
            <a:off x="7258453" y="1884496"/>
            <a:ext cx="914400" cy="914400"/>
          </a:xfrm>
          <a:prstGeom prst="arc">
            <a:avLst>
              <a:gd name="adj1" fmla="val 809890"/>
              <a:gd name="adj2" fmla="val 4620944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弧形 16">
            <a:extLst>
              <a:ext uri="{FF2B5EF4-FFF2-40B4-BE49-F238E27FC236}">
                <a16:creationId xmlns:a16="http://schemas.microsoft.com/office/drawing/2014/main" id="{6E8D6801-1388-2503-3684-07B3E4CC97D8}"/>
              </a:ext>
            </a:extLst>
          </p:cNvPr>
          <p:cNvSpPr/>
          <p:nvPr/>
        </p:nvSpPr>
        <p:spPr>
          <a:xfrm flipH="1">
            <a:off x="7085695" y="1872721"/>
            <a:ext cx="914400" cy="914400"/>
          </a:xfrm>
          <a:prstGeom prst="arc">
            <a:avLst>
              <a:gd name="adj1" fmla="val 809890"/>
              <a:gd name="adj2" fmla="val 4738589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B78A370C-A988-D083-0E7D-3E6643C745D4}"/>
              </a:ext>
            </a:extLst>
          </p:cNvPr>
          <p:cNvSpPr txBox="1"/>
          <p:nvPr/>
        </p:nvSpPr>
        <p:spPr>
          <a:xfrm>
            <a:off x="6325319" y="2822139"/>
            <a:ext cx="1511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40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r>
              <a:rPr lang="zh-TW" altLang="en-US" sz="240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＜</a:t>
            </a:r>
            <a:r>
              <a:rPr lang="en-US" altLang="zh-TW" sz="240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A72DB296-513C-713E-A65A-3CB264CABCE0}"/>
              </a:ext>
            </a:extLst>
          </p:cNvPr>
          <p:cNvSpPr txBox="1"/>
          <p:nvPr/>
        </p:nvSpPr>
        <p:spPr>
          <a:xfrm>
            <a:off x="1232926" y="5261566"/>
            <a:ext cx="7211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根據三角形任意兩邊的長度之和大於第三邊的長度。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7D753D8-20F7-60D0-E06D-FB844598F2A8}"/>
              </a:ext>
            </a:extLst>
          </p:cNvPr>
          <p:cNvSpPr txBox="1"/>
          <p:nvPr/>
        </p:nvSpPr>
        <p:spPr>
          <a:xfrm>
            <a:off x="4148773" y="2822139"/>
            <a:ext cx="137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E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＞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3DBEBC43-FA40-8423-AB4C-5B9BF1652FD1}"/>
              </a:ext>
            </a:extLst>
          </p:cNvPr>
          <p:cNvSpPr/>
          <p:nvPr/>
        </p:nvSpPr>
        <p:spPr>
          <a:xfrm>
            <a:off x="5334000" y="2418963"/>
            <a:ext cx="361950" cy="353869"/>
          </a:xfrm>
          <a:custGeom>
            <a:avLst/>
            <a:gdLst>
              <a:gd name="connsiteX0" fmla="*/ 0 w 361950"/>
              <a:gd name="connsiteY0" fmla="*/ 0 h 371475"/>
              <a:gd name="connsiteX1" fmla="*/ 0 w 361950"/>
              <a:gd name="connsiteY1" fmla="*/ 371475 h 371475"/>
              <a:gd name="connsiteX2" fmla="*/ 361950 w 361950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950" h="371475">
                <a:moveTo>
                  <a:pt x="0" y="0"/>
                </a:moveTo>
                <a:lnTo>
                  <a:pt x="0" y="371475"/>
                </a:lnTo>
                <a:lnTo>
                  <a:pt x="361950" y="371475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id="{91B730DE-5F1E-AF45-CF29-9DF18A6AC21F}"/>
              </a:ext>
            </a:extLst>
          </p:cNvPr>
          <p:cNvSpPr/>
          <p:nvPr/>
        </p:nvSpPr>
        <p:spPr>
          <a:xfrm flipH="1">
            <a:off x="6028208" y="2426108"/>
            <a:ext cx="361950" cy="353869"/>
          </a:xfrm>
          <a:custGeom>
            <a:avLst/>
            <a:gdLst>
              <a:gd name="connsiteX0" fmla="*/ 0 w 361950"/>
              <a:gd name="connsiteY0" fmla="*/ 0 h 371475"/>
              <a:gd name="connsiteX1" fmla="*/ 0 w 361950"/>
              <a:gd name="connsiteY1" fmla="*/ 371475 h 371475"/>
              <a:gd name="connsiteX2" fmla="*/ 361950 w 361950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950" h="371475">
                <a:moveTo>
                  <a:pt x="0" y="0"/>
                </a:moveTo>
                <a:lnTo>
                  <a:pt x="0" y="371475"/>
                </a:lnTo>
                <a:lnTo>
                  <a:pt x="361950" y="371475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22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208 L 0.00018 -0.0504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208 L 0.00017 0.0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208 L 0.03768 -0.0006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208 L -0.03958 -0.0006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208 L 0.00017 0.0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2" grpId="0" animBg="1"/>
      <p:bldP spid="72" grpId="1" animBg="1"/>
      <p:bldP spid="73" grpId="0" animBg="1"/>
      <p:bldP spid="73" grpId="1" animBg="1"/>
      <p:bldP spid="78" grpId="0" uiExpand="1" build="allAtOnce"/>
      <p:bldP spid="79" grpId="0" animBg="1"/>
      <p:bldP spid="79" grpId="1" animBg="1"/>
      <p:bldP spid="80" grpId="0" animBg="1"/>
      <p:bldP spid="80" grpId="1" animBg="1"/>
      <p:bldP spid="81" grpId="0" uiExpand="1" build="allAtOnce"/>
      <p:bldP spid="81" grpId="1" build="allAtOnce"/>
      <p:bldP spid="86" grpId="0"/>
      <p:bldP spid="86" grpId="1"/>
      <p:bldP spid="16" grpId="0" animBg="1"/>
      <p:bldP spid="16" grpId="1" animBg="1"/>
      <p:bldP spid="17" grpId="0" animBg="1"/>
      <p:bldP spid="17" grpId="1" animBg="1"/>
      <p:bldP spid="28" grpId="0" uiExpand="1" build="allAtOnce"/>
      <p:bldP spid="29" grpId="0"/>
      <p:bldP spid="29" grpId="1"/>
      <p:bldP spid="3" grpId="0" uiExpand="1" build="allAtOnce"/>
      <p:bldP spid="5" grpId="0" animBg="1"/>
      <p:bldP spid="5" grpId="1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:a16="http://schemas.microsoft.com/office/drawing/2014/main" id="{3058774C-CCC2-CAC1-F63B-94F1C6DC6A1B}"/>
              </a:ext>
            </a:extLst>
          </p:cNvPr>
          <p:cNvSpPr/>
          <p:nvPr/>
        </p:nvSpPr>
        <p:spPr>
          <a:xfrm>
            <a:off x="5424123" y="4029398"/>
            <a:ext cx="2840720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B4F23D10-AF91-6BA2-2EE7-98B69D196E0F}"/>
              </a:ext>
            </a:extLst>
          </p:cNvPr>
          <p:cNvSpPr/>
          <p:nvPr/>
        </p:nvSpPr>
        <p:spPr>
          <a:xfrm>
            <a:off x="1507443" y="4029398"/>
            <a:ext cx="2840720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2" y="1074719"/>
            <a:ext cx="848178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29.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   上圖是一個長方形，其中陰影部分是正方形。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</a:t>
            </a:r>
            <a:r>
              <a:rPr lang="zh-TW" altLang="en-US" sz="2800" dirty="0">
                <a:ea typeface="DFKai-SB" panose="03000509000000000000" pitchFamily="65" charset="-120"/>
              </a:rPr>
              <a:t>上圖的周界是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m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TW" sz="2800" dirty="0">
              <a:ea typeface="DFKai-SB" panose="03000509000000000000" pitchFamily="65" charset="-12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2B39E79-DD94-85E3-7E59-1CB5805FC4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333" y="1074719"/>
            <a:ext cx="2910804" cy="27187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89323544-4C68-8C6F-3AB0-8D8EF98475B4}"/>
              </a:ext>
            </a:extLst>
          </p:cNvPr>
          <p:cNvSpPr txBox="1"/>
          <p:nvPr/>
        </p:nvSpPr>
        <p:spPr>
          <a:xfrm>
            <a:off x="6103183" y="890077"/>
            <a:ext cx="35209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上圖的周界 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(AC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CD)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(AB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BC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CD)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(19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DE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EF)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(19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DF)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(19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17)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72(m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36105D8-4398-9B5D-5E66-567CAE93F1CD}"/>
              </a:ext>
            </a:extLst>
          </p:cNvPr>
          <p:cNvSpPr txBox="1"/>
          <p:nvPr/>
        </p:nvSpPr>
        <p:spPr>
          <a:xfrm>
            <a:off x="3083510" y="1506097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A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5FB327B-FDFC-9774-C33C-7094F2E53564}"/>
              </a:ext>
            </a:extLst>
          </p:cNvPr>
          <p:cNvSpPr txBox="1"/>
          <p:nvPr/>
        </p:nvSpPr>
        <p:spPr>
          <a:xfrm>
            <a:off x="5298160" y="1511943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B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8513687-87FF-6ACE-E629-E87AB5FF7B74}"/>
              </a:ext>
            </a:extLst>
          </p:cNvPr>
          <p:cNvSpPr txBox="1"/>
          <p:nvPr/>
        </p:nvSpPr>
        <p:spPr>
          <a:xfrm>
            <a:off x="5535855" y="1520474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C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2635080B-2071-E993-AF87-113BE343FBF7}"/>
              </a:ext>
            </a:extLst>
          </p:cNvPr>
          <p:cNvSpPr/>
          <p:nvPr/>
        </p:nvSpPr>
        <p:spPr>
          <a:xfrm>
            <a:off x="3255889" y="1569283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44376D1E-611A-A98B-E491-11CC156FAE97}"/>
              </a:ext>
            </a:extLst>
          </p:cNvPr>
          <p:cNvSpPr/>
          <p:nvPr/>
        </p:nvSpPr>
        <p:spPr>
          <a:xfrm>
            <a:off x="5458546" y="1569283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59A459C0-2DFB-ECCF-3F95-D102A01D7EA7}"/>
              </a:ext>
            </a:extLst>
          </p:cNvPr>
          <p:cNvSpPr/>
          <p:nvPr/>
        </p:nvSpPr>
        <p:spPr>
          <a:xfrm>
            <a:off x="5689526" y="1569282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249694ED-CF7A-5B73-DF96-999F4818D382}"/>
              </a:ext>
            </a:extLst>
          </p:cNvPr>
          <p:cNvSpPr/>
          <p:nvPr/>
        </p:nvSpPr>
        <p:spPr>
          <a:xfrm>
            <a:off x="3716254" y="3300644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D33C4C60-FA54-6ED5-1B56-B6E37DFF482C}"/>
              </a:ext>
            </a:extLst>
          </p:cNvPr>
          <p:cNvSpPr/>
          <p:nvPr/>
        </p:nvSpPr>
        <p:spPr>
          <a:xfrm>
            <a:off x="5468061" y="3288568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36C84C5B-41BA-4AEB-07EA-087D83F2316E}"/>
              </a:ext>
            </a:extLst>
          </p:cNvPr>
          <p:cNvSpPr/>
          <p:nvPr/>
        </p:nvSpPr>
        <p:spPr>
          <a:xfrm>
            <a:off x="5699041" y="3288567"/>
            <a:ext cx="45719" cy="45719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C87A0CFE-4BBC-5435-8258-42D4E280CCD5}"/>
              </a:ext>
            </a:extLst>
          </p:cNvPr>
          <p:cNvSpPr txBox="1"/>
          <p:nvPr/>
        </p:nvSpPr>
        <p:spPr>
          <a:xfrm>
            <a:off x="5519156" y="2858753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D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F08C4BAA-141F-D470-6C2A-C6A26903A85A}"/>
              </a:ext>
            </a:extLst>
          </p:cNvPr>
          <p:cNvSpPr txBox="1"/>
          <p:nvPr/>
        </p:nvSpPr>
        <p:spPr>
          <a:xfrm>
            <a:off x="5312270" y="2852189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E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D539339D-E437-C36E-1580-00C67C16E40C}"/>
              </a:ext>
            </a:extLst>
          </p:cNvPr>
          <p:cNvSpPr txBox="1"/>
          <p:nvPr/>
        </p:nvSpPr>
        <p:spPr>
          <a:xfrm>
            <a:off x="3614443" y="2867824"/>
            <a:ext cx="586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</a:rPr>
              <a:t>F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C8AECFB6-7810-CDF4-F376-10A419F40D1F}"/>
              </a:ext>
            </a:extLst>
          </p:cNvPr>
          <p:cNvCxnSpPr>
            <a:cxnSpLocks/>
          </p:cNvCxnSpPr>
          <p:nvPr/>
        </p:nvCxnSpPr>
        <p:spPr>
          <a:xfrm>
            <a:off x="5712386" y="1615001"/>
            <a:ext cx="0" cy="171928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7462567C-EF00-A896-458B-D976DADF603A}"/>
              </a:ext>
            </a:extLst>
          </p:cNvPr>
          <p:cNvCxnSpPr>
            <a:cxnSpLocks/>
          </p:cNvCxnSpPr>
          <p:nvPr/>
        </p:nvCxnSpPr>
        <p:spPr>
          <a:xfrm>
            <a:off x="5477575" y="1593808"/>
            <a:ext cx="2443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E8944C85-0553-134A-7C96-133D7F9B4639}"/>
              </a:ext>
            </a:extLst>
          </p:cNvPr>
          <p:cNvCxnSpPr>
            <a:cxnSpLocks/>
          </p:cNvCxnSpPr>
          <p:nvPr/>
        </p:nvCxnSpPr>
        <p:spPr>
          <a:xfrm>
            <a:off x="3301608" y="1596259"/>
            <a:ext cx="2156938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>
            <a:extLst>
              <a:ext uri="{FF2B5EF4-FFF2-40B4-BE49-F238E27FC236}">
                <a16:creationId xmlns:a16="http://schemas.microsoft.com/office/drawing/2014/main" id="{5F379085-358D-AC5B-3F54-FB5B576E4639}"/>
              </a:ext>
            </a:extLst>
          </p:cNvPr>
          <p:cNvSpPr txBox="1"/>
          <p:nvPr/>
        </p:nvSpPr>
        <p:spPr>
          <a:xfrm>
            <a:off x="6122595" y="4583293"/>
            <a:ext cx="2498893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BC = ED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CD = BE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103BBDB-614B-8391-EE65-B728EE9B052D}"/>
              </a:ext>
            </a:extLst>
          </p:cNvPr>
          <p:cNvSpPr txBox="1"/>
          <p:nvPr/>
        </p:nvSpPr>
        <p:spPr>
          <a:xfrm>
            <a:off x="7372041" y="5029569"/>
            <a:ext cx="1250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EF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F59BD7A0-65E2-2F7B-D3A2-7F8C20F4733B}"/>
              </a:ext>
            </a:extLst>
          </p:cNvPr>
          <p:cNvCxnSpPr>
            <a:cxnSpLocks/>
          </p:cNvCxnSpPr>
          <p:nvPr/>
        </p:nvCxnSpPr>
        <p:spPr>
          <a:xfrm>
            <a:off x="5477575" y="3318493"/>
            <a:ext cx="244325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7D65B905-E663-DDB9-C6B0-540100341A12}"/>
              </a:ext>
            </a:extLst>
          </p:cNvPr>
          <p:cNvCxnSpPr>
            <a:cxnSpLocks/>
          </p:cNvCxnSpPr>
          <p:nvPr/>
        </p:nvCxnSpPr>
        <p:spPr>
          <a:xfrm>
            <a:off x="3761973" y="3320944"/>
            <a:ext cx="1696573" cy="0"/>
          </a:xfrm>
          <a:prstGeom prst="line">
            <a:avLst/>
          </a:prstGeom>
          <a:ln w="28575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9FE825DD-90DA-C7FF-082E-03115F7AFC0B}"/>
              </a:ext>
            </a:extLst>
          </p:cNvPr>
          <p:cNvSpPr/>
          <p:nvPr/>
        </p:nvSpPr>
        <p:spPr>
          <a:xfrm>
            <a:off x="7181850" y="2263663"/>
            <a:ext cx="1193108" cy="36813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F6C1CEA3-7C54-8244-2CBF-587B74D184F0}"/>
              </a:ext>
            </a:extLst>
          </p:cNvPr>
          <p:cNvSpPr/>
          <p:nvPr/>
        </p:nvSpPr>
        <p:spPr>
          <a:xfrm>
            <a:off x="4044249" y="1158203"/>
            <a:ext cx="671655" cy="282206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7D196C1B-814E-82C0-49A1-D92B461E87B6}"/>
              </a:ext>
            </a:extLst>
          </p:cNvPr>
          <p:cNvSpPr/>
          <p:nvPr/>
        </p:nvSpPr>
        <p:spPr>
          <a:xfrm>
            <a:off x="4427577" y="3488046"/>
            <a:ext cx="671655" cy="282206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43410D7E-71DC-0799-5888-D2951E421125}"/>
              </a:ext>
            </a:extLst>
          </p:cNvPr>
          <p:cNvSpPr txBox="1"/>
          <p:nvPr/>
        </p:nvSpPr>
        <p:spPr>
          <a:xfrm>
            <a:off x="4243639" y="4506349"/>
            <a:ext cx="1068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72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1D292BF8-5DE1-0F6D-2501-3E933C315E07}"/>
              </a:ext>
            </a:extLst>
          </p:cNvPr>
          <p:cNvSpPr/>
          <p:nvPr/>
        </p:nvSpPr>
        <p:spPr>
          <a:xfrm>
            <a:off x="6522711" y="1381864"/>
            <a:ext cx="498020" cy="36813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FD4D53B5-9AE4-2CFE-3697-64D1D8E4ACD2}"/>
              </a:ext>
            </a:extLst>
          </p:cNvPr>
          <p:cNvSpPr txBox="1"/>
          <p:nvPr/>
        </p:nvSpPr>
        <p:spPr>
          <a:xfrm>
            <a:off x="1462804" y="5160724"/>
            <a:ext cx="434972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BC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CD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的長度未知，</a:t>
            </a:r>
            <a:endParaRPr lang="en-US" altLang="zh-CN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優先考慮它們與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17m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的關係。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462126F-AE0C-3B6A-5A4D-38085EF4882D}"/>
              </a:ext>
            </a:extLst>
          </p:cNvPr>
          <p:cNvSpPr txBox="1"/>
          <p:nvPr/>
        </p:nvSpPr>
        <p:spPr>
          <a:xfrm>
            <a:off x="6112503" y="1776021"/>
            <a:ext cx="3520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(19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BC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CD)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×2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E2465AC-0EEA-44B8-D012-7D52E7AAE71B}"/>
              </a:ext>
            </a:extLst>
          </p:cNvPr>
          <p:cNvSpPr/>
          <p:nvPr/>
        </p:nvSpPr>
        <p:spPr>
          <a:xfrm>
            <a:off x="7185342" y="1802648"/>
            <a:ext cx="1242079" cy="36813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2B495F4-7138-1192-0731-BEC4CAE0E01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8245" y="989809"/>
            <a:ext cx="731520" cy="7111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092 L 3.61111E-6 0.25092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1.85185E-6 L -0.02465 1.85185E-6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"/>
                            </p:stCondLst>
                            <p:childTnLst>
                              <p:par>
                                <p:cTn id="2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7" grpId="0" animBg="1"/>
      <p:bldP spid="27" grpId="1" animBg="1"/>
      <p:bldP spid="12" grpId="0" uiExpand="1" build="allAtOnce"/>
      <p:bldP spid="14" grpId="0"/>
      <p:bldP spid="14" grpId="1"/>
      <p:bldP spid="16" grpId="0"/>
      <p:bldP spid="16" grpId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/>
      <p:bldP spid="24" grpId="1"/>
      <p:bldP spid="25" grpId="0"/>
      <p:bldP spid="25" grpId="1"/>
      <p:bldP spid="26" grpId="0"/>
      <p:bldP spid="26" grpId="1"/>
      <p:bldP spid="37" grpId="0" uiExpand="1" build="allAtOnce"/>
      <p:bldP spid="3" grpId="0" build="allAtOnce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8" grpId="0"/>
      <p:bldP spid="39" grpId="0" animBg="1"/>
      <p:bldP spid="39" grpId="1" animBg="1"/>
      <p:bldP spid="40" grpId="0" uiExpand="1" build="allAtOnce"/>
      <p:bldP spid="4" grpId="0" build="allAtOnce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id="{F9413B08-CF05-5239-52BC-47A418BDF00E}"/>
              </a:ext>
            </a:extLst>
          </p:cNvPr>
          <p:cNvSpPr/>
          <p:nvPr/>
        </p:nvSpPr>
        <p:spPr>
          <a:xfrm>
            <a:off x="2001520" y="4823261"/>
            <a:ext cx="2842086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7933FD9-6665-5A9D-B30E-FEA359D0BCE5}"/>
              </a:ext>
            </a:extLst>
          </p:cNvPr>
          <p:cNvSpPr/>
          <p:nvPr/>
        </p:nvSpPr>
        <p:spPr>
          <a:xfrm>
            <a:off x="2265577" y="4265608"/>
            <a:ext cx="4803345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928244"/>
            <a:ext cx="8481787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30.</a:t>
            </a: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                            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en-US" altLang="zh-TW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         </a:t>
            </a: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   上圖由</a:t>
            </a:r>
            <a:r>
              <a:rPr lang="en-US" altLang="zh-TW" sz="2800" dirty="0">
                <a:ea typeface="DFKai-SB" panose="03000509000000000000" pitchFamily="65" charset="-120"/>
              </a:rPr>
              <a:t>10 </a:t>
            </a:r>
            <a:r>
              <a:rPr lang="zh-TW" altLang="en-US" sz="2800" dirty="0">
                <a:ea typeface="DFKai-SB" panose="03000509000000000000" pitchFamily="65" charset="-120"/>
              </a:rPr>
              <a:t>個大小相同的長方形組成。</a:t>
            </a: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(a)</a:t>
            </a:r>
            <a:r>
              <a:rPr lang="zh-TW" altLang="en-US" sz="2800" dirty="0">
                <a:ea typeface="DFKai-SB" panose="03000509000000000000" pitchFamily="65" charset="-120"/>
              </a:rPr>
              <a:t> 每個長方形的周界是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2FD8F19-75CA-27BC-8C71-AAA4087FC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7408" y="1013969"/>
            <a:ext cx="4227930" cy="3024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237A772-159B-45A6-6C82-96B31DEAC9C0}"/>
              </a:ext>
            </a:extLst>
          </p:cNvPr>
          <p:cNvSpPr txBox="1"/>
          <p:nvPr/>
        </p:nvSpPr>
        <p:spPr>
          <a:xfrm>
            <a:off x="3427004" y="5200449"/>
            <a:ext cx="4662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長方形的周界 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(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</a:rPr>
              <a:t>長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zh-TW" altLang="en-US" sz="2400" dirty="0">
                <a:solidFill>
                  <a:schemeClr val="accent6"/>
                </a:solidFill>
                <a:ea typeface="DFKai-SB" panose="03000509000000000000" pitchFamily="65" charset="-120"/>
              </a:rPr>
              <a:t>闊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×2</a:t>
            </a:r>
          </a:p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=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(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</a:rPr>
              <a:t>12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en-US" altLang="zh-TW" sz="2400" dirty="0">
                <a:solidFill>
                  <a:schemeClr val="accent6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×2</a:t>
            </a:r>
          </a:p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=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30(cm)</a:t>
            </a:r>
            <a:endParaRPr lang="en-US" altLang="zh-TW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8DBD7AE-AF39-E92D-DF5B-7BA2E0328EEF}"/>
              </a:ext>
            </a:extLst>
          </p:cNvPr>
          <p:cNvSpPr txBox="1"/>
          <p:nvPr/>
        </p:nvSpPr>
        <p:spPr>
          <a:xfrm>
            <a:off x="6638018" y="1013969"/>
            <a:ext cx="2958184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每個長方形的長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24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12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(cm) </a:t>
            </a: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每個長方形的闊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12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÷4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3(cm) 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A084649-D635-E851-918A-E366788212EF}"/>
              </a:ext>
            </a:extLst>
          </p:cNvPr>
          <p:cNvSpPr txBox="1"/>
          <p:nvPr/>
        </p:nvSpPr>
        <p:spPr>
          <a:xfrm>
            <a:off x="5636707" y="4749064"/>
            <a:ext cx="1068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30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C4AD79B-7FE5-2003-E2F1-40B4F389B2B9}"/>
              </a:ext>
            </a:extLst>
          </p:cNvPr>
          <p:cNvSpPr/>
          <p:nvPr/>
        </p:nvSpPr>
        <p:spPr>
          <a:xfrm>
            <a:off x="2628901" y="3033713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3AE32AE-6310-48CA-1EE3-85952B415AAA}"/>
              </a:ext>
            </a:extLst>
          </p:cNvPr>
          <p:cNvSpPr/>
          <p:nvPr/>
        </p:nvSpPr>
        <p:spPr>
          <a:xfrm>
            <a:off x="4591373" y="3033713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6403ECA-909F-D304-47ED-9E91D2680EA5}"/>
              </a:ext>
            </a:extLst>
          </p:cNvPr>
          <p:cNvSpPr/>
          <p:nvPr/>
        </p:nvSpPr>
        <p:spPr>
          <a:xfrm>
            <a:off x="4273550" y="3751719"/>
            <a:ext cx="787400" cy="325963"/>
          </a:xfrm>
          <a:prstGeom prst="roundRect">
            <a:avLst>
              <a:gd name="adj" fmla="val 26513"/>
            </a:avLst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43A2B6C-9C0C-4DE8-CA80-D028E770BD72}"/>
              </a:ext>
            </a:extLst>
          </p:cNvPr>
          <p:cNvSpPr/>
          <p:nvPr/>
        </p:nvSpPr>
        <p:spPr>
          <a:xfrm>
            <a:off x="4106191" y="1077686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1CFB6DA-88B0-E993-FB2A-384FC2B84D67}"/>
              </a:ext>
            </a:extLst>
          </p:cNvPr>
          <p:cNvSpPr/>
          <p:nvPr/>
        </p:nvSpPr>
        <p:spPr>
          <a:xfrm>
            <a:off x="4106191" y="1566636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8B13614-916E-64EE-2619-150674E21D89}"/>
              </a:ext>
            </a:extLst>
          </p:cNvPr>
          <p:cNvSpPr/>
          <p:nvPr/>
        </p:nvSpPr>
        <p:spPr>
          <a:xfrm>
            <a:off x="4106191" y="2055879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A3A018F-F248-E745-03E6-9EF206C4676C}"/>
              </a:ext>
            </a:extLst>
          </p:cNvPr>
          <p:cNvSpPr/>
          <p:nvPr/>
        </p:nvSpPr>
        <p:spPr>
          <a:xfrm>
            <a:off x="4106191" y="2544431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AF7930D-C488-6D7F-1AEE-692A84FAECF8}"/>
              </a:ext>
            </a:extLst>
          </p:cNvPr>
          <p:cNvSpPr/>
          <p:nvPr/>
        </p:nvSpPr>
        <p:spPr>
          <a:xfrm rot="5400000">
            <a:off x="2892346" y="1806348"/>
            <a:ext cx="1952625" cy="4953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A1048642-29A6-AB02-D1A4-6FABBC7B6CE2}"/>
              </a:ext>
            </a:extLst>
          </p:cNvPr>
          <p:cNvSpPr txBox="1"/>
          <p:nvPr/>
        </p:nvSpPr>
        <p:spPr>
          <a:xfrm>
            <a:off x="2579261" y="1851908"/>
            <a:ext cx="1153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3603C77C-8EA8-B81C-0F00-3C8F45CF2BF6}"/>
              </a:ext>
            </a:extLst>
          </p:cNvPr>
          <p:cNvCxnSpPr>
            <a:cxnSpLocks/>
          </p:cNvCxnSpPr>
          <p:nvPr/>
        </p:nvCxnSpPr>
        <p:spPr>
          <a:xfrm>
            <a:off x="3503062" y="1077685"/>
            <a:ext cx="0" cy="1952626"/>
          </a:xfrm>
          <a:prstGeom prst="straightConnector1">
            <a:avLst/>
          </a:prstGeom>
          <a:ln w="28575">
            <a:solidFill>
              <a:srgbClr val="FF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7360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9" grpId="0" animBg="1"/>
      <p:bldP spid="9" grpId="1" animBg="1"/>
      <p:bldP spid="3" grpId="0" uiExpand="1" build="allAtOnce"/>
      <p:bldP spid="10" grpId="0" uiExpand="1" build="allAtOnce"/>
      <p:bldP spid="11" grpId="0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1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81A4F9E-E4E9-35DB-B645-CA0F3174EE69}"/>
              </a:ext>
            </a:extLst>
          </p:cNvPr>
          <p:cNvSpPr/>
          <p:nvPr/>
        </p:nvSpPr>
        <p:spPr>
          <a:xfrm>
            <a:off x="1916558" y="4819164"/>
            <a:ext cx="2517330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7933FD9-6665-5A9D-B30E-FEA359D0BCE5}"/>
              </a:ext>
            </a:extLst>
          </p:cNvPr>
          <p:cNvSpPr/>
          <p:nvPr/>
        </p:nvSpPr>
        <p:spPr>
          <a:xfrm>
            <a:off x="2265577" y="4238449"/>
            <a:ext cx="4803345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928244"/>
            <a:ext cx="8481787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30.</a:t>
            </a: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                            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en-US" altLang="zh-TW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         </a:t>
            </a: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   上圖由</a:t>
            </a:r>
            <a:r>
              <a:rPr lang="en-US" altLang="zh-TW" sz="2800" dirty="0">
                <a:ea typeface="DFKai-SB" panose="03000509000000000000" pitchFamily="65" charset="-120"/>
              </a:rPr>
              <a:t>10 </a:t>
            </a:r>
            <a:r>
              <a:rPr lang="zh-TW" altLang="en-US" sz="2800" dirty="0">
                <a:ea typeface="DFKai-SB" panose="03000509000000000000" pitchFamily="65" charset="-120"/>
              </a:rPr>
              <a:t>個大小相同的長方形組成。</a:t>
            </a: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(b)</a:t>
            </a:r>
            <a:r>
              <a:rPr lang="zh-TW" altLang="en-US" sz="2800" dirty="0">
                <a:ea typeface="DFKai-SB" panose="03000509000000000000" pitchFamily="65" charset="-120"/>
              </a:rPr>
              <a:t>整個圖形的面積是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  <a:p>
            <a:pPr>
              <a:spcAft>
                <a:spcPts val="18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 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2FD8F19-75CA-27BC-8C71-AAA4087FC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7408" y="1013969"/>
            <a:ext cx="4227930" cy="3024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237A772-159B-45A6-6C82-96B31DEAC9C0}"/>
              </a:ext>
            </a:extLst>
          </p:cNvPr>
          <p:cNvSpPr txBox="1"/>
          <p:nvPr/>
        </p:nvSpPr>
        <p:spPr>
          <a:xfrm>
            <a:off x="1787580" y="5222275"/>
            <a:ext cx="2784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整個圖形的面積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8DBD7AE-AF39-E92D-DF5B-7BA2E0328EEF}"/>
              </a:ext>
            </a:extLst>
          </p:cNvPr>
          <p:cNvSpPr txBox="1"/>
          <p:nvPr/>
        </p:nvSpPr>
        <p:spPr>
          <a:xfrm>
            <a:off x="6638018" y="1013969"/>
            <a:ext cx="2958184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每個長方形的長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24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÷2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12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(cm) </a:t>
            </a:r>
          </a:p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每個長方形的闊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12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÷4</a:t>
            </a:r>
          </a:p>
          <a:p>
            <a:pPr>
              <a:spcAft>
                <a:spcPts val="600"/>
              </a:spcAft>
            </a:pP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3(cm) 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A084649-D635-E851-918A-E366788212EF}"/>
              </a:ext>
            </a:extLst>
          </p:cNvPr>
          <p:cNvSpPr txBox="1"/>
          <p:nvPr/>
        </p:nvSpPr>
        <p:spPr>
          <a:xfrm>
            <a:off x="5200893" y="4699055"/>
            <a:ext cx="1068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360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27D84EE-CB83-B140-285A-6146DB9EA4F0}"/>
              </a:ext>
            </a:extLst>
          </p:cNvPr>
          <p:cNvSpPr txBox="1"/>
          <p:nvPr/>
        </p:nvSpPr>
        <p:spPr>
          <a:xfrm>
            <a:off x="4022277" y="5222275"/>
            <a:ext cx="3944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每個長方形的面積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</a:rPr>
              <a:t>10</a:t>
            </a:r>
          </a:p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 12×3×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</a:rPr>
              <a:t> 10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 360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(cm</a:t>
            </a:r>
            <a:r>
              <a:rPr lang="en-US" altLang="zh-CN" sz="2400" baseline="300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3154CAD-D86A-5DF5-F0D3-3E96F2D5EC0A}"/>
              </a:ext>
            </a:extLst>
          </p:cNvPr>
          <p:cNvCxnSpPr>
            <a:cxnSpLocks/>
          </p:cNvCxnSpPr>
          <p:nvPr/>
        </p:nvCxnSpPr>
        <p:spPr>
          <a:xfrm>
            <a:off x="6705338" y="2344848"/>
            <a:ext cx="134319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7F0FA28-427F-4395-4430-7884087E6B25}"/>
              </a:ext>
            </a:extLst>
          </p:cNvPr>
          <p:cNvCxnSpPr>
            <a:cxnSpLocks/>
          </p:cNvCxnSpPr>
          <p:nvPr/>
        </p:nvCxnSpPr>
        <p:spPr>
          <a:xfrm>
            <a:off x="6705338" y="3707014"/>
            <a:ext cx="1261711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1728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0" animBg="1"/>
      <p:bldP spid="9" grpId="1" animBg="1"/>
      <p:bldP spid="3" grpId="0" uiExpand="1" build="allAtOnce"/>
      <p:bldP spid="10" grpId="0"/>
      <p:bldP spid="11" grpId="0"/>
      <p:bldP spid="5" grpId="0" uiExpan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4j"/>
  <p:tag name="ISPRING_LMS_API_VERSION" val="SCORM 2004 (4th edition)"/>
  <p:tag name="ISPRING_ULTRA_SCORM_COURCE_TITLE" val="長河小學數學科速效提分試卷"/>
  <p:tag name="ISPRING_ULTRA_SCORM_COURSE_ID" val="B22B9399-B212-4098-ACB4-2A9570DD89B1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6CCE717-9E54-4794-8D0C-072EE5B66719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8CFE7AF-9DD5-4B84-A8B3-7F97DFE9C4DF}:28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A2BE97-91C9-4225-B25D-AB773A6C262B}:28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49DC12-F984-43EB-A254-80B036EE6000}:28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D557444-FE36-43E0-B29F-1D0AFC325A4F}:2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30AD1ED-AE56-4B6A-8725-2753131DAC04}:290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586</Words>
  <Application>Microsoft Office PowerPoint</Application>
  <PresentationFormat>On-screen Show (4:3)</PresentationFormat>
  <Paragraphs>137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等线</vt:lpstr>
      <vt:lpstr>DFLiHeiHK-W5</vt:lpstr>
      <vt:lpstr>Lingoes Unicode</vt:lpstr>
      <vt:lpstr>Microsoft YaHei</vt:lpstr>
      <vt:lpstr>宋体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2023-07-03T10:22:42Z</dcterms:modified>
</cp:coreProperties>
</file>