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5"/>
  </p:notesMasterIdLst>
  <p:handoutMasterIdLst>
    <p:handoutMasterId r:id="rId6"/>
  </p:handoutMasterIdLst>
  <p:sldIdLst>
    <p:sldId id="285" r:id="rId2"/>
    <p:sldId id="289" r:id="rId3"/>
    <p:sldId id="290" r:id="rId4"/>
  </p:sldIdLst>
  <p:sldSz cx="9144000" cy="6858000" type="screen4x3"/>
  <p:notesSz cx="6807200" cy="9939338"/>
  <p:custDataLst>
    <p:tags r:id="rId7"/>
  </p:custDataLst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2" userDrawn="1">
          <p15:clr>
            <a:srgbClr val="A4A3A4"/>
          </p15:clr>
        </p15:guide>
        <p15:guide id="2" pos="4422" userDrawn="1">
          <p15:clr>
            <a:srgbClr val="A4A3A4"/>
          </p15:clr>
        </p15:guide>
        <p15:guide id="3" pos="576" userDrawn="1">
          <p15:clr>
            <a:srgbClr val="A4A3A4"/>
          </p15:clr>
        </p15:guide>
        <p15:guide id="4" orient="horz" pos="3120" userDrawn="1">
          <p15:clr>
            <a:srgbClr val="A4A3A4"/>
          </p15:clr>
        </p15:guide>
        <p15:guide id="5" orient="horz" pos="2832" userDrawn="1">
          <p15:clr>
            <a:srgbClr val="A4A3A4"/>
          </p15:clr>
        </p15:guide>
        <p15:guide id="6" pos="398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00FF"/>
    <a:srgbClr val="0000E1"/>
    <a:srgbClr val="D26114"/>
    <a:srgbClr val="7030A0"/>
    <a:srgbClr val="FBE5D6"/>
    <a:srgbClr val="003CB4"/>
    <a:srgbClr val="CCFFCC"/>
    <a:srgbClr val="154E7D"/>
    <a:srgbClr val="C5E0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158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1134" y="66"/>
      </p:cViewPr>
      <p:guideLst>
        <p:guide orient="horz" pos="1272"/>
        <p:guide pos="4422"/>
        <p:guide pos="576"/>
        <p:guide orient="horz" pos="3120"/>
        <p:guide orient="horz" pos="2832"/>
        <p:guide pos="398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0" d="100"/>
          <a:sy n="60" d="100"/>
        </p:scale>
        <p:origin x="-3322" y="-96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A7C3A7-42DC-4355-8ADE-38BCFF69A5DD}" type="datetimeFigureOut">
              <a:rPr lang="zh-CN" altLang="en-US" smtClean="0"/>
              <a:pPr/>
              <a:t>2023/7/14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DAC66F-8B82-49D1-B274-8EDC6383221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11564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BEB87-E18B-4B57-A6BA-456EE0B24346}" type="datetimeFigureOut">
              <a:rPr lang="zh-CN" altLang="en-US" smtClean="0"/>
              <a:pPr/>
              <a:t>2023/7/14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0DC414-ADB1-4351-ABC7-ACB9736AD13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0211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0DC414-ADB1-4351-ABC7-ACB9736AD13F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74089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0DC414-ADB1-4351-ABC7-ACB9736AD13F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65716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0DC414-ADB1-4351-ABC7-ACB9736AD13F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62854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标题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9AF73CF1-433F-442B-AE66-A18322C2A77D}"/>
              </a:ext>
            </a:extLst>
          </p:cNvPr>
          <p:cNvSpPr/>
          <p:nvPr userDrawn="1"/>
        </p:nvSpPr>
        <p:spPr>
          <a:xfrm>
            <a:off x="-1" y="0"/>
            <a:ext cx="9144001" cy="6802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矩形 11"/>
          <p:cNvSpPr/>
          <p:nvPr userDrawn="1"/>
        </p:nvSpPr>
        <p:spPr>
          <a:xfrm>
            <a:off x="-1" y="6331907"/>
            <a:ext cx="9135207" cy="5287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文本框 20"/>
          <p:cNvSpPr txBox="1"/>
          <p:nvPr userDrawn="1"/>
        </p:nvSpPr>
        <p:spPr>
          <a:xfrm>
            <a:off x="-51760" y="6366411"/>
            <a:ext cx="5378487" cy="461665"/>
          </a:xfrm>
          <a:prstGeom prst="rect">
            <a:avLst/>
          </a:prstGeom>
          <a:noFill/>
          <a:effectLst>
            <a:softEdge rad="127000"/>
          </a:effectLst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solidFill>
                  <a:srgbClr val="154E7D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長河</a:t>
            </a:r>
            <a:r>
              <a:rPr lang="zh-TW" altLang="en-US" sz="2400" b="1" dirty="0">
                <a:solidFill>
                  <a:srgbClr val="154E7D"/>
                </a:solidFill>
                <a:latin typeface="Lingoes Unicode" panose="020B0604020202020204" pitchFamily="34" charset="-120"/>
                <a:ea typeface="Lingoes Unicode" panose="020B0604020202020204" pitchFamily="34" charset="-120"/>
              </a:rPr>
              <a:t>小學</a:t>
            </a:r>
            <a:r>
              <a:rPr lang="zh-TW" altLang="en-US" sz="2400" b="1" dirty="0">
                <a:latin typeface="Lingoes Unicode" panose="020B0604020202020204" pitchFamily="34" charset="-120"/>
                <a:ea typeface="Lingoes Unicode" panose="020B0604020202020204" pitchFamily="34" charset="-120"/>
              </a:rPr>
              <a:t>數學科</a:t>
            </a:r>
            <a:r>
              <a:rPr lang="zh-TW" altLang="en-US" sz="2400" b="1" dirty="0">
                <a:solidFill>
                  <a:srgbClr val="C00000"/>
                </a:solidFill>
                <a:latin typeface="Lingoes Unicode" panose="020B0604020202020204" pitchFamily="34" charset="-120"/>
                <a:ea typeface="Lingoes Unicode" panose="020B0604020202020204" pitchFamily="34" charset="-120"/>
              </a:rPr>
              <a:t>速效提分試卷</a:t>
            </a:r>
            <a:r>
              <a:rPr lang="zh-TW" alt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zh-CN" altLang="en-US" sz="2400" b="1" dirty="0">
                <a:solidFill>
                  <a:srgbClr val="003CB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（</a:t>
            </a:r>
            <a:r>
              <a:rPr lang="zh-TW" alt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小</a:t>
            </a:r>
            <a:r>
              <a:rPr lang="en-US" altLang="zh-TW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5</a:t>
            </a:r>
            <a:r>
              <a:rPr lang="zh-CN" altLang="en-US" sz="2400" b="1" dirty="0">
                <a:solidFill>
                  <a:srgbClr val="003CB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19E5898D-494A-467F-983F-969362EBF1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66326" y="6430066"/>
            <a:ext cx="2468880" cy="404673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3F5614ED-E59E-46D6-BE5D-EF403E77D547}"/>
              </a:ext>
            </a:extLst>
          </p:cNvPr>
          <p:cNvSpPr txBox="1"/>
          <p:nvPr userDrawn="1"/>
        </p:nvSpPr>
        <p:spPr>
          <a:xfrm>
            <a:off x="3756718" y="68052"/>
            <a:ext cx="1621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DFLiHeiHK-W5" panose="020B0500000000000000" pitchFamily="34" charset="-120"/>
                <a:ea typeface="DFLiHeiHK-W5" panose="020B0500000000000000" pitchFamily="34" charset="-120"/>
              </a:rPr>
              <a:t>測驗一</a:t>
            </a:r>
            <a:endParaRPr lang="en-US" sz="3200" dirty="0">
              <a:latin typeface="DFLiHeiHK-W5" panose="020B0500000000000000" pitchFamily="34" charset="-120"/>
              <a:ea typeface="DFLiHeiHK-W5" panose="020B0500000000000000" pitchFamily="34" charset="-120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E9A7A74C-A639-48E2-B0C1-696FE5B0CCE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-1" y="5614699"/>
            <a:ext cx="910537" cy="622751"/>
          </a:xfrm>
          <a:prstGeom prst="rect">
            <a:avLst/>
          </a:prstGeom>
        </p:spPr>
      </p:pic>
      <p:sp>
        <p:nvSpPr>
          <p:cNvPr id="3" name="星形: 五角 2">
            <a:extLst>
              <a:ext uri="{FF2B5EF4-FFF2-40B4-BE49-F238E27FC236}">
                <a16:creationId xmlns:a16="http://schemas.microsoft.com/office/drawing/2014/main" id="{0D6A3134-B8CB-40F3-86F5-8B55B44BEB6E}"/>
              </a:ext>
            </a:extLst>
          </p:cNvPr>
          <p:cNvSpPr/>
          <p:nvPr userDrawn="1"/>
        </p:nvSpPr>
        <p:spPr>
          <a:xfrm rot="2747677">
            <a:off x="75727" y="58474"/>
            <a:ext cx="365760" cy="36576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星形: 五角 8">
            <a:extLst>
              <a:ext uri="{FF2B5EF4-FFF2-40B4-BE49-F238E27FC236}">
                <a16:creationId xmlns:a16="http://schemas.microsoft.com/office/drawing/2014/main" id="{B7302B30-1F69-40D7-8186-00DF6D079670}"/>
              </a:ext>
            </a:extLst>
          </p:cNvPr>
          <p:cNvSpPr/>
          <p:nvPr userDrawn="1"/>
        </p:nvSpPr>
        <p:spPr>
          <a:xfrm rot="2747677">
            <a:off x="290234" y="399041"/>
            <a:ext cx="274320" cy="27432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星形: 五角 9">
            <a:extLst>
              <a:ext uri="{FF2B5EF4-FFF2-40B4-BE49-F238E27FC236}">
                <a16:creationId xmlns:a16="http://schemas.microsoft.com/office/drawing/2014/main" id="{AF26575F-5DB1-4089-B549-591CF1F552C7}"/>
              </a:ext>
            </a:extLst>
          </p:cNvPr>
          <p:cNvSpPr/>
          <p:nvPr userDrawn="1"/>
        </p:nvSpPr>
        <p:spPr>
          <a:xfrm rot="2747677">
            <a:off x="458874" y="718086"/>
            <a:ext cx="182880" cy="18288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6398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/>
          <p:nvPr userDrawn="1"/>
        </p:nvSpPr>
        <p:spPr>
          <a:xfrm>
            <a:off x="-1" y="6250529"/>
            <a:ext cx="9135207" cy="61587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矩形 28">
            <a:extLst>
              <a:ext uri="{FF2B5EF4-FFF2-40B4-BE49-F238E27FC236}">
                <a16:creationId xmlns:a16="http://schemas.microsoft.com/office/drawing/2014/main" id="{9B85A4E4-1312-4370-99C3-F1F55D83EACF}"/>
              </a:ext>
            </a:extLst>
          </p:cNvPr>
          <p:cNvSpPr/>
          <p:nvPr/>
        </p:nvSpPr>
        <p:spPr>
          <a:xfrm>
            <a:off x="1341312" y="4728364"/>
            <a:ext cx="5920548" cy="448327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A04262BF-D7DE-435D-B8D4-838119673FFB}"/>
              </a:ext>
            </a:extLst>
          </p:cNvPr>
          <p:cNvSpPr txBox="1"/>
          <p:nvPr/>
        </p:nvSpPr>
        <p:spPr>
          <a:xfrm>
            <a:off x="522514" y="4237277"/>
            <a:ext cx="83127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ea typeface="DFKai-SB" panose="03000509000000000000" pitchFamily="65" charset="-120"/>
              </a:rPr>
              <a:t>在以上三角形中加劃線，把它分割成兩個三角形，使得其中一個三角形的面積是另一個的</a:t>
            </a:r>
            <a:r>
              <a:rPr lang="en-US" altLang="zh-CN" sz="2800" dirty="0">
                <a:ea typeface="DFKai-SB" panose="03000509000000000000" pitchFamily="65" charset="-120"/>
              </a:rPr>
              <a:t>3</a:t>
            </a:r>
            <a:r>
              <a:rPr lang="zh-CN" altLang="en-US" sz="2800" dirty="0">
                <a:ea typeface="DFKai-SB" panose="03000509000000000000" pitchFamily="65" charset="-120"/>
              </a:rPr>
              <a:t>倍</a:t>
            </a:r>
            <a:r>
              <a:rPr lang="zh-TW" altLang="en-US" sz="2800" dirty="0">
                <a:ea typeface="DFKai-SB" panose="03000509000000000000" pitchFamily="65" charset="-120"/>
              </a:rPr>
              <a:t>。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73866" y="1359748"/>
            <a:ext cx="3383280" cy="2413011"/>
          </a:xfrm>
          <a:prstGeom prst="rect">
            <a:avLst/>
          </a:prstGeom>
        </p:spPr>
      </p:pic>
      <p:sp>
        <p:nvSpPr>
          <p:cNvPr id="4" name="文本框 3">
            <a:extLst>
              <a:ext uri="{FF2B5EF4-FFF2-40B4-BE49-F238E27FC236}">
                <a16:creationId xmlns:a16="http://schemas.microsoft.com/office/drawing/2014/main" id="{395E0817-2610-4E0D-823E-EA57E138F895}"/>
              </a:ext>
            </a:extLst>
          </p:cNvPr>
          <p:cNvSpPr txBox="1"/>
          <p:nvPr/>
        </p:nvSpPr>
        <p:spPr>
          <a:xfrm>
            <a:off x="522514" y="1244765"/>
            <a:ext cx="11773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ea typeface="DFKai-SB" panose="03000509000000000000" pitchFamily="65" charset="-120"/>
              </a:rPr>
              <a:t>37.</a:t>
            </a: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9668A658-7FC1-4C3A-B449-582826E515FD}"/>
              </a:ext>
            </a:extLst>
          </p:cNvPr>
          <p:cNvSpPr txBox="1"/>
          <p:nvPr/>
        </p:nvSpPr>
        <p:spPr>
          <a:xfrm>
            <a:off x="1228707" y="3296497"/>
            <a:ext cx="66865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在格線上，優先考慮作為分割成的三角形的底。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95884" y="1159738"/>
            <a:ext cx="731520" cy="711108"/>
          </a:xfrm>
          <a:prstGeom prst="rect">
            <a:avLst/>
          </a:prstGeom>
        </p:spPr>
      </p:pic>
      <p:sp>
        <p:nvSpPr>
          <p:cNvPr id="8" name="任意多边形 7"/>
          <p:cNvSpPr/>
          <p:nvPr/>
        </p:nvSpPr>
        <p:spPr>
          <a:xfrm>
            <a:off x="3119438" y="3262313"/>
            <a:ext cx="1881187" cy="4762"/>
          </a:xfrm>
          <a:custGeom>
            <a:avLst/>
            <a:gdLst>
              <a:gd name="connsiteX0" fmla="*/ 0 w 1881187"/>
              <a:gd name="connsiteY0" fmla="*/ 4762 h 4762"/>
              <a:gd name="connsiteX1" fmla="*/ 1881187 w 1881187"/>
              <a:gd name="connsiteY1" fmla="*/ 0 h 4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881187" h="4762">
                <a:moveTo>
                  <a:pt x="0" y="4762"/>
                </a:moveTo>
                <a:lnTo>
                  <a:pt x="1881187" y="0"/>
                </a:lnTo>
              </a:path>
            </a:pathLst>
          </a:cu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id="{9668A658-7FC1-4C3A-B449-582826E515FD}"/>
              </a:ext>
            </a:extLst>
          </p:cNvPr>
          <p:cNvSpPr txBox="1"/>
          <p:nvPr/>
        </p:nvSpPr>
        <p:spPr>
          <a:xfrm>
            <a:off x="1299081" y="3630707"/>
            <a:ext cx="63474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三角形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A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和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B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的高相同時，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A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的底是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B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的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3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倍，</a:t>
            </a:r>
            <a:endParaRPr lang="en-US" altLang="zh-TW" sz="2400" dirty="0">
              <a:solidFill>
                <a:srgbClr val="FF00FF"/>
              </a:solidFill>
              <a:ea typeface="DFKai-SB" panose="03000509000000000000" pitchFamily="65" charset="-120"/>
            </a:endParaRPr>
          </a:p>
          <a:p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則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A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的面積是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B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的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3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倍。</a:t>
            </a:r>
            <a:endParaRPr lang="en-US" altLang="zh-TW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10" name="椭圆 9"/>
          <p:cNvSpPr/>
          <p:nvPr/>
        </p:nvSpPr>
        <p:spPr>
          <a:xfrm>
            <a:off x="4480560" y="1780312"/>
            <a:ext cx="91440" cy="91440"/>
          </a:xfrm>
          <a:prstGeom prst="ellipse">
            <a:avLst/>
          </a:prstGeom>
          <a:solidFill>
            <a:srgbClr val="FF00FF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4099029" y="1535802"/>
            <a:ext cx="4460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0000E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P</a:t>
            </a:r>
            <a:endParaRPr lang="en-US" altLang="zh-CN" sz="2400" dirty="0">
              <a:solidFill>
                <a:srgbClr val="0000E1"/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9668A658-7FC1-4C3A-B449-582826E515FD}"/>
              </a:ext>
            </a:extLst>
          </p:cNvPr>
          <p:cNvSpPr txBox="1"/>
          <p:nvPr/>
        </p:nvSpPr>
        <p:spPr>
          <a:xfrm>
            <a:off x="5598604" y="1159738"/>
            <a:ext cx="34912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三角形面積 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 底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×</a:t>
            </a:r>
            <a:r>
              <a:rPr lang="zh-TW" altLang="en-US" sz="240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高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  <a:sym typeface="Symbol" panose="05050102010706020507" pitchFamily="18" charset="2"/>
              </a:rPr>
              <a:t>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  <a:sym typeface="Symbol" panose="05050102010706020507" pitchFamily="18" charset="2"/>
              </a:rPr>
              <a:t>2</a:t>
            </a:r>
            <a:endParaRPr lang="en-US" altLang="zh-TW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9668A658-7FC1-4C3A-B449-582826E515FD}"/>
              </a:ext>
            </a:extLst>
          </p:cNvPr>
          <p:cNvSpPr txBox="1"/>
          <p:nvPr/>
        </p:nvSpPr>
        <p:spPr>
          <a:xfrm>
            <a:off x="5626273" y="1643412"/>
            <a:ext cx="342152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若兩個三角形</a:t>
            </a:r>
            <a:r>
              <a:rPr lang="zh-TW" altLang="en-US" sz="2400" dirty="0">
                <a:solidFill>
                  <a:srgbClr val="00B050"/>
                </a:solidFill>
                <a:ea typeface="DFKai-SB" panose="03000509000000000000" pitchFamily="65" charset="-120"/>
              </a:rPr>
              <a:t>高相同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則</a:t>
            </a:r>
            <a:endParaRPr lang="en-US" altLang="zh-TW" sz="2400" dirty="0">
              <a:solidFill>
                <a:srgbClr val="FF00FF"/>
              </a:solidFill>
              <a:ea typeface="DFKai-SB" panose="03000509000000000000" pitchFamily="65" charset="-120"/>
            </a:endParaRPr>
          </a:p>
          <a:p>
            <a:r>
              <a:rPr lang="zh-TW" altLang="en-US" sz="2400" dirty="0">
                <a:solidFill>
                  <a:srgbClr val="00B050"/>
                </a:solidFill>
                <a:ea typeface="DFKai-SB" panose="03000509000000000000" pitchFamily="65" charset="-120"/>
              </a:rPr>
              <a:t>只須考慮底的關係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。</a:t>
            </a:r>
            <a:endParaRPr lang="en-US" altLang="zh-TW" sz="2400" dirty="0">
              <a:solidFill>
                <a:srgbClr val="FF00FF"/>
              </a:solidFill>
              <a:ea typeface="DFKai-SB" panose="03000509000000000000" pitchFamily="65" charset="-120"/>
            </a:endParaRPr>
          </a:p>
          <a:p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若兩個三角形</a:t>
            </a:r>
            <a:r>
              <a:rPr lang="zh-TW" altLang="en-US" sz="2400" dirty="0">
                <a:solidFill>
                  <a:srgbClr val="00B0F0"/>
                </a:solidFill>
                <a:ea typeface="DFKai-SB" panose="03000509000000000000" pitchFamily="65" charset="-120"/>
              </a:rPr>
              <a:t>底相同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則</a:t>
            </a:r>
            <a:endParaRPr lang="en-US" altLang="zh-TW" sz="2400" dirty="0">
              <a:solidFill>
                <a:srgbClr val="FF00FF"/>
              </a:solidFill>
              <a:ea typeface="DFKai-SB" panose="03000509000000000000" pitchFamily="65" charset="-120"/>
            </a:endParaRPr>
          </a:p>
          <a:p>
            <a:r>
              <a:rPr lang="zh-TW" altLang="en-US" sz="2400" dirty="0">
                <a:solidFill>
                  <a:srgbClr val="00B0F0"/>
                </a:solidFill>
                <a:ea typeface="DFKai-SB" panose="03000509000000000000" pitchFamily="65" charset="-120"/>
              </a:rPr>
              <a:t>只須考慮高的關係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。</a:t>
            </a:r>
            <a:endParaRPr lang="en-US" altLang="zh-TW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39" name="文本框 38">
            <a:extLst>
              <a:ext uri="{FF2B5EF4-FFF2-40B4-BE49-F238E27FC236}">
                <a16:creationId xmlns:a16="http://schemas.microsoft.com/office/drawing/2014/main" id="{9668A658-7FC1-4C3A-B449-582826E515FD}"/>
              </a:ext>
            </a:extLst>
          </p:cNvPr>
          <p:cNvSpPr txBox="1"/>
          <p:nvPr/>
        </p:nvSpPr>
        <p:spPr>
          <a:xfrm>
            <a:off x="729795" y="740633"/>
            <a:ext cx="78981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從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P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點出發向所對的邊畫線，所得的兩個三角形的高相等。</a:t>
            </a:r>
            <a:endParaRPr lang="en-US" altLang="zh-TW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16" name="任意多边形 15"/>
          <p:cNvSpPr/>
          <p:nvPr/>
        </p:nvSpPr>
        <p:spPr>
          <a:xfrm>
            <a:off x="4526280" y="1851660"/>
            <a:ext cx="0" cy="1417320"/>
          </a:xfrm>
          <a:custGeom>
            <a:avLst/>
            <a:gdLst>
              <a:gd name="connsiteX0" fmla="*/ 0 w 0"/>
              <a:gd name="connsiteY0" fmla="*/ 0 h 1440180"/>
              <a:gd name="connsiteX1" fmla="*/ 0 w 0"/>
              <a:gd name="connsiteY1" fmla="*/ 1440180 h 1440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440180">
                <a:moveTo>
                  <a:pt x="0" y="0"/>
                </a:moveTo>
                <a:lnTo>
                  <a:pt x="0" y="1440180"/>
                </a:ln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文本框 39">
            <a:extLst>
              <a:ext uri="{FF2B5EF4-FFF2-40B4-BE49-F238E27FC236}">
                <a16:creationId xmlns:a16="http://schemas.microsoft.com/office/drawing/2014/main" id="{311A89A1-B9FB-4449-8267-02787ED95845}"/>
              </a:ext>
            </a:extLst>
          </p:cNvPr>
          <p:cNvSpPr txBox="1"/>
          <p:nvPr/>
        </p:nvSpPr>
        <p:spPr>
          <a:xfrm>
            <a:off x="3714618" y="5099664"/>
            <a:ext cx="4085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ea typeface="DFKai-SB" panose="03000509000000000000" pitchFamily="65" charset="-120"/>
              </a:rPr>
              <a:t>(</a:t>
            </a:r>
            <a:r>
              <a:rPr lang="zh-TW" altLang="en-US" sz="2800" dirty="0">
                <a:solidFill>
                  <a:srgbClr val="FF0000"/>
                </a:solidFill>
                <a:ea typeface="DFKai-SB" panose="03000509000000000000" pitchFamily="65" charset="-120"/>
              </a:rPr>
              <a:t>其他正確答案也可接受</a:t>
            </a:r>
            <a:r>
              <a:rPr lang="en-US" altLang="zh-CN" sz="2800" dirty="0">
                <a:solidFill>
                  <a:srgbClr val="FF0000"/>
                </a:solidFill>
                <a:ea typeface="DFKai-SB" panose="03000509000000000000" pitchFamily="65" charset="-120"/>
              </a:rPr>
              <a:t>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63670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build="allAtOnce"/>
      <p:bldP spid="8" grpId="0" animBg="1"/>
      <p:bldP spid="35" grpId="0" uiExpand="1" build="allAtOnce"/>
      <p:bldP spid="10" grpId="0" animBg="1"/>
      <p:bldP spid="10" grpId="1" animBg="1"/>
      <p:bldP spid="11" grpId="0"/>
      <p:bldP spid="11" grpId="1"/>
      <p:bldP spid="36" grpId="0" build="allAtOnce"/>
      <p:bldP spid="37" grpId="0" uiExpand="1" build="allAtOnce"/>
      <p:bldP spid="39" grpId="0" build="allAtOnce"/>
      <p:bldP spid="16" grpId="0" animBg="1"/>
      <p:bldP spid="4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任意多边形: 形状 24">
            <a:extLst>
              <a:ext uri="{FF2B5EF4-FFF2-40B4-BE49-F238E27FC236}">
                <a16:creationId xmlns:a16="http://schemas.microsoft.com/office/drawing/2014/main" id="{B92A1BCD-327D-4E19-9888-691C334EB1C7}"/>
              </a:ext>
            </a:extLst>
          </p:cNvPr>
          <p:cNvSpPr/>
          <p:nvPr/>
        </p:nvSpPr>
        <p:spPr>
          <a:xfrm>
            <a:off x="4027705" y="1086930"/>
            <a:ext cx="1588092" cy="2595067"/>
          </a:xfrm>
          <a:custGeom>
            <a:avLst/>
            <a:gdLst>
              <a:gd name="connsiteX0" fmla="*/ 0 w 1595887"/>
              <a:gd name="connsiteY0" fmla="*/ 1302589 h 2622431"/>
              <a:gd name="connsiteX1" fmla="*/ 0 w 1595887"/>
              <a:gd name="connsiteY1" fmla="*/ 2622431 h 2622431"/>
              <a:gd name="connsiteX2" fmla="*/ 1595887 w 1595887"/>
              <a:gd name="connsiteY2" fmla="*/ 2613804 h 2622431"/>
              <a:gd name="connsiteX3" fmla="*/ 1595887 w 1595887"/>
              <a:gd name="connsiteY3" fmla="*/ 0 h 2622431"/>
              <a:gd name="connsiteX4" fmla="*/ 0 w 1595887"/>
              <a:gd name="connsiteY4" fmla="*/ 1302589 h 2622431"/>
              <a:gd name="connsiteX0" fmla="*/ 0 w 1595887"/>
              <a:gd name="connsiteY0" fmla="*/ 1302589 h 2622503"/>
              <a:gd name="connsiteX1" fmla="*/ 0 w 1595887"/>
              <a:gd name="connsiteY1" fmla="*/ 2622431 h 2622503"/>
              <a:gd name="connsiteX2" fmla="*/ 1595887 w 1595887"/>
              <a:gd name="connsiteY2" fmla="*/ 2622503 h 2622503"/>
              <a:gd name="connsiteX3" fmla="*/ 1595887 w 1595887"/>
              <a:gd name="connsiteY3" fmla="*/ 0 h 2622503"/>
              <a:gd name="connsiteX4" fmla="*/ 0 w 1595887"/>
              <a:gd name="connsiteY4" fmla="*/ 1302589 h 2622503"/>
              <a:gd name="connsiteX0" fmla="*/ 8626 w 1595887"/>
              <a:gd name="connsiteY0" fmla="*/ 1328682 h 2622503"/>
              <a:gd name="connsiteX1" fmla="*/ 0 w 1595887"/>
              <a:gd name="connsiteY1" fmla="*/ 2622431 h 2622503"/>
              <a:gd name="connsiteX2" fmla="*/ 1595887 w 1595887"/>
              <a:gd name="connsiteY2" fmla="*/ 2622503 h 2622503"/>
              <a:gd name="connsiteX3" fmla="*/ 1595887 w 1595887"/>
              <a:gd name="connsiteY3" fmla="*/ 0 h 2622503"/>
              <a:gd name="connsiteX4" fmla="*/ 8626 w 1595887"/>
              <a:gd name="connsiteY4" fmla="*/ 1328682 h 2622503"/>
              <a:gd name="connsiteX0" fmla="*/ 8626 w 1621767"/>
              <a:gd name="connsiteY0" fmla="*/ 1302588 h 2596409"/>
              <a:gd name="connsiteX1" fmla="*/ 0 w 1621767"/>
              <a:gd name="connsiteY1" fmla="*/ 2596337 h 2596409"/>
              <a:gd name="connsiteX2" fmla="*/ 1595887 w 1621767"/>
              <a:gd name="connsiteY2" fmla="*/ 2596409 h 2596409"/>
              <a:gd name="connsiteX3" fmla="*/ 1621767 w 1621767"/>
              <a:gd name="connsiteY3" fmla="*/ 0 h 2596409"/>
              <a:gd name="connsiteX4" fmla="*/ 8626 w 1621767"/>
              <a:gd name="connsiteY4" fmla="*/ 1302588 h 2596409"/>
              <a:gd name="connsiteX0" fmla="*/ 8626 w 1604514"/>
              <a:gd name="connsiteY0" fmla="*/ 1302588 h 2596409"/>
              <a:gd name="connsiteX1" fmla="*/ 0 w 1604514"/>
              <a:gd name="connsiteY1" fmla="*/ 2596337 h 2596409"/>
              <a:gd name="connsiteX2" fmla="*/ 1595887 w 1604514"/>
              <a:gd name="connsiteY2" fmla="*/ 2596409 h 2596409"/>
              <a:gd name="connsiteX3" fmla="*/ 1604514 w 1604514"/>
              <a:gd name="connsiteY3" fmla="*/ 0 h 2596409"/>
              <a:gd name="connsiteX4" fmla="*/ 8626 w 1604514"/>
              <a:gd name="connsiteY4" fmla="*/ 1302588 h 2596409"/>
              <a:gd name="connsiteX0" fmla="*/ 17252 w 1604514"/>
              <a:gd name="connsiteY0" fmla="*/ 1302588 h 2596409"/>
              <a:gd name="connsiteX1" fmla="*/ 0 w 1604514"/>
              <a:gd name="connsiteY1" fmla="*/ 2596337 h 2596409"/>
              <a:gd name="connsiteX2" fmla="*/ 1595887 w 1604514"/>
              <a:gd name="connsiteY2" fmla="*/ 2596409 h 2596409"/>
              <a:gd name="connsiteX3" fmla="*/ 1604514 w 1604514"/>
              <a:gd name="connsiteY3" fmla="*/ 0 h 2596409"/>
              <a:gd name="connsiteX4" fmla="*/ 17252 w 1604514"/>
              <a:gd name="connsiteY4" fmla="*/ 1302588 h 2596409"/>
              <a:gd name="connsiteX0" fmla="*/ 830 w 1588092"/>
              <a:gd name="connsiteY0" fmla="*/ 1302588 h 2596409"/>
              <a:gd name="connsiteX1" fmla="*/ 831 w 1588092"/>
              <a:gd name="connsiteY1" fmla="*/ 2596337 h 2596409"/>
              <a:gd name="connsiteX2" fmla="*/ 1579465 w 1588092"/>
              <a:gd name="connsiteY2" fmla="*/ 2596409 h 2596409"/>
              <a:gd name="connsiteX3" fmla="*/ 1588092 w 1588092"/>
              <a:gd name="connsiteY3" fmla="*/ 0 h 2596409"/>
              <a:gd name="connsiteX4" fmla="*/ 830 w 1588092"/>
              <a:gd name="connsiteY4" fmla="*/ 1302588 h 2596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88092" h="2596409">
                <a:moveTo>
                  <a:pt x="830" y="1302588"/>
                </a:moveTo>
                <a:cubicBezTo>
                  <a:pt x="-2045" y="1733838"/>
                  <a:pt x="3706" y="2165087"/>
                  <a:pt x="831" y="2596337"/>
                </a:cubicBezTo>
                <a:lnTo>
                  <a:pt x="1579465" y="2596409"/>
                </a:lnTo>
                <a:cubicBezTo>
                  <a:pt x="1582341" y="1730939"/>
                  <a:pt x="1585216" y="865470"/>
                  <a:pt x="1588092" y="0"/>
                </a:cubicBezTo>
                <a:lnTo>
                  <a:pt x="830" y="1302588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395E0817-2610-4E0D-823E-EA57E138F895}"/>
              </a:ext>
            </a:extLst>
          </p:cNvPr>
          <p:cNvSpPr txBox="1"/>
          <p:nvPr/>
        </p:nvSpPr>
        <p:spPr>
          <a:xfrm>
            <a:off x="429524" y="825320"/>
            <a:ext cx="11773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ea typeface="DFKai-SB" panose="03000509000000000000" pitchFamily="65" charset="-120"/>
              </a:rPr>
              <a:t>39.</a:t>
            </a: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9668A658-7FC1-4C3A-B449-582826E515FD}"/>
              </a:ext>
            </a:extLst>
          </p:cNvPr>
          <p:cNvSpPr txBox="1"/>
          <p:nvPr/>
        </p:nvSpPr>
        <p:spPr>
          <a:xfrm>
            <a:off x="1018190" y="5580012"/>
            <a:ext cx="33314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兩個梯形的面積相差：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  <a:p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(8</a:t>
            </a:r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 ＋ </a:t>
            </a:r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16) × (16</a:t>
            </a:r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－</a:t>
            </a:r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6)÷2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96267AF0-95F2-4241-877B-CDBC74195310}"/>
              </a:ext>
            </a:extLst>
          </p:cNvPr>
          <p:cNvSpPr/>
          <p:nvPr/>
        </p:nvSpPr>
        <p:spPr>
          <a:xfrm>
            <a:off x="3030375" y="1069675"/>
            <a:ext cx="2587924" cy="2625400"/>
          </a:xfrm>
          <a:prstGeom prst="rect">
            <a:avLst/>
          </a:prstGeom>
          <a:noFill/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任意多边形: 形状 9">
            <a:extLst>
              <a:ext uri="{FF2B5EF4-FFF2-40B4-BE49-F238E27FC236}">
                <a16:creationId xmlns:a16="http://schemas.microsoft.com/office/drawing/2014/main" id="{99FD4A85-B7F3-4D2B-A297-8F6A39EEB76D}"/>
              </a:ext>
            </a:extLst>
          </p:cNvPr>
          <p:cNvSpPr/>
          <p:nvPr/>
        </p:nvSpPr>
        <p:spPr>
          <a:xfrm>
            <a:off x="3021748" y="2380891"/>
            <a:ext cx="992038" cy="1302588"/>
          </a:xfrm>
          <a:custGeom>
            <a:avLst/>
            <a:gdLst>
              <a:gd name="connsiteX0" fmla="*/ 0 w 992038"/>
              <a:gd name="connsiteY0" fmla="*/ 8626 h 1302588"/>
              <a:gd name="connsiteX1" fmla="*/ 992038 w 992038"/>
              <a:gd name="connsiteY1" fmla="*/ 0 h 1302588"/>
              <a:gd name="connsiteX2" fmla="*/ 992038 w 992038"/>
              <a:gd name="connsiteY2" fmla="*/ 1302588 h 1302588"/>
              <a:gd name="connsiteX0" fmla="*/ 0 w 992038"/>
              <a:gd name="connsiteY0" fmla="*/ 17252 h 1302588"/>
              <a:gd name="connsiteX1" fmla="*/ 992038 w 992038"/>
              <a:gd name="connsiteY1" fmla="*/ 0 h 1302588"/>
              <a:gd name="connsiteX2" fmla="*/ 992038 w 992038"/>
              <a:gd name="connsiteY2" fmla="*/ 1302588 h 1302588"/>
              <a:gd name="connsiteX0" fmla="*/ 0 w 1009291"/>
              <a:gd name="connsiteY0" fmla="*/ 8626 h 1302588"/>
              <a:gd name="connsiteX1" fmla="*/ 1009291 w 1009291"/>
              <a:gd name="connsiteY1" fmla="*/ 0 h 1302588"/>
              <a:gd name="connsiteX2" fmla="*/ 1009291 w 1009291"/>
              <a:gd name="connsiteY2" fmla="*/ 1302588 h 1302588"/>
              <a:gd name="connsiteX0" fmla="*/ 0 w 992038"/>
              <a:gd name="connsiteY0" fmla="*/ 8626 h 1302588"/>
              <a:gd name="connsiteX1" fmla="*/ 992038 w 992038"/>
              <a:gd name="connsiteY1" fmla="*/ 0 h 1302588"/>
              <a:gd name="connsiteX2" fmla="*/ 992038 w 992038"/>
              <a:gd name="connsiteY2" fmla="*/ 1302588 h 1302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92038" h="1302588">
                <a:moveTo>
                  <a:pt x="0" y="8626"/>
                </a:moveTo>
                <a:lnTo>
                  <a:pt x="992038" y="0"/>
                </a:lnTo>
                <a:lnTo>
                  <a:pt x="992038" y="1302588"/>
                </a:lnTo>
              </a:path>
            </a:pathLst>
          </a:custGeom>
          <a:noFill/>
          <a:ln w="19050">
            <a:solidFill>
              <a:schemeClr val="tx1">
                <a:lumMod val="95000"/>
                <a:lumOff val="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任意多边形: 形状 10">
            <a:extLst>
              <a:ext uri="{FF2B5EF4-FFF2-40B4-BE49-F238E27FC236}">
                <a16:creationId xmlns:a16="http://schemas.microsoft.com/office/drawing/2014/main" id="{E79F7481-2944-4727-8B25-592640A918D4}"/>
              </a:ext>
            </a:extLst>
          </p:cNvPr>
          <p:cNvSpPr/>
          <p:nvPr/>
        </p:nvSpPr>
        <p:spPr>
          <a:xfrm>
            <a:off x="3832625" y="2380891"/>
            <a:ext cx="180000" cy="180000"/>
          </a:xfrm>
          <a:custGeom>
            <a:avLst/>
            <a:gdLst>
              <a:gd name="connsiteX0" fmla="*/ 0 w 345057"/>
              <a:gd name="connsiteY0" fmla="*/ 0 h 345056"/>
              <a:gd name="connsiteX1" fmla="*/ 8627 w 345057"/>
              <a:gd name="connsiteY1" fmla="*/ 345056 h 345056"/>
              <a:gd name="connsiteX2" fmla="*/ 345057 w 345057"/>
              <a:gd name="connsiteY2" fmla="*/ 345056 h 345056"/>
              <a:gd name="connsiteX0" fmla="*/ 0 w 345057"/>
              <a:gd name="connsiteY0" fmla="*/ 0 h 345056"/>
              <a:gd name="connsiteX1" fmla="*/ 8627 w 345057"/>
              <a:gd name="connsiteY1" fmla="*/ 345056 h 345056"/>
              <a:gd name="connsiteX2" fmla="*/ 345057 w 345057"/>
              <a:gd name="connsiteY2" fmla="*/ 345056 h 345056"/>
              <a:gd name="connsiteX0" fmla="*/ 0 w 336431"/>
              <a:gd name="connsiteY0" fmla="*/ 0 h 345056"/>
              <a:gd name="connsiteX1" fmla="*/ 1 w 336431"/>
              <a:gd name="connsiteY1" fmla="*/ 345056 h 345056"/>
              <a:gd name="connsiteX2" fmla="*/ 336431 w 336431"/>
              <a:gd name="connsiteY2" fmla="*/ 345056 h 345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6431" h="345056">
                <a:moveTo>
                  <a:pt x="0" y="0"/>
                </a:moveTo>
                <a:cubicBezTo>
                  <a:pt x="0" y="115019"/>
                  <a:pt x="1" y="230037"/>
                  <a:pt x="1" y="345056"/>
                </a:cubicBezTo>
                <a:lnTo>
                  <a:pt x="336431" y="345056"/>
                </a:lnTo>
              </a:path>
            </a:pathLst>
          </a:custGeom>
          <a:noFill/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直接连接符 15">
            <a:extLst>
              <a:ext uri="{FF2B5EF4-FFF2-40B4-BE49-F238E27FC236}">
                <a16:creationId xmlns:a16="http://schemas.microsoft.com/office/drawing/2014/main" id="{C8D0A1C3-0C48-4AE0-84C1-9D4F6A284A87}"/>
              </a:ext>
            </a:extLst>
          </p:cNvPr>
          <p:cNvCxnSpPr>
            <a:cxnSpLocks/>
            <a:stCxn id="10" idx="1"/>
          </p:cNvCxnSpPr>
          <p:nvPr/>
        </p:nvCxnSpPr>
        <p:spPr>
          <a:xfrm flipV="1">
            <a:off x="4013786" y="1069675"/>
            <a:ext cx="1604513" cy="1311216"/>
          </a:xfrm>
          <a:prstGeom prst="line">
            <a:avLst/>
          </a:prstGeom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组合 42">
            <a:extLst>
              <a:ext uri="{FF2B5EF4-FFF2-40B4-BE49-F238E27FC236}">
                <a16:creationId xmlns:a16="http://schemas.microsoft.com/office/drawing/2014/main" id="{F513860B-CB8C-45F4-9FCB-A77A5B152BF5}"/>
              </a:ext>
            </a:extLst>
          </p:cNvPr>
          <p:cNvGrpSpPr>
            <a:grpSpLocks/>
          </p:cNvGrpSpPr>
          <p:nvPr/>
        </p:nvGrpSpPr>
        <p:grpSpPr bwMode="auto">
          <a:xfrm>
            <a:off x="2848849" y="2385424"/>
            <a:ext cx="216000" cy="1308775"/>
            <a:chOff x="8146616" y="3082696"/>
            <a:chExt cx="116952" cy="416705"/>
          </a:xfrm>
        </p:grpSpPr>
        <p:cxnSp>
          <p:nvCxnSpPr>
            <p:cNvPr id="39" name="直接连接符 22">
              <a:extLst>
                <a:ext uri="{FF2B5EF4-FFF2-40B4-BE49-F238E27FC236}">
                  <a16:creationId xmlns:a16="http://schemas.microsoft.com/office/drawing/2014/main" id="{3DB2F8FB-5257-4033-B7F9-ACAD310BA92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6200000">
              <a:off x="8208785" y="3443478"/>
              <a:ext cx="0" cy="109567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cxnSp>
          <p:nvCxnSpPr>
            <p:cNvPr id="40" name="直接连接符 22">
              <a:extLst>
                <a:ext uri="{FF2B5EF4-FFF2-40B4-BE49-F238E27FC236}">
                  <a16:creationId xmlns:a16="http://schemas.microsoft.com/office/drawing/2014/main" id="{39B72F6F-95A1-4A44-BBDA-B717A3670DF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6200000">
              <a:off x="8201400" y="3027912"/>
              <a:ext cx="0" cy="109567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cxnSp>
          <p:nvCxnSpPr>
            <p:cNvPr id="41" name="直接箭头连接符 32">
              <a:extLst>
                <a:ext uri="{FF2B5EF4-FFF2-40B4-BE49-F238E27FC236}">
                  <a16:creationId xmlns:a16="http://schemas.microsoft.com/office/drawing/2014/main" id="{218E07AF-A706-410B-8A57-2F6876370F90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8203035" y="3085401"/>
              <a:ext cx="1" cy="41400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</p:grpSp>
      <p:sp>
        <p:nvSpPr>
          <p:cNvPr id="42" name="Text Box 50">
            <a:extLst>
              <a:ext uri="{FF2B5EF4-FFF2-40B4-BE49-F238E27FC236}">
                <a16:creationId xmlns:a16="http://schemas.microsoft.com/office/drawing/2014/main" id="{6393E46D-A1C2-4536-AABC-F8A71DA37C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6930" y="2850977"/>
            <a:ext cx="83405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zh-TW" sz="2400" dirty="0"/>
              <a:t>8cm</a:t>
            </a:r>
          </a:p>
        </p:txBody>
      </p:sp>
      <p:grpSp>
        <p:nvGrpSpPr>
          <p:cNvPr id="43" name="组合 42">
            <a:extLst>
              <a:ext uri="{FF2B5EF4-FFF2-40B4-BE49-F238E27FC236}">
                <a16:creationId xmlns:a16="http://schemas.microsoft.com/office/drawing/2014/main" id="{70C59C29-0493-4AF4-B71E-E27C8DC76318}"/>
              </a:ext>
            </a:extLst>
          </p:cNvPr>
          <p:cNvGrpSpPr>
            <a:grpSpLocks/>
          </p:cNvGrpSpPr>
          <p:nvPr/>
        </p:nvGrpSpPr>
        <p:grpSpPr bwMode="auto">
          <a:xfrm rot="16200000">
            <a:off x="3370347" y="3315237"/>
            <a:ext cx="297341" cy="977290"/>
            <a:chOff x="8146616" y="3078000"/>
            <a:chExt cx="116952" cy="416721"/>
          </a:xfrm>
        </p:grpSpPr>
        <p:cxnSp>
          <p:nvCxnSpPr>
            <p:cNvPr id="44" name="直接连接符 22">
              <a:extLst>
                <a:ext uri="{FF2B5EF4-FFF2-40B4-BE49-F238E27FC236}">
                  <a16:creationId xmlns:a16="http://schemas.microsoft.com/office/drawing/2014/main" id="{32D93226-9558-4B1C-A40F-1FA489B2658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6200000">
              <a:off x="8208785" y="3439937"/>
              <a:ext cx="0" cy="109567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cxnSp>
          <p:nvCxnSpPr>
            <p:cNvPr id="45" name="直接连接符 22">
              <a:extLst>
                <a:ext uri="{FF2B5EF4-FFF2-40B4-BE49-F238E27FC236}">
                  <a16:creationId xmlns:a16="http://schemas.microsoft.com/office/drawing/2014/main" id="{55FD7760-F2EE-4A60-996F-4F63ECB8400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-5400000">
              <a:off x="8201400" y="3023216"/>
              <a:ext cx="0" cy="109567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cxnSp>
          <p:nvCxnSpPr>
            <p:cNvPr id="46" name="直接箭头连接符 32">
              <a:extLst>
                <a:ext uri="{FF2B5EF4-FFF2-40B4-BE49-F238E27FC236}">
                  <a16:creationId xmlns:a16="http://schemas.microsoft.com/office/drawing/2014/main" id="{3F30CEA3-89F4-4504-BDC0-7394567B916F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8203035" y="3078000"/>
              <a:ext cx="1" cy="41400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</p:grpSp>
      <p:sp>
        <p:nvSpPr>
          <p:cNvPr id="47" name="Text Box 50">
            <a:extLst>
              <a:ext uri="{FF2B5EF4-FFF2-40B4-BE49-F238E27FC236}">
                <a16:creationId xmlns:a16="http://schemas.microsoft.com/office/drawing/2014/main" id="{CABC1A48-F790-4801-B57C-3701A575E0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8543" y="3756147"/>
            <a:ext cx="83405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zh-TW" sz="2400" dirty="0"/>
              <a:t>6cm</a:t>
            </a:r>
          </a:p>
        </p:txBody>
      </p:sp>
      <p:sp>
        <p:nvSpPr>
          <p:cNvPr id="48" name="Text Box 50">
            <a:extLst>
              <a:ext uri="{FF2B5EF4-FFF2-40B4-BE49-F238E27FC236}">
                <a16:creationId xmlns:a16="http://schemas.microsoft.com/office/drawing/2014/main" id="{BD617F7B-5AF4-4755-88A1-535AB351D9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3364" y="2312967"/>
            <a:ext cx="96301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zh-TW" sz="2400" dirty="0"/>
              <a:t>16cm</a:t>
            </a:r>
          </a:p>
        </p:txBody>
      </p:sp>
      <p:sp>
        <p:nvSpPr>
          <p:cNvPr id="49" name="任意多边形: 形状 48">
            <a:extLst>
              <a:ext uri="{FF2B5EF4-FFF2-40B4-BE49-F238E27FC236}">
                <a16:creationId xmlns:a16="http://schemas.microsoft.com/office/drawing/2014/main" id="{95507BFC-AB63-4337-80DE-0F089FE6C957}"/>
              </a:ext>
            </a:extLst>
          </p:cNvPr>
          <p:cNvSpPr/>
          <p:nvPr/>
        </p:nvSpPr>
        <p:spPr>
          <a:xfrm>
            <a:off x="4014039" y="3701600"/>
            <a:ext cx="1604250" cy="141936"/>
          </a:xfrm>
          <a:custGeom>
            <a:avLst/>
            <a:gdLst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485775 w 1162050"/>
              <a:gd name="connsiteY2" fmla="*/ 7620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47625 w 1162050"/>
              <a:gd name="connsiteY1" fmla="*/ 114300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0 w 1162050"/>
              <a:gd name="connsiteY1" fmla="*/ 10477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0550 w 1228725"/>
              <a:gd name="connsiteY2" fmla="*/ 95250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600075 w 1228725"/>
              <a:gd name="connsiteY2" fmla="*/ 8572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9212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87908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52030"/>
              <a:gd name="connsiteX1" fmla="*/ 69468 w 1228725"/>
              <a:gd name="connsiteY1" fmla="*/ 87908 h 152030"/>
              <a:gd name="connsiteX2" fmla="*/ 597283 w 1228725"/>
              <a:gd name="connsiteY2" fmla="*/ 88255 h 152030"/>
              <a:gd name="connsiteX3" fmla="*/ 644258 w 1228725"/>
              <a:gd name="connsiteY3" fmla="*/ 152030 h 152030"/>
              <a:gd name="connsiteX4" fmla="*/ 695325 w 1228725"/>
              <a:gd name="connsiteY4" fmla="*/ 85725 h 152030"/>
              <a:gd name="connsiteX5" fmla="*/ 1209675 w 1228725"/>
              <a:gd name="connsiteY5" fmla="*/ 85725 h 152030"/>
              <a:gd name="connsiteX6" fmla="*/ 1228725 w 1228725"/>
              <a:gd name="connsiteY6" fmla="*/ 0 h 152030"/>
              <a:gd name="connsiteX0" fmla="*/ 0 w 1245480"/>
              <a:gd name="connsiteY0" fmla="*/ 0 h 152030"/>
              <a:gd name="connsiteX1" fmla="*/ 69468 w 1245480"/>
              <a:gd name="connsiteY1" fmla="*/ 87908 h 152030"/>
              <a:gd name="connsiteX2" fmla="*/ 597283 w 1245480"/>
              <a:gd name="connsiteY2" fmla="*/ 88255 h 152030"/>
              <a:gd name="connsiteX3" fmla="*/ 644258 w 1245480"/>
              <a:gd name="connsiteY3" fmla="*/ 152030 h 152030"/>
              <a:gd name="connsiteX4" fmla="*/ 695325 w 1245480"/>
              <a:gd name="connsiteY4" fmla="*/ 85725 h 152030"/>
              <a:gd name="connsiteX5" fmla="*/ 1209675 w 1245480"/>
              <a:gd name="connsiteY5" fmla="*/ 85725 h 152030"/>
              <a:gd name="connsiteX6" fmla="*/ 1245480 w 1245480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572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590 w 1279233"/>
              <a:gd name="connsiteY5" fmla="*/ 87975 h 152030"/>
              <a:gd name="connsiteX6" fmla="*/ 1279233 w 1279233"/>
              <a:gd name="connsiteY6" fmla="*/ 0 h 152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79233" h="152030">
                <a:moveTo>
                  <a:pt x="0" y="0"/>
                </a:moveTo>
                <a:lnTo>
                  <a:pt x="69468" y="87908"/>
                </a:lnTo>
                <a:lnTo>
                  <a:pt x="597283" y="88255"/>
                </a:lnTo>
                <a:lnTo>
                  <a:pt x="644258" y="152030"/>
                </a:lnTo>
                <a:lnTo>
                  <a:pt x="695325" y="87975"/>
                </a:lnTo>
                <a:lnTo>
                  <a:pt x="1209590" y="87975"/>
                </a:lnTo>
                <a:lnTo>
                  <a:pt x="1279233" y="0"/>
                </a:lnTo>
              </a:path>
            </a:pathLst>
          </a:custGeom>
          <a:noFill/>
          <a:ln w="19050">
            <a:solidFill>
              <a:srgbClr val="003C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/>
          </a:p>
        </p:txBody>
      </p:sp>
      <p:sp>
        <p:nvSpPr>
          <p:cNvPr id="50" name="Text Box 50">
            <a:extLst>
              <a:ext uri="{FF2B5EF4-FFF2-40B4-BE49-F238E27FC236}">
                <a16:creationId xmlns:a16="http://schemas.microsoft.com/office/drawing/2014/main" id="{56B726FE-E188-4AD9-AA92-1554454132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7856" y="3757859"/>
            <a:ext cx="210736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altLang="zh-CN" sz="2400" dirty="0">
                <a:solidFill>
                  <a:srgbClr val="0000E1"/>
                </a:solidFill>
                <a:ea typeface="DFKai-SB" panose="03000509000000000000" pitchFamily="65" charset="-120"/>
              </a:rPr>
              <a:t>(16</a:t>
            </a:r>
            <a:r>
              <a:rPr lang="zh-CN" altLang="en-US" sz="2400" dirty="0">
                <a:solidFill>
                  <a:srgbClr val="0000E1"/>
                </a:solidFill>
                <a:ea typeface="DFKai-SB" panose="03000509000000000000" pitchFamily="65" charset="-120"/>
              </a:rPr>
              <a:t>－</a:t>
            </a:r>
            <a:r>
              <a:rPr lang="en-US" altLang="zh-CN" sz="2400" dirty="0">
                <a:solidFill>
                  <a:srgbClr val="0000E1"/>
                </a:solidFill>
                <a:ea typeface="DFKai-SB" panose="03000509000000000000" pitchFamily="65" charset="-120"/>
              </a:rPr>
              <a:t>6) </a:t>
            </a:r>
            <a:r>
              <a:rPr lang="en-US" altLang="zh-TW" sz="2400" dirty="0">
                <a:solidFill>
                  <a:srgbClr val="0000E1"/>
                </a:solidFill>
              </a:rPr>
              <a:t>cm</a:t>
            </a:r>
          </a:p>
        </p:txBody>
      </p:sp>
      <p:sp>
        <p:nvSpPr>
          <p:cNvPr id="51" name="Text Box 50">
            <a:extLst>
              <a:ext uri="{FF2B5EF4-FFF2-40B4-BE49-F238E27FC236}">
                <a16:creationId xmlns:a16="http://schemas.microsoft.com/office/drawing/2014/main" id="{C9A4D079-7EC9-418E-A16C-D313999AE8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2360" y="695403"/>
            <a:ext cx="96301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zh-TW" sz="2400" dirty="0">
                <a:solidFill>
                  <a:srgbClr val="0000E1"/>
                </a:solidFill>
              </a:rPr>
              <a:t>16cm</a:t>
            </a:r>
          </a:p>
        </p:txBody>
      </p:sp>
      <p:sp>
        <p:nvSpPr>
          <p:cNvPr id="52" name="任意多边形: 形状 51">
            <a:extLst>
              <a:ext uri="{FF2B5EF4-FFF2-40B4-BE49-F238E27FC236}">
                <a16:creationId xmlns:a16="http://schemas.microsoft.com/office/drawing/2014/main" id="{13C0857B-C788-430B-BC26-817ABC99DBD4}"/>
              </a:ext>
            </a:extLst>
          </p:cNvPr>
          <p:cNvSpPr/>
          <p:nvPr/>
        </p:nvSpPr>
        <p:spPr>
          <a:xfrm rot="5400000">
            <a:off x="2276270" y="1643182"/>
            <a:ext cx="1318985" cy="171970"/>
          </a:xfrm>
          <a:custGeom>
            <a:avLst/>
            <a:gdLst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485775 w 1162050"/>
              <a:gd name="connsiteY2" fmla="*/ 7620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47625 w 1162050"/>
              <a:gd name="connsiteY1" fmla="*/ 114300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0 w 1162050"/>
              <a:gd name="connsiteY1" fmla="*/ 10477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0550 w 1228725"/>
              <a:gd name="connsiteY2" fmla="*/ 95250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600075 w 1228725"/>
              <a:gd name="connsiteY2" fmla="*/ 8572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9212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87908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52030"/>
              <a:gd name="connsiteX1" fmla="*/ 69468 w 1228725"/>
              <a:gd name="connsiteY1" fmla="*/ 87908 h 152030"/>
              <a:gd name="connsiteX2" fmla="*/ 597283 w 1228725"/>
              <a:gd name="connsiteY2" fmla="*/ 88255 h 152030"/>
              <a:gd name="connsiteX3" fmla="*/ 644258 w 1228725"/>
              <a:gd name="connsiteY3" fmla="*/ 152030 h 152030"/>
              <a:gd name="connsiteX4" fmla="*/ 695325 w 1228725"/>
              <a:gd name="connsiteY4" fmla="*/ 85725 h 152030"/>
              <a:gd name="connsiteX5" fmla="*/ 1209675 w 1228725"/>
              <a:gd name="connsiteY5" fmla="*/ 85725 h 152030"/>
              <a:gd name="connsiteX6" fmla="*/ 1228725 w 1228725"/>
              <a:gd name="connsiteY6" fmla="*/ 0 h 152030"/>
              <a:gd name="connsiteX0" fmla="*/ 0 w 1245480"/>
              <a:gd name="connsiteY0" fmla="*/ 0 h 152030"/>
              <a:gd name="connsiteX1" fmla="*/ 69468 w 1245480"/>
              <a:gd name="connsiteY1" fmla="*/ 87908 h 152030"/>
              <a:gd name="connsiteX2" fmla="*/ 597283 w 1245480"/>
              <a:gd name="connsiteY2" fmla="*/ 88255 h 152030"/>
              <a:gd name="connsiteX3" fmla="*/ 644258 w 1245480"/>
              <a:gd name="connsiteY3" fmla="*/ 152030 h 152030"/>
              <a:gd name="connsiteX4" fmla="*/ 695325 w 1245480"/>
              <a:gd name="connsiteY4" fmla="*/ 85725 h 152030"/>
              <a:gd name="connsiteX5" fmla="*/ 1209675 w 1245480"/>
              <a:gd name="connsiteY5" fmla="*/ 85725 h 152030"/>
              <a:gd name="connsiteX6" fmla="*/ 1245480 w 1245480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572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590 w 1279233"/>
              <a:gd name="connsiteY5" fmla="*/ 87975 h 152030"/>
              <a:gd name="connsiteX6" fmla="*/ 1279233 w 1279233"/>
              <a:gd name="connsiteY6" fmla="*/ 0 h 152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79233" h="152030">
                <a:moveTo>
                  <a:pt x="0" y="0"/>
                </a:moveTo>
                <a:lnTo>
                  <a:pt x="69468" y="87908"/>
                </a:lnTo>
                <a:lnTo>
                  <a:pt x="597283" y="88255"/>
                </a:lnTo>
                <a:lnTo>
                  <a:pt x="644258" y="152030"/>
                </a:lnTo>
                <a:lnTo>
                  <a:pt x="695325" y="87975"/>
                </a:lnTo>
                <a:lnTo>
                  <a:pt x="1209590" y="87975"/>
                </a:lnTo>
                <a:lnTo>
                  <a:pt x="1279233" y="0"/>
                </a:lnTo>
              </a:path>
            </a:pathLst>
          </a:custGeom>
          <a:noFill/>
          <a:ln w="19050">
            <a:solidFill>
              <a:srgbClr val="003C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/>
          </a:p>
        </p:txBody>
      </p:sp>
      <p:sp>
        <p:nvSpPr>
          <p:cNvPr id="53" name="Text Box 50">
            <a:extLst>
              <a:ext uri="{FF2B5EF4-FFF2-40B4-BE49-F238E27FC236}">
                <a16:creationId xmlns:a16="http://schemas.microsoft.com/office/drawing/2014/main" id="{F48663EA-0113-42AE-AFBC-174475FCED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8414" y="1500922"/>
            <a:ext cx="172075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altLang="zh-CN" sz="2400" dirty="0">
                <a:solidFill>
                  <a:srgbClr val="0000E1"/>
                </a:solidFill>
                <a:ea typeface="DFKai-SB" panose="03000509000000000000" pitchFamily="65" charset="-120"/>
              </a:rPr>
              <a:t>(16</a:t>
            </a:r>
            <a:r>
              <a:rPr lang="zh-CN" altLang="en-US" sz="2400" dirty="0">
                <a:solidFill>
                  <a:srgbClr val="0000E1"/>
                </a:solidFill>
                <a:ea typeface="DFKai-SB" panose="03000509000000000000" pitchFamily="65" charset="-120"/>
              </a:rPr>
              <a:t>－</a:t>
            </a:r>
            <a:r>
              <a:rPr lang="en-US" altLang="zh-CN" sz="2400" dirty="0">
                <a:solidFill>
                  <a:srgbClr val="0000E1"/>
                </a:solidFill>
                <a:ea typeface="DFKai-SB" panose="03000509000000000000" pitchFamily="65" charset="-120"/>
              </a:rPr>
              <a:t>8)</a:t>
            </a:r>
            <a:r>
              <a:rPr lang="en-US" altLang="zh-TW" sz="2400" dirty="0">
                <a:solidFill>
                  <a:srgbClr val="0000E1"/>
                </a:solidFill>
              </a:rPr>
              <a:t>cm</a:t>
            </a:r>
          </a:p>
        </p:txBody>
      </p:sp>
      <p:sp>
        <p:nvSpPr>
          <p:cNvPr id="54" name="Text Box 50">
            <a:extLst>
              <a:ext uri="{FF2B5EF4-FFF2-40B4-BE49-F238E27FC236}">
                <a16:creationId xmlns:a16="http://schemas.microsoft.com/office/drawing/2014/main" id="{66E49D8B-257B-43B1-94B0-0D5701F384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3104" y="2312966"/>
            <a:ext cx="83405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zh-TW" sz="2400" dirty="0">
                <a:solidFill>
                  <a:srgbClr val="0000E1"/>
                </a:solidFill>
              </a:rPr>
              <a:t>6cm</a:t>
            </a:r>
          </a:p>
        </p:txBody>
      </p:sp>
      <p:sp>
        <p:nvSpPr>
          <p:cNvPr id="55" name="Text Box 50">
            <a:extLst>
              <a:ext uri="{FF2B5EF4-FFF2-40B4-BE49-F238E27FC236}">
                <a16:creationId xmlns:a16="http://schemas.microsoft.com/office/drawing/2014/main" id="{B8B0B645-76D0-4D92-8320-5FB305EE23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8427" y="2871919"/>
            <a:ext cx="83405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zh-TW" sz="2400" dirty="0">
                <a:solidFill>
                  <a:srgbClr val="0000E1"/>
                </a:solidFill>
              </a:rPr>
              <a:t>8cm</a:t>
            </a:r>
          </a:p>
        </p:txBody>
      </p:sp>
      <p:sp>
        <p:nvSpPr>
          <p:cNvPr id="56" name="任意多边形: 形状 55">
            <a:extLst>
              <a:ext uri="{FF2B5EF4-FFF2-40B4-BE49-F238E27FC236}">
                <a16:creationId xmlns:a16="http://schemas.microsoft.com/office/drawing/2014/main" id="{DBB7638E-3CF8-4FEB-975F-4A18B630AB73}"/>
              </a:ext>
            </a:extLst>
          </p:cNvPr>
          <p:cNvSpPr/>
          <p:nvPr/>
        </p:nvSpPr>
        <p:spPr>
          <a:xfrm flipV="1">
            <a:off x="5401980" y="3483303"/>
            <a:ext cx="216000" cy="216000"/>
          </a:xfrm>
          <a:custGeom>
            <a:avLst/>
            <a:gdLst>
              <a:gd name="connsiteX0" fmla="*/ 0 w 345057"/>
              <a:gd name="connsiteY0" fmla="*/ 0 h 345056"/>
              <a:gd name="connsiteX1" fmla="*/ 8627 w 345057"/>
              <a:gd name="connsiteY1" fmla="*/ 345056 h 345056"/>
              <a:gd name="connsiteX2" fmla="*/ 345057 w 345057"/>
              <a:gd name="connsiteY2" fmla="*/ 345056 h 345056"/>
              <a:gd name="connsiteX0" fmla="*/ 0 w 345057"/>
              <a:gd name="connsiteY0" fmla="*/ 0 h 345056"/>
              <a:gd name="connsiteX1" fmla="*/ 8627 w 345057"/>
              <a:gd name="connsiteY1" fmla="*/ 345056 h 345056"/>
              <a:gd name="connsiteX2" fmla="*/ 345057 w 345057"/>
              <a:gd name="connsiteY2" fmla="*/ 345056 h 345056"/>
              <a:gd name="connsiteX0" fmla="*/ 0 w 336431"/>
              <a:gd name="connsiteY0" fmla="*/ 0 h 345056"/>
              <a:gd name="connsiteX1" fmla="*/ 1 w 336431"/>
              <a:gd name="connsiteY1" fmla="*/ 345056 h 345056"/>
              <a:gd name="connsiteX2" fmla="*/ 336431 w 336431"/>
              <a:gd name="connsiteY2" fmla="*/ 345056 h 345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6431" h="345056">
                <a:moveTo>
                  <a:pt x="0" y="0"/>
                </a:moveTo>
                <a:cubicBezTo>
                  <a:pt x="0" y="115019"/>
                  <a:pt x="1" y="230037"/>
                  <a:pt x="1" y="345056"/>
                </a:cubicBezTo>
                <a:lnTo>
                  <a:pt x="336431" y="345056"/>
                </a:lnTo>
              </a:path>
            </a:pathLst>
          </a:custGeom>
          <a:noFill/>
          <a:ln w="1905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7" name="任意多边形: 形状 56">
            <a:extLst>
              <a:ext uri="{FF2B5EF4-FFF2-40B4-BE49-F238E27FC236}">
                <a16:creationId xmlns:a16="http://schemas.microsoft.com/office/drawing/2014/main" id="{DC18A7D1-D2AF-4B92-8A66-E9CE71A82EEF}"/>
              </a:ext>
            </a:extLst>
          </p:cNvPr>
          <p:cNvSpPr/>
          <p:nvPr/>
        </p:nvSpPr>
        <p:spPr>
          <a:xfrm flipH="1">
            <a:off x="3032412" y="1075610"/>
            <a:ext cx="216000" cy="216000"/>
          </a:xfrm>
          <a:custGeom>
            <a:avLst/>
            <a:gdLst>
              <a:gd name="connsiteX0" fmla="*/ 0 w 345057"/>
              <a:gd name="connsiteY0" fmla="*/ 0 h 345056"/>
              <a:gd name="connsiteX1" fmla="*/ 8627 w 345057"/>
              <a:gd name="connsiteY1" fmla="*/ 345056 h 345056"/>
              <a:gd name="connsiteX2" fmla="*/ 345057 w 345057"/>
              <a:gd name="connsiteY2" fmla="*/ 345056 h 345056"/>
              <a:gd name="connsiteX0" fmla="*/ 0 w 345057"/>
              <a:gd name="connsiteY0" fmla="*/ 0 h 345056"/>
              <a:gd name="connsiteX1" fmla="*/ 8627 w 345057"/>
              <a:gd name="connsiteY1" fmla="*/ 345056 h 345056"/>
              <a:gd name="connsiteX2" fmla="*/ 345057 w 345057"/>
              <a:gd name="connsiteY2" fmla="*/ 345056 h 345056"/>
              <a:gd name="connsiteX0" fmla="*/ 0 w 336431"/>
              <a:gd name="connsiteY0" fmla="*/ 0 h 345056"/>
              <a:gd name="connsiteX1" fmla="*/ 1 w 336431"/>
              <a:gd name="connsiteY1" fmla="*/ 345056 h 345056"/>
              <a:gd name="connsiteX2" fmla="*/ 336431 w 336431"/>
              <a:gd name="connsiteY2" fmla="*/ 345056 h 345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6431" h="345056">
                <a:moveTo>
                  <a:pt x="0" y="0"/>
                </a:moveTo>
                <a:cubicBezTo>
                  <a:pt x="0" y="115019"/>
                  <a:pt x="1" y="230037"/>
                  <a:pt x="1" y="345056"/>
                </a:cubicBezTo>
                <a:lnTo>
                  <a:pt x="336431" y="345056"/>
                </a:lnTo>
              </a:path>
            </a:pathLst>
          </a:custGeom>
          <a:noFill/>
          <a:ln w="1905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9" name="矩形 58">
            <a:extLst>
              <a:ext uri="{FF2B5EF4-FFF2-40B4-BE49-F238E27FC236}">
                <a16:creationId xmlns:a16="http://schemas.microsoft.com/office/drawing/2014/main" id="{54055DEF-0281-4D5D-B63B-E2AB5EDE6049}"/>
              </a:ext>
            </a:extLst>
          </p:cNvPr>
          <p:cNvSpPr/>
          <p:nvPr/>
        </p:nvSpPr>
        <p:spPr>
          <a:xfrm>
            <a:off x="5869724" y="4696116"/>
            <a:ext cx="2851955" cy="464112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2" name="矩形 61">
            <a:extLst>
              <a:ext uri="{FF2B5EF4-FFF2-40B4-BE49-F238E27FC236}">
                <a16:creationId xmlns:a16="http://schemas.microsoft.com/office/drawing/2014/main" id="{18E48C9D-7CB7-4FEA-BE6C-1767AB671E1E}"/>
              </a:ext>
            </a:extLst>
          </p:cNvPr>
          <p:cNvSpPr/>
          <p:nvPr/>
        </p:nvSpPr>
        <p:spPr>
          <a:xfrm>
            <a:off x="1208414" y="5125022"/>
            <a:ext cx="309667" cy="464112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任意多边形: 形状 22">
            <a:extLst>
              <a:ext uri="{FF2B5EF4-FFF2-40B4-BE49-F238E27FC236}">
                <a16:creationId xmlns:a16="http://schemas.microsoft.com/office/drawing/2014/main" id="{8E8663A4-68CF-4646-BC98-FA1BD0DCC6D0}"/>
              </a:ext>
            </a:extLst>
          </p:cNvPr>
          <p:cNvSpPr/>
          <p:nvPr/>
        </p:nvSpPr>
        <p:spPr>
          <a:xfrm>
            <a:off x="3038166" y="1078301"/>
            <a:ext cx="2543124" cy="1303890"/>
          </a:xfrm>
          <a:custGeom>
            <a:avLst/>
            <a:gdLst>
              <a:gd name="connsiteX0" fmla="*/ 8627 w 2596551"/>
              <a:gd name="connsiteY0" fmla="*/ 1337094 h 1337094"/>
              <a:gd name="connsiteX1" fmla="*/ 992038 w 2596551"/>
              <a:gd name="connsiteY1" fmla="*/ 1319841 h 1337094"/>
              <a:gd name="connsiteX2" fmla="*/ 2596551 w 2596551"/>
              <a:gd name="connsiteY2" fmla="*/ 17252 h 1337094"/>
              <a:gd name="connsiteX3" fmla="*/ 0 w 2596551"/>
              <a:gd name="connsiteY3" fmla="*/ 0 h 1337094"/>
              <a:gd name="connsiteX4" fmla="*/ 8627 w 2596551"/>
              <a:gd name="connsiteY4" fmla="*/ 1337094 h 1337094"/>
              <a:gd name="connsiteX0" fmla="*/ 8627 w 2553007"/>
              <a:gd name="connsiteY0" fmla="*/ 1337094 h 1337094"/>
              <a:gd name="connsiteX1" fmla="*/ 992038 w 2553007"/>
              <a:gd name="connsiteY1" fmla="*/ 1319841 h 1337094"/>
              <a:gd name="connsiteX2" fmla="*/ 2553007 w 2553007"/>
              <a:gd name="connsiteY2" fmla="*/ 8209 h 1337094"/>
              <a:gd name="connsiteX3" fmla="*/ 0 w 2553007"/>
              <a:gd name="connsiteY3" fmla="*/ 0 h 1337094"/>
              <a:gd name="connsiteX4" fmla="*/ 8627 w 2553007"/>
              <a:gd name="connsiteY4" fmla="*/ 1337094 h 1337094"/>
              <a:gd name="connsiteX0" fmla="*/ 830 w 2545210"/>
              <a:gd name="connsiteY0" fmla="*/ 1337094 h 1337094"/>
              <a:gd name="connsiteX1" fmla="*/ 984241 w 2545210"/>
              <a:gd name="connsiteY1" fmla="*/ 1319841 h 1337094"/>
              <a:gd name="connsiteX2" fmla="*/ 2545210 w 2545210"/>
              <a:gd name="connsiteY2" fmla="*/ 8209 h 1337094"/>
              <a:gd name="connsiteX3" fmla="*/ 836 w 2545210"/>
              <a:gd name="connsiteY3" fmla="*/ 0 h 1337094"/>
              <a:gd name="connsiteX4" fmla="*/ 830 w 2545210"/>
              <a:gd name="connsiteY4" fmla="*/ 1337094 h 1337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45210" h="1337094">
                <a:moveTo>
                  <a:pt x="830" y="1337094"/>
                </a:moveTo>
                <a:lnTo>
                  <a:pt x="984241" y="1319841"/>
                </a:lnTo>
                <a:lnTo>
                  <a:pt x="2545210" y="8209"/>
                </a:lnTo>
                <a:lnTo>
                  <a:pt x="836" y="0"/>
                </a:lnTo>
                <a:cubicBezTo>
                  <a:pt x="3712" y="448573"/>
                  <a:pt x="-2046" y="897147"/>
                  <a:pt x="830" y="1337094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63" name="直接连接符 62">
            <a:extLst>
              <a:ext uri="{FF2B5EF4-FFF2-40B4-BE49-F238E27FC236}">
                <a16:creationId xmlns:a16="http://schemas.microsoft.com/office/drawing/2014/main" id="{3E40891A-E5AD-42F8-8523-7F7278508B64}"/>
              </a:ext>
            </a:extLst>
          </p:cNvPr>
          <p:cNvCxnSpPr>
            <a:cxnSpLocks/>
          </p:cNvCxnSpPr>
          <p:nvPr/>
        </p:nvCxnSpPr>
        <p:spPr>
          <a:xfrm>
            <a:off x="3021748" y="2380911"/>
            <a:ext cx="0" cy="1310643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接连接符 64">
            <a:extLst>
              <a:ext uri="{FF2B5EF4-FFF2-40B4-BE49-F238E27FC236}">
                <a16:creationId xmlns:a16="http://schemas.microsoft.com/office/drawing/2014/main" id="{A349DD1D-97E2-400E-BF69-8A62D5EFCE4F}"/>
              </a:ext>
            </a:extLst>
          </p:cNvPr>
          <p:cNvCxnSpPr>
            <a:cxnSpLocks/>
          </p:cNvCxnSpPr>
          <p:nvPr/>
        </p:nvCxnSpPr>
        <p:spPr>
          <a:xfrm>
            <a:off x="3013694" y="3687361"/>
            <a:ext cx="987590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文本框 70">
            <a:extLst>
              <a:ext uri="{FF2B5EF4-FFF2-40B4-BE49-F238E27FC236}">
                <a16:creationId xmlns:a16="http://schemas.microsoft.com/office/drawing/2014/main" id="{281A732F-DC81-4A3F-8446-8415BCEF67ED}"/>
              </a:ext>
            </a:extLst>
          </p:cNvPr>
          <p:cNvSpPr txBox="1"/>
          <p:nvPr/>
        </p:nvSpPr>
        <p:spPr>
          <a:xfrm>
            <a:off x="3762361" y="5922883"/>
            <a:ext cx="45293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－</a:t>
            </a:r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 (6</a:t>
            </a:r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 ＋ </a:t>
            </a:r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16 ) × (16</a:t>
            </a:r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－</a:t>
            </a:r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8 )÷2 = 32 (cm²)</a:t>
            </a:r>
          </a:p>
        </p:txBody>
      </p:sp>
      <p:sp>
        <p:nvSpPr>
          <p:cNvPr id="72" name="文本框 71">
            <a:extLst>
              <a:ext uri="{FF2B5EF4-FFF2-40B4-BE49-F238E27FC236}">
                <a16:creationId xmlns:a16="http://schemas.microsoft.com/office/drawing/2014/main" id="{AEBFE1AB-8D63-4A7D-9FE1-9587C4AE1D43}"/>
              </a:ext>
            </a:extLst>
          </p:cNvPr>
          <p:cNvSpPr txBox="1"/>
          <p:nvPr/>
        </p:nvSpPr>
        <p:spPr>
          <a:xfrm>
            <a:off x="2121969" y="5189240"/>
            <a:ext cx="5485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ea typeface="DFKai-SB" panose="03000509000000000000" pitchFamily="65" charset="-120"/>
              </a:rPr>
              <a:t>32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A04262BF-D7DE-435D-B8D4-838119673FFB}"/>
              </a:ext>
            </a:extLst>
          </p:cNvPr>
          <p:cNvSpPr txBox="1"/>
          <p:nvPr/>
        </p:nvSpPr>
        <p:spPr>
          <a:xfrm>
            <a:off x="1111180" y="4168769"/>
            <a:ext cx="7772400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zh-CN" altLang="en-US" sz="2800" dirty="0">
                <a:ea typeface="DFKai-SB" panose="03000509000000000000" pitchFamily="65" charset="-120"/>
              </a:rPr>
              <a:t>上圖是一個正方形，沿虛線把正方形分成一個長</a:t>
            </a:r>
            <a:endParaRPr lang="en-US" altLang="zh-CN" sz="2800" dirty="0"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zh-CN" altLang="en-US" sz="2800" dirty="0">
                <a:ea typeface="DFKai-SB" panose="03000509000000000000" pitchFamily="65" charset="-120"/>
              </a:rPr>
              <a:t>方形和兩個大小不同的梯形，兩個梯形的面積相</a:t>
            </a:r>
            <a:endParaRPr lang="en-US" altLang="zh-CN" sz="2800" dirty="0"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zh-CN" altLang="en-US" sz="2800" dirty="0">
                <a:ea typeface="DFKai-SB" panose="03000509000000000000" pitchFamily="65" charset="-120"/>
              </a:rPr>
              <a:t>差</a:t>
            </a:r>
            <a:r>
              <a:rPr lang="en-US" altLang="zh-CN" sz="2800" dirty="0">
                <a:ea typeface="DFKai-SB" panose="03000509000000000000" pitchFamily="65" charset="-120"/>
              </a:rPr>
              <a:t>_________cm²</a:t>
            </a:r>
            <a:r>
              <a:rPr lang="zh-TW" altLang="en-US" sz="2800" dirty="0">
                <a:ea typeface="DFKai-SB" panose="03000509000000000000" pitchFamily="65" charset="-120"/>
              </a:rPr>
              <a:t>。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20818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8 0.00162 L 0.1066 0.00116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13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0.00162 L 0.00017 -0.18935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5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0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4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0"/>
                            </p:stCondLst>
                            <p:childTnLst>
                              <p:par>
                                <p:cTn id="8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60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70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8000"/>
                            </p:stCondLst>
                            <p:childTnLst>
                              <p:par>
                                <p:cTn id="1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5" grpId="1" animBg="1"/>
      <p:bldP spid="25" grpId="2" animBg="1"/>
      <p:bldP spid="30" grpId="0" build="allAtOnce"/>
      <p:bldP spid="49" grpId="0" animBg="1"/>
      <p:bldP spid="49" grpId="1" animBg="1"/>
      <p:bldP spid="50" grpId="0"/>
      <p:bldP spid="50" grpId="1"/>
      <p:bldP spid="51" grpId="0"/>
      <p:bldP spid="51" grpId="1"/>
      <p:bldP spid="52" grpId="0" animBg="1"/>
      <p:bldP spid="52" grpId="1" animBg="1"/>
      <p:bldP spid="53" grpId="0"/>
      <p:bldP spid="53" grpId="1"/>
      <p:bldP spid="54" grpId="0"/>
      <p:bldP spid="54" grpId="1"/>
      <p:bldP spid="55" grpId="0"/>
      <p:bldP spid="55" grpId="1"/>
      <p:bldP spid="56" grpId="0" animBg="1"/>
      <p:bldP spid="56" grpId="1" animBg="1"/>
      <p:bldP spid="57" grpId="0" animBg="1"/>
      <p:bldP spid="57" grpId="1" animBg="1"/>
      <p:bldP spid="59" grpId="0" animBg="1"/>
      <p:bldP spid="59" grpId="1" animBg="1"/>
      <p:bldP spid="62" grpId="0" animBg="1"/>
      <p:bldP spid="62" grpId="1" animBg="1"/>
      <p:bldP spid="23" grpId="0" animBg="1"/>
      <p:bldP spid="23" grpId="1" animBg="1"/>
      <p:bldP spid="23" grpId="2" animBg="1"/>
      <p:bldP spid="71" grpId="0"/>
      <p:bldP spid="71" grpId="1"/>
      <p:bldP spid="7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任意多边形: 形状 7">
            <a:extLst>
              <a:ext uri="{FF2B5EF4-FFF2-40B4-BE49-F238E27FC236}">
                <a16:creationId xmlns:a16="http://schemas.microsoft.com/office/drawing/2014/main" id="{6C55EBF3-34B6-4361-B88D-C0AFA745F9CC}"/>
              </a:ext>
            </a:extLst>
          </p:cNvPr>
          <p:cNvSpPr/>
          <p:nvPr/>
        </p:nvSpPr>
        <p:spPr>
          <a:xfrm>
            <a:off x="2064284" y="1468215"/>
            <a:ext cx="2019300" cy="2343150"/>
          </a:xfrm>
          <a:custGeom>
            <a:avLst/>
            <a:gdLst>
              <a:gd name="connsiteX0" fmla="*/ 0 w 2019300"/>
              <a:gd name="connsiteY0" fmla="*/ 0 h 2343150"/>
              <a:gd name="connsiteX1" fmla="*/ 692150 w 2019300"/>
              <a:gd name="connsiteY1" fmla="*/ 0 h 2343150"/>
              <a:gd name="connsiteX2" fmla="*/ 2019300 w 2019300"/>
              <a:gd name="connsiteY2" fmla="*/ 2343150 h 2343150"/>
              <a:gd name="connsiteX3" fmla="*/ 1327150 w 2019300"/>
              <a:gd name="connsiteY3" fmla="*/ 2343150 h 2343150"/>
              <a:gd name="connsiteX4" fmla="*/ 0 w 2019300"/>
              <a:gd name="connsiteY4" fmla="*/ 0 h 2343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19300" h="2343150">
                <a:moveTo>
                  <a:pt x="0" y="0"/>
                </a:moveTo>
                <a:lnTo>
                  <a:pt x="692150" y="0"/>
                </a:lnTo>
                <a:lnTo>
                  <a:pt x="2019300" y="2343150"/>
                </a:lnTo>
                <a:lnTo>
                  <a:pt x="1327150" y="2343150"/>
                </a:lnTo>
                <a:lnTo>
                  <a:pt x="0" y="0"/>
                </a:lnTo>
                <a:close/>
              </a:path>
            </a:pathLst>
          </a:cu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任意多边形: 形状 1">
            <a:extLst>
              <a:ext uri="{FF2B5EF4-FFF2-40B4-BE49-F238E27FC236}">
                <a16:creationId xmlns:a16="http://schemas.microsoft.com/office/drawing/2014/main" id="{09EEA179-F6DD-41CC-90EF-EBD49C33E7D1}"/>
              </a:ext>
            </a:extLst>
          </p:cNvPr>
          <p:cNvSpPr/>
          <p:nvPr/>
        </p:nvSpPr>
        <p:spPr>
          <a:xfrm>
            <a:off x="3781586" y="1480088"/>
            <a:ext cx="984143" cy="2355743"/>
          </a:xfrm>
          <a:custGeom>
            <a:avLst/>
            <a:gdLst>
              <a:gd name="connsiteX0" fmla="*/ 960895 w 984143"/>
              <a:gd name="connsiteY0" fmla="*/ 0 h 2355743"/>
              <a:gd name="connsiteX1" fmla="*/ 0 w 984143"/>
              <a:gd name="connsiteY1" fmla="*/ 1743559 h 2355743"/>
              <a:gd name="connsiteX2" fmla="*/ 317716 w 984143"/>
              <a:gd name="connsiteY2" fmla="*/ 2355743 h 2355743"/>
              <a:gd name="connsiteX3" fmla="*/ 984143 w 984143"/>
              <a:gd name="connsiteY3" fmla="*/ 2347993 h 2355743"/>
              <a:gd name="connsiteX4" fmla="*/ 960895 w 984143"/>
              <a:gd name="connsiteY4" fmla="*/ 0 h 2355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4143" h="2355743">
                <a:moveTo>
                  <a:pt x="960895" y="0"/>
                </a:moveTo>
                <a:lnTo>
                  <a:pt x="0" y="1743559"/>
                </a:lnTo>
                <a:lnTo>
                  <a:pt x="317716" y="2355743"/>
                </a:lnTo>
                <a:lnTo>
                  <a:pt x="984143" y="2347993"/>
                </a:lnTo>
                <a:lnTo>
                  <a:pt x="960895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矩形 57">
            <a:extLst>
              <a:ext uri="{FF2B5EF4-FFF2-40B4-BE49-F238E27FC236}">
                <a16:creationId xmlns:a16="http://schemas.microsoft.com/office/drawing/2014/main" id="{ADBAFC6E-3DFD-4225-B682-2EE24A9503AB}"/>
              </a:ext>
            </a:extLst>
          </p:cNvPr>
          <p:cNvSpPr/>
          <p:nvPr/>
        </p:nvSpPr>
        <p:spPr>
          <a:xfrm>
            <a:off x="5809206" y="4632957"/>
            <a:ext cx="2517916" cy="464112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A04262BF-D7DE-435D-B8D4-838119673FFB}"/>
              </a:ext>
            </a:extLst>
          </p:cNvPr>
          <p:cNvSpPr txBox="1"/>
          <p:nvPr/>
        </p:nvSpPr>
        <p:spPr>
          <a:xfrm>
            <a:off x="1077488" y="4088563"/>
            <a:ext cx="7575620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zh-CN" altLang="en-US" sz="2800" u="sng" dirty="0">
                <a:ea typeface="DFKai-SB" panose="03000509000000000000" pitchFamily="65" charset="-120"/>
              </a:rPr>
              <a:t>曉強</a:t>
            </a:r>
            <a:r>
              <a:rPr lang="zh-CN" altLang="en-US" sz="2800" dirty="0">
                <a:ea typeface="DFKai-SB" panose="03000509000000000000" pitchFamily="65" charset="-120"/>
              </a:rPr>
              <a:t>將一張平行四邊形貼紙和一張三角形貼紙</a:t>
            </a:r>
            <a:endParaRPr lang="en-US" altLang="zh-CN" sz="2800" dirty="0"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zh-CN" altLang="en-US" sz="2800" dirty="0">
                <a:ea typeface="DFKai-SB" panose="03000509000000000000" pitchFamily="65" charset="-120"/>
              </a:rPr>
              <a:t>拼成一個圖形，如上圖所示。整個圖形的面積</a:t>
            </a:r>
            <a:endParaRPr lang="en-US" altLang="zh-CN" sz="2800" dirty="0">
              <a:ea typeface="DFKai-SB" panose="03000509000000000000" pitchFamily="65" charset="-120"/>
            </a:endParaRPr>
          </a:p>
          <a:p>
            <a:r>
              <a:rPr lang="zh-CN" altLang="en-US" sz="2800" dirty="0">
                <a:ea typeface="DFKai-SB" panose="03000509000000000000" pitchFamily="65" charset="-120"/>
              </a:rPr>
              <a:t>是</a:t>
            </a:r>
            <a:r>
              <a:rPr lang="en-US" altLang="zh-CN" sz="2800" dirty="0">
                <a:ea typeface="DFKai-SB" panose="03000509000000000000" pitchFamily="65" charset="-120"/>
              </a:rPr>
              <a:t>_________cm²</a:t>
            </a:r>
            <a:r>
              <a:rPr lang="zh-TW" altLang="en-US" sz="2800" dirty="0">
                <a:ea typeface="DFKai-SB" panose="03000509000000000000" pitchFamily="65" charset="-120"/>
              </a:rPr>
              <a:t>。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395E0817-2610-4E0D-823E-EA57E138F895}"/>
              </a:ext>
            </a:extLst>
          </p:cNvPr>
          <p:cNvSpPr txBox="1"/>
          <p:nvPr/>
        </p:nvSpPr>
        <p:spPr>
          <a:xfrm>
            <a:off x="557276" y="1215039"/>
            <a:ext cx="8880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ea typeface="DFKai-SB" panose="03000509000000000000" pitchFamily="65" charset="-120"/>
              </a:rPr>
              <a:t>40.</a:t>
            </a:r>
          </a:p>
        </p:txBody>
      </p:sp>
      <p:sp>
        <p:nvSpPr>
          <p:cNvPr id="80" name="Text Box 50">
            <a:extLst>
              <a:ext uri="{FF2B5EF4-FFF2-40B4-BE49-F238E27FC236}">
                <a16:creationId xmlns:a16="http://schemas.microsoft.com/office/drawing/2014/main" id="{F1DE8802-5870-4250-B749-BDDCB2CEF1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8815" y="2137290"/>
            <a:ext cx="79448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zh-TW" sz="2000" dirty="0"/>
              <a:t>4cm</a:t>
            </a:r>
          </a:p>
        </p:txBody>
      </p:sp>
      <p:sp>
        <p:nvSpPr>
          <p:cNvPr id="82" name="文本框 81">
            <a:extLst>
              <a:ext uri="{FF2B5EF4-FFF2-40B4-BE49-F238E27FC236}">
                <a16:creationId xmlns:a16="http://schemas.microsoft.com/office/drawing/2014/main" id="{2DEFDF6D-FF76-477B-ABF4-2D9022060796}"/>
              </a:ext>
            </a:extLst>
          </p:cNvPr>
          <p:cNvSpPr txBox="1"/>
          <p:nvPr/>
        </p:nvSpPr>
        <p:spPr>
          <a:xfrm>
            <a:off x="5464550" y="1112376"/>
            <a:ext cx="24975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整個圖形的面積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83" name="文本框 82">
            <a:extLst>
              <a:ext uri="{FF2B5EF4-FFF2-40B4-BE49-F238E27FC236}">
                <a16:creationId xmlns:a16="http://schemas.microsoft.com/office/drawing/2014/main" id="{639209EE-1721-4FA4-8EBF-12E8981DDC1A}"/>
              </a:ext>
            </a:extLst>
          </p:cNvPr>
          <p:cNvSpPr txBox="1"/>
          <p:nvPr/>
        </p:nvSpPr>
        <p:spPr>
          <a:xfrm>
            <a:off x="5511229" y="1562781"/>
            <a:ext cx="3382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 平行四邊形的面積</a:t>
            </a:r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＋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19" name="等腰三角形 18">
            <a:extLst>
              <a:ext uri="{FF2B5EF4-FFF2-40B4-BE49-F238E27FC236}">
                <a16:creationId xmlns:a16="http://schemas.microsoft.com/office/drawing/2014/main" id="{91F414C8-A95A-4811-9722-E8FE144E2B3E}"/>
              </a:ext>
            </a:extLst>
          </p:cNvPr>
          <p:cNvSpPr/>
          <p:nvPr/>
        </p:nvSpPr>
        <p:spPr>
          <a:xfrm>
            <a:off x="3392171" y="3209569"/>
            <a:ext cx="733801" cy="612252"/>
          </a:xfrm>
          <a:custGeom>
            <a:avLst/>
            <a:gdLst>
              <a:gd name="connsiteX0" fmla="*/ 0 w 733801"/>
              <a:gd name="connsiteY0" fmla="*/ 597512 h 597512"/>
              <a:gd name="connsiteX1" fmla="*/ 366901 w 733801"/>
              <a:gd name="connsiteY1" fmla="*/ 0 h 597512"/>
              <a:gd name="connsiteX2" fmla="*/ 733801 w 733801"/>
              <a:gd name="connsiteY2" fmla="*/ 597512 h 597512"/>
              <a:gd name="connsiteX3" fmla="*/ 0 w 733801"/>
              <a:gd name="connsiteY3" fmla="*/ 597512 h 597512"/>
              <a:gd name="connsiteX0" fmla="*/ 0 w 733801"/>
              <a:gd name="connsiteY0" fmla="*/ 614765 h 614765"/>
              <a:gd name="connsiteX1" fmla="*/ 366901 w 733801"/>
              <a:gd name="connsiteY1" fmla="*/ 0 h 614765"/>
              <a:gd name="connsiteX2" fmla="*/ 733801 w 733801"/>
              <a:gd name="connsiteY2" fmla="*/ 614765 h 614765"/>
              <a:gd name="connsiteX3" fmla="*/ 0 w 733801"/>
              <a:gd name="connsiteY3" fmla="*/ 614765 h 614765"/>
              <a:gd name="connsiteX0" fmla="*/ 0 w 733801"/>
              <a:gd name="connsiteY0" fmla="*/ 623391 h 623391"/>
              <a:gd name="connsiteX1" fmla="*/ 366901 w 733801"/>
              <a:gd name="connsiteY1" fmla="*/ 0 h 623391"/>
              <a:gd name="connsiteX2" fmla="*/ 733801 w 733801"/>
              <a:gd name="connsiteY2" fmla="*/ 623391 h 623391"/>
              <a:gd name="connsiteX3" fmla="*/ 0 w 733801"/>
              <a:gd name="connsiteY3" fmla="*/ 623391 h 623391"/>
              <a:gd name="connsiteX0" fmla="*/ 0 w 733801"/>
              <a:gd name="connsiteY0" fmla="*/ 649270 h 649270"/>
              <a:gd name="connsiteX1" fmla="*/ 375528 w 733801"/>
              <a:gd name="connsiteY1" fmla="*/ 0 h 649270"/>
              <a:gd name="connsiteX2" fmla="*/ 733801 w 733801"/>
              <a:gd name="connsiteY2" fmla="*/ 649270 h 649270"/>
              <a:gd name="connsiteX3" fmla="*/ 0 w 733801"/>
              <a:gd name="connsiteY3" fmla="*/ 649270 h 649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3801" h="649270">
                <a:moveTo>
                  <a:pt x="0" y="649270"/>
                </a:moveTo>
                <a:lnTo>
                  <a:pt x="375528" y="0"/>
                </a:lnTo>
                <a:lnTo>
                  <a:pt x="733801" y="649270"/>
                </a:lnTo>
                <a:lnTo>
                  <a:pt x="0" y="649270"/>
                </a:lnTo>
                <a:close/>
              </a:path>
            </a:pathLst>
          </a:cu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0" name="文本框 89">
            <a:extLst>
              <a:ext uri="{FF2B5EF4-FFF2-40B4-BE49-F238E27FC236}">
                <a16:creationId xmlns:a16="http://schemas.microsoft.com/office/drawing/2014/main" id="{77D68DDC-7FB4-4437-B969-DFF9F01341FA}"/>
              </a:ext>
            </a:extLst>
          </p:cNvPr>
          <p:cNvSpPr txBox="1"/>
          <p:nvPr/>
        </p:nvSpPr>
        <p:spPr>
          <a:xfrm>
            <a:off x="3615033" y="3368472"/>
            <a:ext cx="645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00E1"/>
                </a:solidFill>
                <a:ea typeface="DFKai-SB" panose="03000509000000000000" pitchFamily="65" charset="-120"/>
              </a:rPr>
              <a:t>B</a:t>
            </a:r>
          </a:p>
        </p:txBody>
      </p:sp>
      <p:sp>
        <p:nvSpPr>
          <p:cNvPr id="91" name="文本框 90">
            <a:extLst>
              <a:ext uri="{FF2B5EF4-FFF2-40B4-BE49-F238E27FC236}">
                <a16:creationId xmlns:a16="http://schemas.microsoft.com/office/drawing/2014/main" id="{2F82DF0A-9EA3-4BA8-B28D-DC02245AD2A6}"/>
              </a:ext>
            </a:extLst>
          </p:cNvPr>
          <p:cNvSpPr txBox="1"/>
          <p:nvPr/>
        </p:nvSpPr>
        <p:spPr>
          <a:xfrm>
            <a:off x="4242874" y="2845111"/>
            <a:ext cx="4711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00E1"/>
                </a:solidFill>
                <a:ea typeface="DFKai-SB" panose="03000509000000000000" pitchFamily="65" charset="-120"/>
              </a:rPr>
              <a:t>C</a:t>
            </a:r>
          </a:p>
        </p:txBody>
      </p:sp>
      <p:grpSp>
        <p:nvGrpSpPr>
          <p:cNvPr id="20" name="组合 19">
            <a:extLst>
              <a:ext uri="{FF2B5EF4-FFF2-40B4-BE49-F238E27FC236}">
                <a16:creationId xmlns:a16="http://schemas.microsoft.com/office/drawing/2014/main" id="{BC24377B-00EB-4B47-973E-CC2F51757949}"/>
              </a:ext>
            </a:extLst>
          </p:cNvPr>
          <p:cNvGrpSpPr/>
          <p:nvPr/>
        </p:nvGrpSpPr>
        <p:grpSpPr>
          <a:xfrm>
            <a:off x="1161957" y="1113552"/>
            <a:ext cx="4482692" cy="3097923"/>
            <a:chOff x="2263165" y="818183"/>
            <a:chExt cx="4482692" cy="3097923"/>
          </a:xfrm>
        </p:grpSpPr>
        <p:sp>
          <p:nvSpPr>
            <p:cNvPr id="6" name="任意多边形: 形状 5">
              <a:extLst>
                <a:ext uri="{FF2B5EF4-FFF2-40B4-BE49-F238E27FC236}">
                  <a16:creationId xmlns:a16="http://schemas.microsoft.com/office/drawing/2014/main" id="{FD0D7546-B1EB-4E84-8A48-830A5F6432E0}"/>
                </a:ext>
              </a:extLst>
            </p:cNvPr>
            <p:cNvSpPr/>
            <p:nvPr/>
          </p:nvSpPr>
          <p:spPr>
            <a:xfrm>
              <a:off x="4865298" y="1181819"/>
              <a:ext cx="992038" cy="2355012"/>
            </a:xfrm>
            <a:custGeom>
              <a:avLst/>
              <a:gdLst>
                <a:gd name="connsiteX0" fmla="*/ 0 w 992038"/>
                <a:gd name="connsiteY0" fmla="*/ 1759789 h 2355012"/>
                <a:gd name="connsiteX1" fmla="*/ 992038 w 992038"/>
                <a:gd name="connsiteY1" fmla="*/ 0 h 2355012"/>
                <a:gd name="connsiteX2" fmla="*/ 983411 w 992038"/>
                <a:gd name="connsiteY2" fmla="*/ 2346385 h 2355012"/>
                <a:gd name="connsiteX3" fmla="*/ 336430 w 992038"/>
                <a:gd name="connsiteY3" fmla="*/ 2355012 h 2355012"/>
                <a:gd name="connsiteX4" fmla="*/ 0 w 992038"/>
                <a:gd name="connsiteY4" fmla="*/ 1759789 h 235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92038" h="2355012">
                  <a:moveTo>
                    <a:pt x="0" y="1759789"/>
                  </a:moveTo>
                  <a:lnTo>
                    <a:pt x="992038" y="0"/>
                  </a:lnTo>
                  <a:cubicBezTo>
                    <a:pt x="989162" y="782128"/>
                    <a:pt x="986287" y="1564257"/>
                    <a:pt x="983411" y="2346385"/>
                  </a:cubicBezTo>
                  <a:lnTo>
                    <a:pt x="336430" y="2355012"/>
                  </a:lnTo>
                  <a:lnTo>
                    <a:pt x="0" y="1759789"/>
                  </a:lnTo>
                  <a:close/>
                </a:path>
              </a:pathLst>
            </a:cu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任意多边形: 形状 6">
              <a:extLst>
                <a:ext uri="{FF2B5EF4-FFF2-40B4-BE49-F238E27FC236}">
                  <a16:creationId xmlns:a16="http://schemas.microsoft.com/office/drawing/2014/main" id="{A5C88DE9-7769-43AF-BE30-2A3835A7A249}"/>
                </a:ext>
              </a:extLst>
            </p:cNvPr>
            <p:cNvSpPr/>
            <p:nvPr/>
          </p:nvSpPr>
          <p:spPr>
            <a:xfrm>
              <a:off x="3191774" y="1173193"/>
              <a:ext cx="2009954" cy="2361818"/>
            </a:xfrm>
            <a:custGeom>
              <a:avLst/>
              <a:gdLst>
                <a:gd name="connsiteX0" fmla="*/ 0 w 1682151"/>
                <a:gd name="connsiteY0" fmla="*/ 0 h 2355011"/>
                <a:gd name="connsiteX1" fmla="*/ 672860 w 1682151"/>
                <a:gd name="connsiteY1" fmla="*/ 0 h 2355011"/>
                <a:gd name="connsiteX2" fmla="*/ 1682151 w 1682151"/>
                <a:gd name="connsiteY2" fmla="*/ 1777041 h 2355011"/>
                <a:gd name="connsiteX3" fmla="*/ 1337094 w 1682151"/>
                <a:gd name="connsiteY3" fmla="*/ 2355011 h 2355011"/>
                <a:gd name="connsiteX4" fmla="*/ 0 w 1682151"/>
                <a:gd name="connsiteY4" fmla="*/ 0 h 2355011"/>
                <a:gd name="connsiteX0" fmla="*/ 0 w 2027207"/>
                <a:gd name="connsiteY0" fmla="*/ 0 h 2355011"/>
                <a:gd name="connsiteX1" fmla="*/ 672860 w 2027207"/>
                <a:gd name="connsiteY1" fmla="*/ 0 h 2355011"/>
                <a:gd name="connsiteX2" fmla="*/ 2027207 w 2027207"/>
                <a:gd name="connsiteY2" fmla="*/ 2355011 h 2355011"/>
                <a:gd name="connsiteX3" fmla="*/ 1337094 w 2027207"/>
                <a:gd name="connsiteY3" fmla="*/ 2355011 h 2355011"/>
                <a:gd name="connsiteX4" fmla="*/ 0 w 2027207"/>
                <a:gd name="connsiteY4" fmla="*/ 0 h 2355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27207" h="2355011">
                  <a:moveTo>
                    <a:pt x="0" y="0"/>
                  </a:moveTo>
                  <a:lnTo>
                    <a:pt x="672860" y="0"/>
                  </a:lnTo>
                  <a:lnTo>
                    <a:pt x="2027207" y="2355011"/>
                  </a:lnTo>
                  <a:lnTo>
                    <a:pt x="1337094" y="235501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1" name="任意多边形: 形状 60">
              <a:extLst>
                <a:ext uri="{FF2B5EF4-FFF2-40B4-BE49-F238E27FC236}">
                  <a16:creationId xmlns:a16="http://schemas.microsoft.com/office/drawing/2014/main" id="{3920E9FB-9E45-4C13-A857-B03979A62267}"/>
                </a:ext>
              </a:extLst>
            </p:cNvPr>
            <p:cNvSpPr/>
            <p:nvPr/>
          </p:nvSpPr>
          <p:spPr>
            <a:xfrm flipH="1" flipV="1">
              <a:off x="3183147" y="1188625"/>
              <a:ext cx="1337094" cy="2355012"/>
            </a:xfrm>
            <a:custGeom>
              <a:avLst/>
              <a:gdLst>
                <a:gd name="connsiteX0" fmla="*/ 0 w 992038"/>
                <a:gd name="connsiteY0" fmla="*/ 8626 h 1302588"/>
                <a:gd name="connsiteX1" fmla="*/ 992038 w 992038"/>
                <a:gd name="connsiteY1" fmla="*/ 0 h 1302588"/>
                <a:gd name="connsiteX2" fmla="*/ 992038 w 992038"/>
                <a:gd name="connsiteY2" fmla="*/ 1302588 h 1302588"/>
                <a:gd name="connsiteX0" fmla="*/ 0 w 992038"/>
                <a:gd name="connsiteY0" fmla="*/ 17252 h 1302588"/>
                <a:gd name="connsiteX1" fmla="*/ 992038 w 992038"/>
                <a:gd name="connsiteY1" fmla="*/ 0 h 1302588"/>
                <a:gd name="connsiteX2" fmla="*/ 992038 w 992038"/>
                <a:gd name="connsiteY2" fmla="*/ 1302588 h 1302588"/>
                <a:gd name="connsiteX0" fmla="*/ 0 w 1009291"/>
                <a:gd name="connsiteY0" fmla="*/ 8626 h 1302588"/>
                <a:gd name="connsiteX1" fmla="*/ 1009291 w 1009291"/>
                <a:gd name="connsiteY1" fmla="*/ 0 h 1302588"/>
                <a:gd name="connsiteX2" fmla="*/ 1009291 w 1009291"/>
                <a:gd name="connsiteY2" fmla="*/ 1302588 h 1302588"/>
                <a:gd name="connsiteX0" fmla="*/ 0 w 992038"/>
                <a:gd name="connsiteY0" fmla="*/ 8626 h 1302588"/>
                <a:gd name="connsiteX1" fmla="*/ 992038 w 992038"/>
                <a:gd name="connsiteY1" fmla="*/ 0 h 1302588"/>
                <a:gd name="connsiteX2" fmla="*/ 992038 w 992038"/>
                <a:gd name="connsiteY2" fmla="*/ 1302588 h 13025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92038" h="1302588">
                  <a:moveTo>
                    <a:pt x="0" y="8626"/>
                  </a:moveTo>
                  <a:lnTo>
                    <a:pt x="992038" y="0"/>
                  </a:lnTo>
                  <a:lnTo>
                    <a:pt x="992038" y="1302588"/>
                  </a:lnTo>
                </a:path>
              </a:pathLst>
            </a:cu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4" name="任意多边形: 形状 63">
              <a:extLst>
                <a:ext uri="{FF2B5EF4-FFF2-40B4-BE49-F238E27FC236}">
                  <a16:creationId xmlns:a16="http://schemas.microsoft.com/office/drawing/2014/main" id="{E23BB87F-DBC7-49CC-B49B-075CE7002EB6}"/>
                </a:ext>
              </a:extLst>
            </p:cNvPr>
            <p:cNvSpPr/>
            <p:nvPr/>
          </p:nvSpPr>
          <p:spPr>
            <a:xfrm flipH="1" flipV="1">
              <a:off x="3174521" y="3359997"/>
              <a:ext cx="180000" cy="180000"/>
            </a:xfrm>
            <a:custGeom>
              <a:avLst/>
              <a:gdLst>
                <a:gd name="connsiteX0" fmla="*/ 0 w 345057"/>
                <a:gd name="connsiteY0" fmla="*/ 0 h 345056"/>
                <a:gd name="connsiteX1" fmla="*/ 8627 w 345057"/>
                <a:gd name="connsiteY1" fmla="*/ 345056 h 345056"/>
                <a:gd name="connsiteX2" fmla="*/ 345057 w 345057"/>
                <a:gd name="connsiteY2" fmla="*/ 345056 h 345056"/>
                <a:gd name="connsiteX0" fmla="*/ 0 w 345057"/>
                <a:gd name="connsiteY0" fmla="*/ 0 h 345056"/>
                <a:gd name="connsiteX1" fmla="*/ 8627 w 345057"/>
                <a:gd name="connsiteY1" fmla="*/ 345056 h 345056"/>
                <a:gd name="connsiteX2" fmla="*/ 345057 w 345057"/>
                <a:gd name="connsiteY2" fmla="*/ 345056 h 345056"/>
                <a:gd name="connsiteX0" fmla="*/ 0 w 336431"/>
                <a:gd name="connsiteY0" fmla="*/ 0 h 345056"/>
                <a:gd name="connsiteX1" fmla="*/ 1 w 336431"/>
                <a:gd name="connsiteY1" fmla="*/ 345056 h 345056"/>
                <a:gd name="connsiteX2" fmla="*/ 336431 w 336431"/>
                <a:gd name="connsiteY2" fmla="*/ 345056 h 3450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36431" h="345056">
                  <a:moveTo>
                    <a:pt x="0" y="0"/>
                  </a:moveTo>
                  <a:cubicBezTo>
                    <a:pt x="0" y="115019"/>
                    <a:pt x="1" y="230037"/>
                    <a:pt x="1" y="345056"/>
                  </a:cubicBezTo>
                  <a:lnTo>
                    <a:pt x="336431" y="345056"/>
                  </a:lnTo>
                </a:path>
              </a:pathLst>
            </a:cu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3" name="直接连接符 12">
              <a:extLst>
                <a:ext uri="{FF2B5EF4-FFF2-40B4-BE49-F238E27FC236}">
                  <a16:creationId xmlns:a16="http://schemas.microsoft.com/office/drawing/2014/main" id="{CFA5B949-D6B8-43D8-AED1-C05CB830032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508862" y="2941608"/>
              <a:ext cx="347810" cy="584777"/>
            </a:xfrm>
            <a:prstGeom prst="line">
              <a:avLst/>
            </a:prstGeom>
            <a:ln w="19050">
              <a:solidFill>
                <a:schemeClr val="tx1">
                  <a:lumMod val="95000"/>
                  <a:lumOff val="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6" name="组合 65">
              <a:extLst>
                <a:ext uri="{FF2B5EF4-FFF2-40B4-BE49-F238E27FC236}">
                  <a16:creationId xmlns:a16="http://schemas.microsoft.com/office/drawing/2014/main" id="{F1BF3D7A-3833-4070-B588-652814822148}"/>
                </a:ext>
              </a:extLst>
            </p:cNvPr>
            <p:cNvGrpSpPr/>
            <p:nvPr/>
          </p:nvGrpSpPr>
          <p:grpSpPr>
            <a:xfrm>
              <a:off x="4848046" y="2947516"/>
              <a:ext cx="108000" cy="589181"/>
              <a:chOff x="4735902" y="2650289"/>
              <a:chExt cx="108000" cy="589181"/>
            </a:xfrm>
          </p:grpSpPr>
          <p:cxnSp>
            <p:nvCxnSpPr>
              <p:cNvPr id="67" name="直接连接符 66">
                <a:extLst>
                  <a:ext uri="{FF2B5EF4-FFF2-40B4-BE49-F238E27FC236}">
                    <a16:creationId xmlns:a16="http://schemas.microsoft.com/office/drawing/2014/main" id="{5AA88BBC-8017-4E46-8FF7-6395DFBD90D5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H="1">
                <a:off x="4453653" y="2938289"/>
                <a:ext cx="576000" cy="0"/>
              </a:xfrm>
              <a:prstGeom prst="line">
                <a:avLst/>
              </a:prstGeom>
              <a:ln w="12700">
                <a:solidFill>
                  <a:schemeClr val="tx1">
                    <a:lumMod val="95000"/>
                    <a:lumOff val="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8" name="任意多边形: 形状 67">
                <a:extLst>
                  <a:ext uri="{FF2B5EF4-FFF2-40B4-BE49-F238E27FC236}">
                    <a16:creationId xmlns:a16="http://schemas.microsoft.com/office/drawing/2014/main" id="{9FC8BF46-87F9-4C4F-89F0-038BB5F17F12}"/>
                  </a:ext>
                </a:extLst>
              </p:cNvPr>
              <p:cNvSpPr/>
              <p:nvPr/>
            </p:nvSpPr>
            <p:spPr>
              <a:xfrm>
                <a:off x="4735902" y="3131470"/>
                <a:ext cx="108000" cy="108000"/>
              </a:xfrm>
              <a:custGeom>
                <a:avLst/>
                <a:gdLst>
                  <a:gd name="connsiteX0" fmla="*/ 0 w 215660"/>
                  <a:gd name="connsiteY0" fmla="*/ 0 h 86264"/>
                  <a:gd name="connsiteX1" fmla="*/ 215660 w 215660"/>
                  <a:gd name="connsiteY1" fmla="*/ 0 h 86264"/>
                  <a:gd name="connsiteX2" fmla="*/ 215660 w 215660"/>
                  <a:gd name="connsiteY2" fmla="*/ 86264 h 862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15660" h="86264">
                    <a:moveTo>
                      <a:pt x="0" y="0"/>
                    </a:moveTo>
                    <a:lnTo>
                      <a:pt x="215660" y="0"/>
                    </a:lnTo>
                    <a:lnTo>
                      <a:pt x="215660" y="86264"/>
                    </a:lnTo>
                  </a:path>
                </a:pathLst>
              </a:custGeom>
              <a:noFill/>
              <a:ln w="1270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69" name="任意多边形: 形状 68">
              <a:extLst>
                <a:ext uri="{FF2B5EF4-FFF2-40B4-BE49-F238E27FC236}">
                  <a16:creationId xmlns:a16="http://schemas.microsoft.com/office/drawing/2014/main" id="{97D24500-8359-4705-B421-A5C6D3EC369B}"/>
                </a:ext>
              </a:extLst>
            </p:cNvPr>
            <p:cNvSpPr/>
            <p:nvPr/>
          </p:nvSpPr>
          <p:spPr>
            <a:xfrm flipV="1">
              <a:off x="5674582" y="3341008"/>
              <a:ext cx="180000" cy="180000"/>
            </a:xfrm>
            <a:custGeom>
              <a:avLst/>
              <a:gdLst>
                <a:gd name="connsiteX0" fmla="*/ 0 w 345057"/>
                <a:gd name="connsiteY0" fmla="*/ 0 h 345056"/>
                <a:gd name="connsiteX1" fmla="*/ 8627 w 345057"/>
                <a:gd name="connsiteY1" fmla="*/ 345056 h 345056"/>
                <a:gd name="connsiteX2" fmla="*/ 345057 w 345057"/>
                <a:gd name="connsiteY2" fmla="*/ 345056 h 345056"/>
                <a:gd name="connsiteX0" fmla="*/ 0 w 345057"/>
                <a:gd name="connsiteY0" fmla="*/ 0 h 345056"/>
                <a:gd name="connsiteX1" fmla="*/ 8627 w 345057"/>
                <a:gd name="connsiteY1" fmla="*/ 345056 h 345056"/>
                <a:gd name="connsiteX2" fmla="*/ 345057 w 345057"/>
                <a:gd name="connsiteY2" fmla="*/ 345056 h 345056"/>
                <a:gd name="connsiteX0" fmla="*/ 0 w 336431"/>
                <a:gd name="connsiteY0" fmla="*/ 0 h 345056"/>
                <a:gd name="connsiteX1" fmla="*/ 1 w 336431"/>
                <a:gd name="connsiteY1" fmla="*/ 345056 h 345056"/>
                <a:gd name="connsiteX2" fmla="*/ 336431 w 336431"/>
                <a:gd name="connsiteY2" fmla="*/ 345056 h 3450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36431" h="345056">
                  <a:moveTo>
                    <a:pt x="0" y="0"/>
                  </a:moveTo>
                  <a:cubicBezTo>
                    <a:pt x="0" y="115019"/>
                    <a:pt x="1" y="230037"/>
                    <a:pt x="1" y="345056"/>
                  </a:cubicBezTo>
                  <a:lnTo>
                    <a:pt x="336431" y="345056"/>
                  </a:lnTo>
                </a:path>
              </a:pathLst>
            </a:cu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70" name="组合 42">
              <a:extLst>
                <a:ext uri="{FF2B5EF4-FFF2-40B4-BE49-F238E27FC236}">
                  <a16:creationId xmlns:a16="http://schemas.microsoft.com/office/drawing/2014/main" id="{0F9A5E09-603B-4792-9163-5F38F478353C}"/>
                </a:ext>
              </a:extLst>
            </p:cNvPr>
            <p:cNvGrpSpPr>
              <a:grpSpLocks/>
            </p:cNvGrpSpPr>
            <p:nvPr/>
          </p:nvGrpSpPr>
          <p:grpSpPr bwMode="auto">
            <a:xfrm rot="16200000">
              <a:off x="5071549" y="2930020"/>
              <a:ext cx="216000" cy="1345850"/>
              <a:chOff x="8146616" y="3077300"/>
              <a:chExt cx="116952" cy="420962"/>
            </a:xfrm>
          </p:grpSpPr>
          <p:cxnSp>
            <p:nvCxnSpPr>
              <p:cNvPr id="73" name="直接连接符 22">
                <a:extLst>
                  <a:ext uri="{FF2B5EF4-FFF2-40B4-BE49-F238E27FC236}">
                    <a16:creationId xmlns:a16="http://schemas.microsoft.com/office/drawing/2014/main" id="{61EA569E-7138-48B0-9883-00F10582BB1C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6200000">
                <a:off x="8208785" y="3443478"/>
                <a:ext cx="0" cy="109567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74" name="直接连接符 22">
                <a:extLst>
                  <a:ext uri="{FF2B5EF4-FFF2-40B4-BE49-F238E27FC236}">
                    <a16:creationId xmlns:a16="http://schemas.microsoft.com/office/drawing/2014/main" id="{1F0F8B47-7809-4FFF-9BA8-51AAED29DF84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6200000">
                <a:off x="8201400" y="3022516"/>
                <a:ext cx="0" cy="109567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75" name="直接箭头连接符 32">
                <a:extLst>
                  <a:ext uri="{FF2B5EF4-FFF2-40B4-BE49-F238E27FC236}">
                    <a16:creationId xmlns:a16="http://schemas.microsoft.com/office/drawing/2014/main" id="{EE387E7D-6B6D-41A6-9032-C90CEC314A77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H="1" flipV="1">
                <a:off x="8203035" y="3078000"/>
                <a:ext cx="1" cy="414000"/>
              </a:xfrm>
              <a:prstGeom prst="straightConnector1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76" name="Text Box 50">
              <a:extLst>
                <a:ext uri="{FF2B5EF4-FFF2-40B4-BE49-F238E27FC236}">
                  <a16:creationId xmlns:a16="http://schemas.microsoft.com/office/drawing/2014/main" id="{41669B06-FA9F-4552-95DD-B197D21E44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36344" y="3515996"/>
              <a:ext cx="834055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US" altLang="zh-TW" sz="2000" dirty="0"/>
                <a:t>8cm</a:t>
              </a:r>
            </a:p>
          </p:txBody>
        </p:sp>
        <p:sp>
          <p:nvSpPr>
            <p:cNvPr id="77" name="Text Box 50">
              <a:extLst>
                <a:ext uri="{FF2B5EF4-FFF2-40B4-BE49-F238E27FC236}">
                  <a16:creationId xmlns:a16="http://schemas.microsoft.com/office/drawing/2014/main" id="{8851F20F-B02C-466D-8126-27E34933FA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63165" y="2043011"/>
              <a:ext cx="976966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US" altLang="zh-TW" sz="2000" dirty="0"/>
                <a:t>14cm</a:t>
              </a:r>
            </a:p>
          </p:txBody>
        </p:sp>
        <p:sp>
          <p:nvSpPr>
            <p:cNvPr id="78" name="Text Box 50">
              <a:extLst>
                <a:ext uri="{FF2B5EF4-FFF2-40B4-BE49-F238E27FC236}">
                  <a16:creationId xmlns:a16="http://schemas.microsoft.com/office/drawing/2014/main" id="{4821EFC0-C5E5-465C-A692-F925F77877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99068" y="2192910"/>
              <a:ext cx="846789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2000" dirty="0"/>
                <a:t>14cm</a:t>
              </a:r>
            </a:p>
          </p:txBody>
        </p:sp>
        <p:sp>
          <p:nvSpPr>
            <p:cNvPr id="79" name="Text Box 50">
              <a:extLst>
                <a:ext uri="{FF2B5EF4-FFF2-40B4-BE49-F238E27FC236}">
                  <a16:creationId xmlns:a16="http://schemas.microsoft.com/office/drawing/2014/main" id="{FF0C041F-65D6-492E-862F-23641D025F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88703" y="818183"/>
              <a:ext cx="794484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US" altLang="zh-TW" sz="2000" dirty="0"/>
                <a:t>4cm</a:t>
              </a:r>
            </a:p>
          </p:txBody>
        </p:sp>
        <p:sp>
          <p:nvSpPr>
            <p:cNvPr id="18" name="弧形 17">
              <a:extLst>
                <a:ext uri="{FF2B5EF4-FFF2-40B4-BE49-F238E27FC236}">
                  <a16:creationId xmlns:a16="http://schemas.microsoft.com/office/drawing/2014/main" id="{5371B167-FC68-4B5A-8783-D705D7B9AC1F}"/>
                </a:ext>
              </a:extLst>
            </p:cNvPr>
            <p:cNvSpPr/>
            <p:nvPr/>
          </p:nvSpPr>
          <p:spPr>
            <a:xfrm>
              <a:off x="4417181" y="2166085"/>
              <a:ext cx="645922" cy="1155665"/>
            </a:xfrm>
            <a:prstGeom prst="arc">
              <a:avLst>
                <a:gd name="adj1" fmla="val 16051413"/>
                <a:gd name="adj2" fmla="val 4566564"/>
              </a:avLst>
            </a:prstGeom>
            <a:ln w="19050"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40" name="文本框 39">
            <a:extLst>
              <a:ext uri="{FF2B5EF4-FFF2-40B4-BE49-F238E27FC236}">
                <a16:creationId xmlns:a16="http://schemas.microsoft.com/office/drawing/2014/main" id="{D408DE70-350B-40E5-BC2F-1D63C136643A}"/>
              </a:ext>
            </a:extLst>
          </p:cNvPr>
          <p:cNvSpPr txBox="1"/>
          <p:nvPr/>
        </p:nvSpPr>
        <p:spPr>
          <a:xfrm>
            <a:off x="5631374" y="1995618"/>
            <a:ext cx="24508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0000E1"/>
                </a:solidFill>
                <a:ea typeface="DFKai-SB" panose="03000509000000000000" pitchFamily="65" charset="-120"/>
              </a:rPr>
              <a:t> 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 圖形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C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的面積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F0E3344A-56B6-4A74-83C1-0CF6219DEA64}"/>
              </a:ext>
            </a:extLst>
          </p:cNvPr>
          <p:cNvSpPr txBox="1"/>
          <p:nvPr/>
        </p:nvSpPr>
        <p:spPr>
          <a:xfrm>
            <a:off x="5511229" y="2447571"/>
            <a:ext cx="3382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 平行四邊形的面積</a:t>
            </a:r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＋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42" name="文本框 41">
            <a:extLst>
              <a:ext uri="{FF2B5EF4-FFF2-40B4-BE49-F238E27FC236}">
                <a16:creationId xmlns:a16="http://schemas.microsoft.com/office/drawing/2014/main" id="{57D0AA74-0883-409D-B0AC-0EA5712BD997}"/>
              </a:ext>
            </a:extLst>
          </p:cNvPr>
          <p:cNvSpPr txBox="1"/>
          <p:nvPr/>
        </p:nvSpPr>
        <p:spPr>
          <a:xfrm>
            <a:off x="5631374" y="2864910"/>
            <a:ext cx="30890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0000E1"/>
                </a:solidFill>
                <a:ea typeface="DFKai-SB" panose="03000509000000000000" pitchFamily="65" charset="-120"/>
              </a:rPr>
              <a:t>  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直角三角形的面積</a:t>
            </a:r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－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  <a:p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   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B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的面積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id="{BEA0489B-4119-4A78-94AC-9BD94A0562D3}"/>
              </a:ext>
            </a:extLst>
          </p:cNvPr>
          <p:cNvSpPr txBox="1"/>
          <p:nvPr/>
        </p:nvSpPr>
        <p:spPr>
          <a:xfrm>
            <a:off x="5087058" y="3640915"/>
            <a:ext cx="38072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0000E1"/>
                </a:solidFill>
                <a:ea typeface="DFKai-SB" panose="03000509000000000000" pitchFamily="65" charset="-120"/>
              </a:rPr>
              <a:t>B</a:t>
            </a:r>
            <a:r>
              <a:rPr lang="zh-TW" altLang="en-US" sz="2400" dirty="0">
                <a:solidFill>
                  <a:srgbClr val="0000E1"/>
                </a:solidFill>
                <a:ea typeface="DFKai-SB" panose="03000509000000000000" pitchFamily="65" charset="-120"/>
              </a:rPr>
              <a:t>的底是</a:t>
            </a:r>
            <a:r>
              <a:rPr lang="en-US" altLang="zh-TW" sz="2400" dirty="0">
                <a:solidFill>
                  <a:srgbClr val="0000E1"/>
                </a:solidFill>
                <a:ea typeface="DFKai-SB" panose="03000509000000000000" pitchFamily="65" charset="-120"/>
              </a:rPr>
              <a:t>4cm</a:t>
            </a:r>
            <a:r>
              <a:rPr lang="zh-TW" altLang="en-US" sz="2400" dirty="0">
                <a:solidFill>
                  <a:srgbClr val="0000E1"/>
                </a:solidFill>
                <a:ea typeface="DFKai-SB" panose="03000509000000000000" pitchFamily="65" charset="-120"/>
              </a:rPr>
              <a:t>，高是</a:t>
            </a:r>
            <a:r>
              <a:rPr lang="en-US" altLang="zh-TW" sz="2400" dirty="0">
                <a:solidFill>
                  <a:srgbClr val="0000E1"/>
                </a:solidFill>
                <a:ea typeface="DFKai-SB" panose="03000509000000000000" pitchFamily="65" charset="-120"/>
              </a:rPr>
              <a:t>4cm</a:t>
            </a:r>
            <a:r>
              <a:rPr lang="zh-CN" altLang="en-US" sz="2400" dirty="0">
                <a:solidFill>
                  <a:srgbClr val="0000E1"/>
                </a:solidFill>
                <a:ea typeface="DFKai-SB" panose="03000509000000000000" pitchFamily="65" charset="-120"/>
              </a:rPr>
              <a:t>。</a:t>
            </a:r>
            <a:endParaRPr lang="en-US" altLang="zh-CN" sz="2400" dirty="0">
              <a:solidFill>
                <a:srgbClr val="0000E1"/>
              </a:solidFill>
              <a:ea typeface="DFKai-SB" panose="03000509000000000000" pitchFamily="65" charset="-120"/>
            </a:endParaRPr>
          </a:p>
        </p:txBody>
      </p:sp>
      <p:sp>
        <p:nvSpPr>
          <p:cNvPr id="46" name="文本框 45">
            <a:extLst>
              <a:ext uri="{FF2B5EF4-FFF2-40B4-BE49-F238E27FC236}">
                <a16:creationId xmlns:a16="http://schemas.microsoft.com/office/drawing/2014/main" id="{A77BF06D-73F4-4F2C-AD28-C7DC37EAD3DE}"/>
              </a:ext>
            </a:extLst>
          </p:cNvPr>
          <p:cNvSpPr txBox="1"/>
          <p:nvPr/>
        </p:nvSpPr>
        <p:spPr>
          <a:xfrm>
            <a:off x="710964" y="5646169"/>
            <a:ext cx="7722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0000E1"/>
                </a:solidFill>
                <a:ea typeface="DFKai-SB" panose="03000509000000000000" pitchFamily="65" charset="-120"/>
              </a:rPr>
              <a:t> 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 整個圖形的面積 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7" name="文本框 46">
            <a:extLst>
              <a:ext uri="{FF2B5EF4-FFF2-40B4-BE49-F238E27FC236}">
                <a16:creationId xmlns:a16="http://schemas.microsoft.com/office/drawing/2014/main" id="{F7809F4B-A434-4F59-B51C-213AFB514496}"/>
              </a:ext>
            </a:extLst>
          </p:cNvPr>
          <p:cNvSpPr txBox="1"/>
          <p:nvPr/>
        </p:nvSpPr>
        <p:spPr>
          <a:xfrm>
            <a:off x="3376703" y="5646170"/>
            <a:ext cx="1382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×14</a:t>
            </a:r>
            <a:r>
              <a:rPr lang="zh-CN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＋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2D7E33CA-8802-4D9A-B84B-E0F68CD12919}"/>
              </a:ext>
            </a:extLst>
          </p:cNvPr>
          <p:cNvSpPr/>
          <p:nvPr/>
        </p:nvSpPr>
        <p:spPr>
          <a:xfrm>
            <a:off x="1348353" y="2331108"/>
            <a:ext cx="701455" cy="407382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矩形 48">
            <a:extLst>
              <a:ext uri="{FF2B5EF4-FFF2-40B4-BE49-F238E27FC236}">
                <a16:creationId xmlns:a16="http://schemas.microsoft.com/office/drawing/2014/main" id="{B8D78734-81FE-43A2-B3B4-BA264CA904F5}"/>
              </a:ext>
            </a:extLst>
          </p:cNvPr>
          <p:cNvSpPr/>
          <p:nvPr/>
        </p:nvSpPr>
        <p:spPr>
          <a:xfrm>
            <a:off x="2105744" y="1161249"/>
            <a:ext cx="676236" cy="274320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文本框 49">
            <a:extLst>
              <a:ext uri="{FF2B5EF4-FFF2-40B4-BE49-F238E27FC236}">
                <a16:creationId xmlns:a16="http://schemas.microsoft.com/office/drawing/2014/main" id="{777F0BD5-9838-46CE-BB4F-92447F7DBE73}"/>
              </a:ext>
            </a:extLst>
          </p:cNvPr>
          <p:cNvSpPr txBox="1"/>
          <p:nvPr/>
        </p:nvSpPr>
        <p:spPr>
          <a:xfrm>
            <a:off x="5644649" y="5682030"/>
            <a:ext cx="18725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－ 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×4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  <a:sym typeface="Symbol" panose="05050102010706020507" pitchFamily="18" charset="2"/>
              </a:rPr>
              <a:t> 2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1" name="矩形 50">
            <a:extLst>
              <a:ext uri="{FF2B5EF4-FFF2-40B4-BE49-F238E27FC236}">
                <a16:creationId xmlns:a16="http://schemas.microsoft.com/office/drawing/2014/main" id="{6DF7FD52-3BA2-49D9-ADDA-AF2388B22F3F}"/>
              </a:ext>
            </a:extLst>
          </p:cNvPr>
          <p:cNvSpPr/>
          <p:nvPr/>
        </p:nvSpPr>
        <p:spPr>
          <a:xfrm>
            <a:off x="4846020" y="2474851"/>
            <a:ext cx="701455" cy="407382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矩形 51">
            <a:extLst>
              <a:ext uri="{FF2B5EF4-FFF2-40B4-BE49-F238E27FC236}">
                <a16:creationId xmlns:a16="http://schemas.microsoft.com/office/drawing/2014/main" id="{1F26E2E7-29EE-4CDE-ADEF-E1629246BA49}"/>
              </a:ext>
            </a:extLst>
          </p:cNvPr>
          <p:cNvSpPr/>
          <p:nvPr/>
        </p:nvSpPr>
        <p:spPr>
          <a:xfrm>
            <a:off x="3842314" y="3863823"/>
            <a:ext cx="571472" cy="274320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文本框 52">
            <a:extLst>
              <a:ext uri="{FF2B5EF4-FFF2-40B4-BE49-F238E27FC236}">
                <a16:creationId xmlns:a16="http://schemas.microsoft.com/office/drawing/2014/main" id="{C1A1792E-5F3B-4C80-A749-20F64012E93C}"/>
              </a:ext>
            </a:extLst>
          </p:cNvPr>
          <p:cNvSpPr txBox="1"/>
          <p:nvPr/>
        </p:nvSpPr>
        <p:spPr>
          <a:xfrm>
            <a:off x="4538900" y="5664100"/>
            <a:ext cx="13826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×14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  <a:sym typeface="Symbol" panose="05050102010706020507" pitchFamily="18" charset="2"/>
              </a:rPr>
              <a:t>2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4" name="文本框 53">
            <a:extLst>
              <a:ext uri="{FF2B5EF4-FFF2-40B4-BE49-F238E27FC236}">
                <a16:creationId xmlns:a16="http://schemas.microsoft.com/office/drawing/2014/main" id="{04ABCFD7-3FAB-4572-A1AD-AE054E43FD54}"/>
              </a:ext>
            </a:extLst>
          </p:cNvPr>
          <p:cNvSpPr txBox="1"/>
          <p:nvPr/>
        </p:nvSpPr>
        <p:spPr>
          <a:xfrm>
            <a:off x="7129013" y="5682030"/>
            <a:ext cx="18725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= 104(cm</a:t>
            </a:r>
            <a:r>
              <a:rPr lang="en-US" altLang="zh-TW" sz="2400" baseline="30000" dirty="0">
                <a:solidFill>
                  <a:srgbClr val="FF00FF"/>
                </a:solidFill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2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)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</a:t>
            </a:r>
            <a:endParaRPr lang="en-US" altLang="zh-CN" sz="2400" dirty="0">
              <a:solidFill>
                <a:srgbClr val="FF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5" name="文本框 54">
            <a:extLst>
              <a:ext uri="{FF2B5EF4-FFF2-40B4-BE49-F238E27FC236}">
                <a16:creationId xmlns:a16="http://schemas.microsoft.com/office/drawing/2014/main" id="{95D1410C-C583-406D-BD5F-A4C48E53489F}"/>
              </a:ext>
            </a:extLst>
          </p:cNvPr>
          <p:cNvSpPr txBox="1"/>
          <p:nvPr/>
        </p:nvSpPr>
        <p:spPr>
          <a:xfrm>
            <a:off x="1913518" y="5085502"/>
            <a:ext cx="8684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ea typeface="DFKai-SB" panose="03000509000000000000" pitchFamily="65" charset="-120"/>
              </a:rPr>
              <a:t>104</a:t>
            </a:r>
          </a:p>
        </p:txBody>
      </p:sp>
      <p:sp>
        <p:nvSpPr>
          <p:cNvPr id="48" name="矩形 47">
            <a:extLst>
              <a:ext uri="{FF2B5EF4-FFF2-40B4-BE49-F238E27FC236}">
                <a16:creationId xmlns:a16="http://schemas.microsoft.com/office/drawing/2014/main" id="{B8D78734-81FE-43A2-B3B4-BA264CA904F5}"/>
              </a:ext>
            </a:extLst>
          </p:cNvPr>
          <p:cNvSpPr/>
          <p:nvPr/>
        </p:nvSpPr>
        <p:spPr>
          <a:xfrm>
            <a:off x="3315973" y="2177372"/>
            <a:ext cx="676236" cy="274320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93453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3.33333E-6 L -0.00174 0.12732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6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500"/>
                            </p:stCondLst>
                            <p:childTnLst>
                              <p:par>
                                <p:cTn id="1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2" grpId="0" animBg="1"/>
      <p:bldP spid="2" grpId="1" animBg="1"/>
      <p:bldP spid="58" grpId="0" animBg="1"/>
      <p:bldP spid="58" grpId="1" animBg="1"/>
      <p:bldP spid="82" grpId="0"/>
      <p:bldP spid="82" grpId="1"/>
      <p:bldP spid="82" grpId="2"/>
      <p:bldP spid="83" grpId="0"/>
      <p:bldP spid="83" grpId="1"/>
      <p:bldP spid="19" grpId="0" animBg="1"/>
      <p:bldP spid="19" grpId="1" animBg="1"/>
      <p:bldP spid="90" grpId="0"/>
      <p:bldP spid="90" grpId="1"/>
      <p:bldP spid="91" grpId="0"/>
      <p:bldP spid="91" grpId="1"/>
      <p:bldP spid="40" grpId="0"/>
      <p:bldP spid="40" grpId="1"/>
      <p:bldP spid="40" grpId="2"/>
      <p:bldP spid="41" grpId="0"/>
      <p:bldP spid="41" grpId="1"/>
      <p:bldP spid="42" grpId="0"/>
      <p:bldP spid="42" grpId="1"/>
      <p:bldP spid="43" grpId="0"/>
      <p:bldP spid="43" grpId="1"/>
      <p:bldP spid="46" grpId="0"/>
      <p:bldP spid="46" grpId="1"/>
      <p:bldP spid="47" grpId="0"/>
      <p:bldP spid="47" grpId="1"/>
      <p:bldP spid="3" grpId="0" animBg="1"/>
      <p:bldP spid="3" grpId="1" animBg="1"/>
      <p:bldP spid="49" grpId="0" animBg="1"/>
      <p:bldP spid="49" grpId="1" animBg="1"/>
      <p:bldP spid="50" grpId="0"/>
      <p:bldP spid="50" grpId="1"/>
      <p:bldP spid="51" grpId="0" animBg="1"/>
      <p:bldP spid="51" grpId="1" animBg="1"/>
      <p:bldP spid="52" grpId="0" animBg="1"/>
      <p:bldP spid="52" grpId="1" animBg="1"/>
      <p:bldP spid="53" grpId="0"/>
      <p:bldP spid="53" grpId="1"/>
      <p:bldP spid="54" grpId="0"/>
      <p:bldP spid="54" grpId="1"/>
      <p:bldP spid="55" grpId="0"/>
      <p:bldP spid="48" grpId="0" animBg="1"/>
      <p:bldP spid="48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ER_PHOTO_0" val="png|iVBORw0KGgoAAAANSUhEUgAAATgAAAA5CAYAAACiVDd7AAAAGXRFWHRTb2Z0d2FyZQBBZG9iZSBJ&#10;bWFnZVJlYWR5ccllPAAADglJREFUeNrsXetx4zgSxkzt/9VGMHRdAENFYCoCSXUBmIrAUgInaxOQ&#10;FIHoALYkRyBOBOYFsCVOBKuJYI+YapyxLHTjQdCSZvqrQtkWLTwajQ/djQeFYDAYDAaDwWAwGAwG&#10;g8FgMBgMBoPBYDAYDAaDwWAwGAwG43bxgUXAYNwskiZNmjRoUt2kQ5POLJY3fGQRMBg3ibxJxyZ9&#10;gr/vm3RqUsqiYTAYt265/aWRnExrsOb+AouOwWAwbhKSzOZNypr0Cj//hp87ID4Gu6gMxk1CuqGV&#10;9vsR/pbpK1h4DCY4BuMmUWskVjZpof39q+CFBgaDccOQrugJfq7hsx38fmILjsFg3Dp2QGY5EJ2M&#10;yamFBwYg6j64f/37PwMQdmowqas///i9+hmE2sghAzkoSJeh9G1/k08C+SQtWR6avM43IAOpB+0V&#10;vRJ04dxj2Sa5/Yh6KNv4AO2UbdpCGxkxCa5RKDlrPAr7Hhyp1HIz4tZFyZp8/zZ8vGq++xSp3qYV&#10;p6LJfxaY3xPIAVumr6H+hcMAVcv+GArIq0bqsfSougpQf7HVzYHUHi311svcdinPMLnOtQFv08MC&#10;yq892nYk/kVOOtPAukt57Yl/iabzPxs+dlSqSZNOYC67bDAcAKG8Nt/bw0C+JCaOn1kHV5OOQCrU&#10;HiTZ3h0QK5aXlOOrQz2UHCcR5JBCfrJuJ988ZZ2h/UcP+aWh5SGEfgL5J456KMlQlr0DcuysSx30&#10;+YGp6IoIDgb0DmadpAO5xBqgoVanSbEHAXXatVxSG3ITyQG5HYX7Rk35f3v4XiwkkOfaUY5z8bYX&#10;q0t5uxBXtEmvDhOLbaI4RZJh0OQY8j1GTwQHHXIUcYKZaoDmF2j7OPCZiShDFDQ3EOkucKDue5DP&#10;3NYvQErrSOVJeby6WlOapZtG0sNjBD0MscRywbgOgtPIzUWpZIylFG57cnbvSXIOs+bEw21ZWmRQ&#10;u3wX2o/J9QyyRK2gnuS3xuQAbqFLmTXU3SWwn7qQNbiCrpZu6aiHA9DDLoSZBnyf3dMrsuDWFnKT&#10;ijT984/fPzRp2KRRk35rPrtr0sqiZLvIrlYXV8LJbYDAc4IQ0ghkINs+JQZEYrEapUzvpCybn1KW&#10;RQerc9RKKyI/JYe5od0TC7FLUpMLNb/J9oMeSFl8AFlQZJ05uMd7gtyk7DdNGoIejjz18NgxJudM&#10;WND3fDi+R/zi0RkZMWNLhZk1SnQwPYSVqqcmjw0oJxavkS7P8B3a7aKEY8vgF0Q75KpXqbX/0LR9&#10;hZBCBuVMELlO1ZYK+bPJZyHMWyAyW4P0OmnkKaBue2SwSVk9taxfKl62aMrZEHWQOnIAksRccuke&#10;vxjqqyzHlLCYp9jKaEsPd4jMVfumgbol81w4/u8jU9D1WHA7gtxGGLm1FOwMlkhBWDS9uqraHimr&#10;ojrM5J+RzwvEEjO6l0T+RXu/GPxdIgMzCDDwR4hlk7RWB6mA/owiNwPRjQhraon03ZIgt5HLtg/Q&#10;wymhhxOY0EOQeCxS8eLCNRAckA42EEe+Gydhn1lFuMGXdE912Mh2gA0gB+vJBd+Qz7/GFgrUuaBI&#10;WNtrhlluhWeZFWEpZQaSWRIu8ch38zDoYelKsB4YO4ypieAjVVfjoo4JV6wKHFDDC7X5AZn9hcH1&#10;eYB4jiCshszkzpsIDWJQvnV9MuTzZPo8Al4IAqMIv3S13EzEDy7jHHHhSofJadbhZIQkuRNCsInr&#10;RmCDBbiw1GmMeEN8l9t7WnDEiuPZMvivDkRQ9wWZyVPL5k3MktoHuDg14u7sI21E7YKEmBy+T3Qd&#10;88cC//8PE4DFM0DItQwtGAis6GDtY+GCScCYOgjGu7uo2EAtrv08JGIRCESxngOUvCRc1yPs68od&#10;Caokylc77vteccPIvIY2mMqvuxCM5h5jg1uVeY8830Zo9yrU1WzwBZmcHixhkkFPbWF4ElxKuDO3&#10;hgkyQNUB7NqDFFUMqbTIbqcRFGUNPhPP9CNuJw/SjOG+2/QgltXxYplgU6QPOpcPVlztMbm79F1G&#10;9PcY00OmpPcnuM9Y7OTG3NMUsVAOlsGaWCwnly0BiqDQs48gz8LRylKkmUeUzxoZ0GeoW0pYMDGA&#10;6dMngmxi6mCXvJxdXCC9iecEx+iR4H6UoOejg+XwxdeygVnX5/YRRXQpQpauA03tvN91EQpcmCBP&#10;BcwtFhq1sbYziHAHZfXWEfXjKyKfzKHuNdJvjx4hj0IwLkJwfSvWJd3Tc3tDLjJgJxYFl8o58pCL&#10;itGl7UEO+wR9gva5K8lJItPSCa6j2ltcsa2l7Ze05L9ekX49O1r/JtIrA1drGT0RXHJj7ikW1K3k&#10;DK0nYd6fl9hmcjnQ4VjWzJHo0BMBsA3kDmZ1Fwspd3RXMy259OHGFhfqsCE2Bj5fkZphk+ODQ5iE&#10;3dMLElyFKPYtua5jYsAfWynzdVPb1hwQ3UjYA/DoyQ05o8NG1DtwXW2kuYwsM9mOhYPVHkUPCH2q&#10;CVc4pg5+6mKhEivBuUWHzoK3h1yU4L4R5HAL1lus+7a88gCLbgoEtQkgX91t3WiH9jGLKom0jUQO&#10;uIXhVmOM4O4jdVVmcUNN7c4iTrQZIouubqp+v6BpMjvc4HarH4rgyi4WzRVgEmmmD7kIU1liC4Ev&#10;RGQeeR3gBEgZSMIHSz9/txhNpxIISybWecqxRf+qvsonXEffI4glMhGMiTAJu6c94heXTms6x3SE&#10;ZNLhKMs1uKcheFAkAcv9xkGBnEUtmu+Y3lsxQOJYZyL+JQnzNaD+MyBU00CrHc6SHgyE8v1weZf9&#10;aCDLHJGBIji5wj1H+qTo2K8uK+w+VtzS4KYmiMxLpqHLWnDUzL++5sb1cB20fsOIVNqjIVFuIjZg&#10;TPmsiUkn9PzvmbAkcwcL9aUnPVja9I5Y4c66XHsP1lseYPFiKDwsdbberoTgtsSAz0OIp7VlQU8x&#10;STMnlHBkSYceXKJfkc9NhNXLIo66jw15bHsBC0YyCdzTFkIwE6Kfnh31MOjFMZa77YoQ74TYE+dD&#10;hn1hIN7/gs3MUGYCk+Le0Pep9mxiGHuyv56E406Oj46dVlkGRe6pVGq10pRiHgHD4oRbWARAEzGY&#10;xq3YkI9LnCGfm0gDPegf4UU9M4GvSu4tFiAml6XvZAfWE0YwpkP0G6LeITfxUjdUdzkX6mKZXWLv&#10;WxoY2uhSXpuoEvH2Lo0a+mCtPTvCz7pFgHNNN+8hjyQKwWlxnzNBcmubgkGsiXpRyCFWTIK4OcTp&#10;xb9EwFi9Hq4mXL0B0nZTfUqBB7MfPT93cl0trmoGb8rCvvtEtN1JD0Aec0G/V2GG1HtFDKajy0qy&#10;9jYujJA3Hc+FHoR9BbZv9zSB9uUaEVSa1ZgC8WTCHCNMwVKaG/oohc8zovw5QqY56M8IOGWh9YN6&#10;NoXPN5qR8gh9PxNvF6VaJ3rnK8vlbAPXZe+IBsnBvwWiqjWLLYMKUgKhBp2Oe4s7pFyLSQTFOghz&#10;YFsG1TdNPSoDaSlrYqHIGiybNRHXKpFy5NXd32DAnbUXQmNyLD36U14bfkDkJK2xkhjkU8ISUHrw&#10;DHpQtSYdpQvk+V7i2nEp9zEig+8WSvO8UHLVF3xgknkQ9EWmleh4/RP01cFSzqFncnvVSFbqzJ14&#10;e//tDPp9qY29AfSrqvcOZJHA/43g7zX0cQWfy34y3e1YQzmJRU8rKDuD7yTa75k2aU+1iTWD71TR&#10;CA46Tq4E3hMdpwagnMV9slbXnrvsB8osRKksr8cIivUs8JW7DbgxO8KacGl3AQOiRNq1BMKxxnMC&#10;9lNhq6oqNjXEQhZNfWbEZJd41NvUDts9g1NBL+goy0UE6OEs0r60Z2Kc9H3VWA59+Bv8pLymIRDF&#10;HsIrBxjDK7DgVNhCWVBz0JsCnp2gvAIZZ08GGT/C2GmPU1X2seU5KiLMtGdnF4LzPqoFG0CLiJ2h&#10;yC3aVTHUviafuAdxhVIKW2QK0e0Wiq2m6KuOMlwF9CXp8lGWMrR9FnlgFoYNxli9R8Jzn9p76iER&#10;4lBWe59QLvIJCAO7xEEPj/wXxswAUtHyrFbinxefHrWYmE/sswC5nCDpHsRam8DUQt+uVd+ReLvm&#10;fh2d4DSSW0ToiDo2uWkdECvu8WyJg01F2OUDJcSz9AERShiz0IA1WEsYSS+ps6baJQMxrJGFC7kZ&#10;SC6Gqyf1b9iDHpp0p45xh53DuBoCKSkLbN4hv/bq6xctFQF9sIK+m2lkpdzTLeRXAscoUt3D7yU8&#10;34rIiwymgTEMtGCU5TDs6ZK/mFfSFFQZMNCGntZEIQwvW9GsorOHHKcRBgxVJrkFA4j5roNVX4Ie&#10;bAJ0UL0dK3SSUcfShj2taBbvHHvTwxo7Tc8qDyvrDCnXyG0NRkOt9dkThGly4Xdsc6LF90ot3xrK&#10;/dz637MW9tFd/s8u4+RjFynCTbhq31jhUGAFrCyPAz31FIfIEGYPOvMHio/dMJJqA20o7DeJlEBI&#10;aJwHSG5okad6A9ZdxBttV5Z4mo1o1MUAGweyUfVXL2WuOtb/oN3k4iIPXQ97e68IojvvcS35C4yD&#10;Vy3+5iPjBfS5/v0V9OtGvG1Gf4XPfHRQuc8q71zzBldavY+ae62eLeHzE/yfNSzzIbZktfhXqilz&#10;JZAjTD8iDDIowTWpA/LKIJ+BkuUtHO/RjrKlmvUg631+j6u5QW6JNtkpK+Fn0cNE82QO4p8rkGVL&#10;LsLwd6pZUIfWpKWe1cK+Jaadr7IKc0Pd9GcDeFYZyj0L96vEGAwGg8FgMBgMBoPBYDAYDAaDwWAw&#10;GAwGg8FgMBgMBoPBuFn8T4ABAESUaT+ImW04AAAAAElFTkSuQmCC"/>
  <p:tag name="ISPRING_COMPANY_LOGO" val="ISPRING_PRESENTER_PHOTO_0"/>
  <p:tag name="ISPRING_COMPANY_WEBSITE" val="https://classroom.com.hk"/>
  <p:tag name="ISPRING_WEBLINKS_TARGET" val="_blank"/>
  <p:tag name="ISPRING_WEBLINKS_TARGETMJT" val="_self"/>
  <p:tag name="ISPRING-SUITE_ISPRING_PLAYERS_CUSTOMIZATION_2" val="{&quot;universal&quot;:{&quot;skinSettings&quot;:{&quot;borderRadius&quot;:10,&quot;colors&quot;:{&quot;asideBackground&quot;:{&quot;color&quot;:&quot;#EFF1F2&quot;,&quot;opacity&quot;:1,&quot;type&quot;:&quot;SOLID&quot;},&quot;asideElementBackgroundActive&quot;:{&quot;color&quot;:&quot;#D5D9DB&quot;,&quot;opacity&quot;:1,&quot;type&quot;:&quot;SOLID&quot;},&quot;asideElementBackgroundHover&quot;:{&quot;color&quot;:&quot;#DDE2E5&quot;,&quot;opacity&quot;:1,&quot;type&quot;:&quot;SOLID&quot;},&quot;asideElementText&quot;:{&quot;color&quot;:&quot;#34383D&quot;,&quot;opacity&quot;:1,&quot;type&quot;:&quot;SOLID&quot;},&quot;asideElementTextActive&quot;:{&quot;color&quot;:&quot;#42484E&quot;,&quot;opacity&quot;:1,&quot;type&quot;:&quot;SOLID&quot;},&quot;asideElementTextHover&quot;:{&quot;color&quot;:&quot;#42484E&quot;,&quot;opacity&quot;:1,&quot;type&quot;:&quot;SOLID&quot;},&quot;asideLogoBackground&quot;:{&quot;color&quot;:&quot;#EFF1F2&quot;,&quot;opacity&quot;:1,&quot;type&quot;:&quot;SOLID&quot;},&quot;pageBackground&quot;:{&quot;color&quot;:&quot;#DCDEE0&quot;,&quot;opacity&quot;:1,&quot;type&quot;:&quot;SOLID&quot;},&quot;playerBackground&quot;:{&quot;color&quot;:&quot;#FFFFFF&quot;,&quot;opacity&quot;:1,&quot;type&quot;:&quot;SOLID&quot;},&quot;playerText&quot;:{&quot;color&quot;:&quot;#616870&quot;,&quot;opacity&quot;:1,&quot;type&quot;:&quot;SOLID&quot;},&quot;primaryButtonBackground&quot;:{&quot;color&quot;:&quot;#5F8BD9&quot;,&quot;opacity&quot;:1,&quot;type&quot;:&quot;SOLID&quot;},&quot;primaryButtonBackgroundHover&quot;:{&quot;color&quot;:&quot;#5077BB&quot;,&quot;opacity&quot;:1,&quot;type&quot;:&quot;SOLID&quot;},&quot;primaryButtonBorder&quot;:{&quot;color&quot;:&quot;#5F8BD9&quot;,&quot;opacity&quot;:1,&quot;type&quot;:&quot;SOLID&quot;},&quot;primaryButtonBorderHover&quot;:{&quot;color&quot;:&quot;#5077BB&quot;,&quot;opacity&quot;:1,&quot;type&quot;:&quot;SOLID&quot;},&quot;primaryButtonText&quot;:{&quot;color&quot;:&quot;#FFFFFF&quot;,&quot;opacity&quot;:1,&quot;type&quot;:&quot;SOLID&quot;},&quot;primaryButtonTextHover&quot;:{&quot;color&quot;:&quot;#FFFFFF&quot;,&quot;opacity&quot;:1,&quot;type&quot;:&quot;SOLID&quot;},&quot;secondaryButtonBackground&quot;:{&quot;color&quot;:&quot;#F1F2F4&quot;,&quot;opacity&quot;:1,&quot;type&quot;:&quot;SOLID&quot;},&quot;secondaryButtonBackgroundHover&quot;:{&quot;color&quot;:&quot;#E5E5E5&quot;,&quot;opacity&quot;:1,&quot;type&quot;:&quot;SOLID&quot;},&quot;secondaryButtonBorder&quot;:{&quot;color&quot;:&quot;#F1F2F4&quot;,&quot;opacity&quot;:1,&quot;type&quot;:&quot;SOLID&quot;},&quot;secondaryButtonBorderHover&quot;:{&quot;color&quot;:&quot;#E5E5E5&quot;,&quot;opacity&quot;:1,&quot;type&quot;:&quot;SOLID&quot;},&quot;secondaryButtonText&quot;:{&quot;color&quot;:&quot;#616870&quot;,&quot;opacity&quot;:1,&quot;type&quot;:&quot;SOLID&quot;},&quot;secondaryButtonTextHover&quot;:{&quot;color&quot;:&quot;#616870&quot;,&quot;opacity&quot;:1,&quot;type&quot;:&quot;SOLID&quot;}},&quot;controlPanel&quot;:{&quot;navigationMode&quot;:&quot;bySlides&quot;,&quot;progressBar&quot;:{&quot;enabled&quot;:true,&quot;mode&quot;:&quot;presentationTimeline&quot;,&quot;showLabels&quot;:true,&quot;visible&quot;:true},&quot;showCCButton&quot;:false,&quot;showNextButton&quot;:true,&quot;showOutline&quot;:false,&quot;showPlayPause&quot;:true,&quot;showPlaybackRateButton&quot;:true,&quot;showPrevButton&quot;:true,&quot;showRewind&quot;:false,&quot;showSlideNumbers&quot;:true,&quot;showSlideOnlyButton&quot;:true,&quot;showVolumeControl&quot;:true,&quot;visible&quot;:true},&quot;fontFamily&quot;:&quot;Arial&quot;,&quot;miniskinCustomizationEnabled&quot;:true,&quot;outlinePanel&quot;:{&quot;highlightViewedEntries&quot;:false,&quot;multilevel&quot;:true,&quot;numberEntries&quot;:true,&quot;search&quot;:true,&quot;thumbnails&quot;:true},&quot;sidePanel&quot;:{&quot;showAtLeft&quot;:false,&quot;showLogo&quot;:false,&quot;showNotes&quot;:false,&quot;showOutline&quot;:false,&quot;showPresenterInfo&quot;:false,&quot;showPresenterVideo&quot;:false,&quot;visible&quot;:false},&quot;titlePanel&quot;:{&quot;buttons&quot;:[&quot;attachments&quot;,&quot;markerTools&quot;,&quot;notes&quot;],&quot;buttonsAtLeft&quot;:true,&quot;courseTitleVisible&quot;:false,&quot;showLogo&quot;:true,&quot;visible&quot;:true},&quot;version&quot;:&quot;1.0&quot;},&quot;skinMessages&quot;:{&quot;PB_ACCESSIBLE_ARIA_LABEL_BACK_TO_BEGIN&quot;:&quot;Go to the beginning of the slide&quot;,&quot;PB_ACCESSIBLE_ARIA_LABEL_BOTTOM_PANEL&quot;:&quot;Bottom Bar&quot;,&quot;PB_ACCESSIBLE_ARIA_LABEL_NAVIGATION_BUTTONS&quot;:&quot;Navigation buttons&quot;,&quot;PB_ACCESSIBLE_ARIA_LABEL_SETTINGS&quot;:&quot;Accessibility Settings&quot;,&quot;PB_ACCESSIBLE_ARIA_LABEL_SLIDE&quot;:&quot;Slide&quot;,&quot;PB_ACCESSIBLE_ARIA_LABEL_TOP_PANEL&quot;:&quot;Top Bar&quot;,&quot;PB_ACCESSIBLE_AUDIO_NARRATION_LABEL&quot;:&quot;Audio narration&quot;,&quot;PB_ACCESSIBLE_NAVIGATION_NEXT_BUTTON&quot;:&quot;Next&quot;,&quot;PB_ACCESSIBLE_NAVIGATION_PREV_BUTTON&quot;:&quot;Previous&quot;,&quot;PB_ACCESSIBLE_SKIN_ENABLE_ACCESSIBILITY_MODE&quot;:&quot;Turn on accessibility mode&quot;,&quot;PB_ACCESSIBLE_SKIN_ENABLE_NORMAL_MODE&quot;:&quot;Turn off accessibility mode&quot;,&quot;PB_ACCESSIBLE_SKIN_PRESENTER_PHOTO&quot;:&quot;Presenter photo&quot;,&quot;PB_ACCESSIBLE_SLIDE_N_OF_COUNT&quot;:&quot;Slide %SLIDE_NUMBER% of %TOTAL_SLIDES%&quot;,&quot;PB_ACCESSIBLE_VIDEO_NARRATION_LABEL&quot;:&quot;Video narration&quot;,&quot;PB_ACCESSIBLE_WATERMARK_SKIN_CREATED_WITH&quot;:&quot;Created with iSpring evaluation version&quot;,&quot;PB_ATTACHMENT_DOCUMENT_SUBTITLE&quot;:&quot;Document&quot;,&quot;PB_ATTACHMENT_FILE_SUBTITLE&quot;:&quot;File&quot;,&quot;PB_ATTACHMENT_IMAGE_SUBTITLE&quot;:&quot;Picture&quot;,&quot;PB_ATTACHMENT_LINK_SUBTITLE&quot;:&quot;Link&quot;,&quot;PB_ATTACHMENT_VIDEO_SUBTITLE&quot;:&quot;Video&quot;,&quot;PB_BACK_TO_APP_BUTTON_LABEL&quot;:&quot;Go back&quot;,&quot;PB_CC_MENU_OFF&quot;:&quot;Off&quot;,&quot;PB_CC_MENU_ON&quot;:&quot;On&quot;,&quot;PB_CC_MENU_TITLE&quot;:&quot;Notes&quot;,&quot;PB_CONTROL_PANEL_EXIT_FULL_SCREEN&quot;:&quot;Exit full screen&quot;,&quot;PB_CONTROL_PANEL_FULL_SCREEN&quot;:&quot;Full screen&quot;,&quot;PB_CONTROL_PANEL_NEXT&quot;:&quot;Next&quot;,&quot;PB_CONTROL_PANEL_OUTLINE&quot;:&quot;Outline&quot;,&quot;PB_CONTROL_PANEL_PREV&quot;:&quot;&quot;,&quot;PB_CONTROL_PANEL_REPLAY&quot;:&quot;Replay&quot;,&quot;PB_CONTROL_PANEL_SLIDE_COUNTER&quot;:&quot;%SLIDE_NUMBER% of %TOTAL_SLIDES%&quot;,&quot;PB_CONTROL_PANEL_VOLUME_CONTROL&quot;:&quot;Volume&quot;,&quot;PB_CURRENT_SLIDE_IS_NOT_COMPLETED&quot;:&quot;Complete the slide to go to the next one.&quot;,&quot;PB_DOMAIN_RESTRICTION&quot;:&quot;Sorry, the content author has prohibited sharing the presentation on this domain.&quot;,&quot;PB_DRAWING_TOOLS_END_DRAWING&quot;:&quot;Finish drawing&quot;,&quot;PB_DRAWING_TOOLS_ERASER&quot;:&quot;Eraser&quot;,&quot;PB_DRAWING_TOOLS_ERASE_ALL&quot;:&quot;Erase all&quot;,&quot;PB_DRAWING_TOOLS_HIGHLIGHTER&quot;:&quot;Highlighter&quot;,&quot;PB_DRAWING_TOOLS_PEN&quot;:&quot;Pen&quot;,&quot;PB_ENTER_PASSWORD&quot;:&quot;Enter the password to view this presentation.&quot;,&quot;PB_INCORRECT_PASSWORD&quot;:&quot;Incorrect password.&quot;,&quot;PB_INTERACTION_SLIDE_WINDOW_TEXT&quot;:&quot;To advance to the next slide, complete this interaction.&quot;,&quot;PB_MESSAGE_BOX_NO&quot;:&quot;No&quot;,&quot;PB_MESSAGE_BOX_OK&quot;:&quot;OK&quot;,&quot;PB_MESSAGE_BOX_YES&quot;:&quot;Yes&quot;,&quot;PB_NAVIGATION_IS_RESTRICTED&quot;:&quot;You can only view slides in order.&quot;,&quot;PB_NAVIGATION_IS_SEQUENTIAL&quot;:&quot;You can only view slides in order.&quot;,&quot;PB_PLAYBACK_RATE_MENU_CAPTION&quot;:&quot;Speed&quot;,&quot;PB_PRECEDING_QUIZ_FAILED_WINDOW_TEXT&quot;:&quot;You haven't passed the quiz on slide %SLIDE_INDEX% and can't advance to the next slide.&quot;,&quot;PB_PRECEDING_QUIZ_NOT_COMPLETED_WINDOW_TEXT&quot;:&quot;To advance to this slide, complete the quiz on slide %SLIDE_INDEX%.&quot;,&quot;PB_PRECEDING_QUIZ_NOT_PASSED_WINDOW_TEXT&quot;:&quot;To advance to this slide, you need to pass the quiz on slide %SLIDE_INDEX%.&quot;,&quot;PB_PRECEDING_SCENARIO_FAILED_WINDOW_TEXT&quot;:&quot;You haven't passed the role-play on slide %SLIDE_INDEX% and can't advance to the next slide.&quot;,&quot;PB_PRECEDING_SCENARIO_NOT_COMPLETED_WINDOW_TEXT&quot;:&quot;To advance to this slide, complete the role-play on slide %SLIDE_INDEX%.&quot;,&quot;PB_PRECEDING_SCENARIO_NOT_PASSED_WINDOW_TEXT&quot;:&quot;To advance to this slide, you need to pass the role-play on slide %SLIDE_INDEX%.&quot;,&quot;PB_PRESENTER_COLLAPSE_BIO&quot;:&quot;Show less&quot;,&quot;PB_PRESENTER_EMAIL&quot;:&quot;Email&quot;,&quot;PB_PRESENTER_EXPAND_BIO&quot;:&quot;Show more&quot;,&quot;PB_PRESENTER_NO_INFO&quot;:&quot;No presenter info.&quot;,&quot;PB_PRESENTER_WEBSITE&quot;:&quot;Website&quot;,&quot;PB_QUIZ_SLIDE_WINDOW_TEXT&quot;:&quot;To advance to the next slide, complete this quiz.&quot;,&quot;PB_RATE_MENU_CAPTION&quot;:&quot;Speed&quot;,&quot;PB_RATE_MENU_DEFAULT_RATE&quot;:&quot;Normal&quot;,&quot;PB_RESUME_PRESENTATION_WINDOW_TEXT&quot;:&quot;Do you want to resume where you left off?&quot;,&quot;PB_SCENARIO_SLIDE_WINDOW_TEXT&quot;:&quot;To advance to the next slide, complete this role-play.&quot;,&quot;PB_SEARCH_CANCEL&quot;:&quot;Cancel&quot;,&quot;PB_SEARCH_NO_RESULTS_LABEL&quot;:&quot;No matches found.&quot;,&quot;PB_SEARCH_PANEL_DEFAULT_TEXT&quot;:&quot;Search…&quot;,&quot;PB_SEARCH_RESULTS_LABEL&quot;:&quot;Search results&quot;,&quot;PB_SEARCH_RESULT_IN_NOTES&quot;:&quot;in notes&quot;,&quot;PB_SEARCH_RESULT_IN_TEXT_LABEL&quot;:&quot;in slide&quot;,&quot;PB_SUBTITLES_MENU_CAPTION&quot;:&quot;Subtitles&quot;,&quot;PB_SUBTITLES_OFF&quot;:&quot;Off&quot;,&quot;PB_TAB_NOTES_LABEL&quot;:&quot;Notes&quot;,&quot;PB_TAB_OUTLINE_LABEL&quot;:&quot;Slides&quot;,&quot;PB_TIME_RESTRICTION&quot;:&quot;Sorry, the content author has prohibited viewing the presentation at this time.&quot;,&quot;PB_TITLE_PANEL_ATTACHMENTS&quot;:&quot;Resources&quot;,&quot;PB_TITLE_PANEL_MARKER_TOOLS&quot;:&quot;Drawing&quot;,&quot;PB_TITLE_PANEL_NOTES&quot;:&quot;Notes&quot;,&quot;PB_TITLE_PANEL_OUTLINE&quot;:&quot;Outline&quot;,&quot;PB_TITLE_PANEL_PRESENTER_INFO&quot;:&quot;Presenter Info&quot;,&quot;PB_TREE_CONTROL_LOADING&quot;:&quot;Loading…&quot;,&quot;PB_VIDEO_WINDOW_NO_VIDEO_LABEL&quot;:&quot;No video&quot;},&quot;playbackAndNavigationSettings&quot;:{&quot;autoStart&quot;:true,&quot;saveAnimationStates&quot;:true,&quot;loopPresentation&quot;:false,&quot;autoPlayAnimations&quot;:false,&quot;autoPlayAnimationsTime&quot;:1,&quot;navigationType&quot;:&quot;FREE&quot;,&quot;resumeMode&quot;:&quot;PROMPT&quot;,&quot;enableKeyboardNavigation&quot;:true},&quot;keyboardSettings&quot;:&quot;&quot;,&quot;skinVersion&quot;:2,&quot;skinCompatibleVersion&quot;:0,&quot;publishSettings&quot;:{&quot;backgroundColor&quot;:&quot;#DCDEE0&quot;,&quot;playerDimensions&quot;:{&quot;height&quot;:144,&quot;width&quot;:16},&quot;playerModule&quot;:&quot;UniversalHtml&quot;,&quot;presentationContent&quot;:{&quot;metadata&quot;:{&quot;references&quot;:true,&quot;texts&quot;:[&quot;DT_COMPANY_WEBSITE&quot;,&quot;DT_REFERENCE_URL&quot;,&quot;DT_REFERENCE_TITLE&quot;,&quot;DT_SLIDE_NOTES_HTML&quot;,&quot;DT_SLIDE_NOTES_TEXT&quot;,&quot;DT_HYPERLINK_TOOLTIP&quot;]},&quot;resources&quot;:{&quot;attachments&quot;:true,&quot;companyLogos&quot;:{&quot;enlargeToFit&quot;:false,&quot;height&quot;:156,&quot;jpegQuality&quot;:100,&quot;keepAspectRatio&quot;:true,&quot;width&quot;:266},&quot;fonts&quot;:[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&quot;,&quot;fontFamily&quot;:&quot;Arial&quot;,&quot;isBold&quot;:false,&quot;isItalic&quot;:fals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b&quot;,&quot;fontFamily&quot;:&quot;Arial&quot;,&quot;isBold&quot;:true,&quot;isItalic&quot;:fals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i&quot;,&quot;fontFamily&quot;:&quot;Arial&quot;,&quot;isBold&quot;:false,&quot;isItalic&quot;:tru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bi&quot;,&quot;fontFamily&quot;:&quot;Arial&quot;,&quot;isBold&quot;:true,&quot;isItalic&quot;:tru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sb&quot;,&quot;fontFamily&quot;:&quot;Arial&quot;,&quot;isBold&quot;:false,&quot;isItalic&quot;:false,&quot;isSemibold&quot;:tru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sbi&quot;,&quot;fontFamily&quot;:&quot;Arial&quot;,&quot;isBold&quot;:false,&quot;isItalic&quot;:true,&quot;isSemibold&quot;:true,&quot;substituteFontFamily&quot;:&quot;Arial&quot;}],&quot;interactivity&quot;:{&quot;fullSupport&quot;:true},&quot;slideThumbnails&quot;:{&quot;enlargeToFit&quot;:false,&quot;height&quot;:59,&quot;jpegQuality&quot;:100,&quot;keepAspectRatio&quot;:true,&quot;width&quot;:78}}}},&quot;ceipData&quot;:{&quot;enableMiniSkinCustomization&quot;:true,&quot;playerLayout&quot;:&quot;custom&quot;,&quot;playerLayoutFooter&quot;:&quot;playAndPause,acceleration,fullscreen,volumeControl,slideNumber,goToPrev,goToNext&quot;,&quot;playerLayoutHeader&quot;:&quot;resources,markerTools,notes,logo&quot;,&quot;playerLayoutHeaderButtonsPosition&quot;:&quot;left&quot;,&quot;playerLayoutOutline&quot;:&quot;&quot;,&quot;playerLayoutProgress&quot;:&quot;enabledNavigation,showLabels&quot;,&quot;playerLayoutProgressMode&quot;:&quot;presentationTimeline&quot;,&quot;playerLayoutSidebar&quot;:&quot;&quot;,&quot;playerLayoutSidebarPosition&quot;:&quot;&quot;,&quot;playerMessages&quot;:&quot;builtin.en&quot;,&quot;playerNavigationAutoStart&quot;:true,&quot;playerNavigationEnableKeyboardNavigation&quot;:true,&quot;playerNavigationMode&quot;:&quot;bySlides&quot;,&quot;playerNavigationOnRestart&quot;:&quot;prompt&quot;,&quot;playerNavigationSaveAnimationStates&quot;:true,&quot;playerNavigationType&quot;:&quot;free&quot;,&quot;playerTheme&quot;:&quot;custom&quot;,&quot;playerThemeBorderRadius&quot;:10,&quot;playerThemeColorScheme&quot;:&quot;builtin.lightBlue&quot;,&quot;playerThemeFont&quot;:&quot;Arial&quot;}}}"/>
  <p:tag name="ISPRING-SUITE_ISPRING_CURRENT_PLAYER_ID" val="universal"/>
  <p:tag name="ISPRING_PRESENTATION_COURSE_TITLE" val="23M15c"/>
  <p:tag name="ISPRING_LMS_API_VERSION" val="SCORM 2004 (4th edition)"/>
  <p:tag name="ISPRING_ULTRA_SCORM_COURCE_TITLE" val="長河小學數學科速效提分試卷"/>
  <p:tag name="ISPRING_ULTRA_SCORM_COURSE_ID" val="EE574E20-C621-4F52-9D78-B91E5B87E5F8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\u000E\uFFFD\uFFFD{F8CD02CD-4396-490A-89C6-E1B5264D1F6A}&quot;,&quot;\\\\srv003\\Production\\Multimedia\\eResources\\HLPM-19_長河小學數學科速效提分試卷\\小5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SLIDES" val="0"/>
  <p:tag name="ISPRING_SCORM_RATE_QUIZZES" val="0"/>
  <p:tag name="ISPRING_SCORM_PASSING_SCORE" val="0.000000"/>
  <p:tag name="ISPRING_PRESENTATION_TITLE" val="長河小學數學科速效提分試卷"/>
  <p:tag name="ISPRING_FIRST_PUBLI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15271F0-7EBB-4F7A-9255-62608FECDEC2}:28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174233D-E23D-46DA-93A6-19B20F513BA1}:28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230D55D-499A-452C-8C45-BC5DF0A96044}:290"/>
</p:tagLst>
</file>

<file path=ppt/theme/theme1.xml><?xml version="1.0" encoding="utf-8"?>
<a:theme xmlns:a="http://schemas.openxmlformats.org/drawingml/2006/main" name="主题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主题2" id="{D2480EA9-1E22-40CF-B38C-AE6E3D8EC06A}" vid="{6E84BFBA-7554-4648-AECA-A5DE025E13C6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0</TotalTime>
  <Words>431</Words>
  <Application>Microsoft Office PowerPoint</Application>
  <PresentationFormat>On-screen Show (4:3)</PresentationFormat>
  <Paragraphs>56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 Unicode MS</vt:lpstr>
      <vt:lpstr>等线</vt:lpstr>
      <vt:lpstr>DFLiHeiHK-W5</vt:lpstr>
      <vt:lpstr>Lingoes Unicode</vt:lpstr>
      <vt:lpstr>Microsoft YaHei</vt:lpstr>
      <vt:lpstr>標楷體</vt:lpstr>
      <vt:lpstr>Arial</vt:lpstr>
      <vt:lpstr>Calibri</vt:lpstr>
      <vt:lpstr>主题2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長河小學數學科速效提分試卷</dc:title>
  <dc:creator/>
  <cp:lastModifiedBy/>
  <cp:revision>1</cp:revision>
  <dcterms:created xsi:type="dcterms:W3CDTF">2019-12-16T06:18:52Z</dcterms:created>
  <dcterms:modified xsi:type="dcterms:W3CDTF">2023-07-14T03:23:27Z</dcterms:modified>
</cp:coreProperties>
</file>