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99" r:id="rId2"/>
    <p:sldId id="301" r:id="rId3"/>
    <p:sldId id="303" r:id="rId4"/>
    <p:sldId id="305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3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0000E1"/>
    <a:srgbClr val="FFCC00"/>
    <a:srgbClr val="C5E0B4"/>
    <a:srgbClr val="D3B5E9"/>
    <a:srgbClr val="D26114"/>
    <a:srgbClr val="7030A0"/>
    <a:srgbClr val="FBE5D6"/>
    <a:srgbClr val="003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3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99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882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8815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891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1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2" name="矩形 11"/>
          <p:cNvSpPr/>
          <p:nvPr userDrawn="1"/>
        </p:nvSpPr>
        <p:spPr>
          <a:xfrm>
            <a:off x="2" y="6331918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59" y="6366416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7" y="643007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260793" y="68061"/>
            <a:ext cx="2915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上學期 易錯卷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710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5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5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2" y="6250530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37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9" indent="-342889" algn="l" defTabSz="91437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28" indent="-285743" algn="l" defTabSz="91437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6" indent="-228594" algn="l" defTabSz="91437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53" indent="-228594" algn="l" defTabSz="91437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39" indent="-228594" algn="l" defTabSz="91437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26" indent="-228594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12" indent="-228594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98" indent="-228594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85" indent="-228594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6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73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8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6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31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18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04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90" algn="l" defTabSz="91437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9">
            <a:extLst>
              <a:ext uri="{FF2B5EF4-FFF2-40B4-BE49-F238E27FC236}">
                <a16:creationId xmlns:a16="http://schemas.microsoft.com/office/drawing/2014/main" id="{85301B28-65C5-41FE-86F8-884D58FD8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049" y="4143716"/>
            <a:ext cx="60875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長方形的周界等於</a:t>
            </a:r>
            <a:r>
              <a:rPr lang="en-US" altLang="zh-CN" sz="2800" dirty="0">
                <a:solidFill>
                  <a:srgbClr val="0000E1"/>
                </a:solidFill>
                <a:ea typeface="標楷體" panose="03000509000000000000" pitchFamily="65" charset="-120"/>
              </a:rPr>
              <a:t>22</a:t>
            </a: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條正方形的邊長。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8C4AB58-21C5-4266-BB86-68415309F4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3844" y="1000162"/>
            <a:ext cx="2560320" cy="1484729"/>
          </a:xfrm>
          <a:prstGeom prst="rect">
            <a:avLst/>
          </a:prstGeom>
        </p:spPr>
      </p:pic>
      <p:sp>
        <p:nvSpPr>
          <p:cNvPr id="26" name="矩形 25">
            <a:extLst>
              <a:ext uri="{FF2B5EF4-FFF2-40B4-BE49-F238E27FC236}">
                <a16:creationId xmlns:a16="http://schemas.microsoft.com/office/drawing/2014/main" id="{699FABCC-05BB-42FD-94C4-C0268C7FF4F9}"/>
              </a:ext>
            </a:extLst>
          </p:cNvPr>
          <p:cNvSpPr/>
          <p:nvPr/>
        </p:nvSpPr>
        <p:spPr>
          <a:xfrm>
            <a:off x="3613353" y="3577288"/>
            <a:ext cx="2796420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6D42C3E6-C5EE-4B33-A232-1F8FB95E399D}"/>
              </a:ext>
            </a:extLst>
          </p:cNvPr>
          <p:cNvSpPr/>
          <p:nvPr/>
        </p:nvSpPr>
        <p:spPr>
          <a:xfrm>
            <a:off x="7628803" y="3009628"/>
            <a:ext cx="1069641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1D578E55-CB9E-4458-BA96-9EDD4E0227CB}"/>
              </a:ext>
            </a:extLst>
          </p:cNvPr>
          <p:cNvSpPr/>
          <p:nvPr/>
        </p:nvSpPr>
        <p:spPr>
          <a:xfrm>
            <a:off x="946809" y="3599407"/>
            <a:ext cx="2348937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6D046FE-1728-42B0-A1F1-A3F5ACB3B202}"/>
              </a:ext>
            </a:extLst>
          </p:cNvPr>
          <p:cNvSpPr txBox="1"/>
          <p:nvPr/>
        </p:nvSpPr>
        <p:spPr>
          <a:xfrm>
            <a:off x="4453090" y="2588088"/>
            <a:ext cx="67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格</a:t>
            </a:r>
            <a:endParaRPr lang="en-US" altLang="zh-CN" sz="24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id="{18401B32-414F-41C0-B477-4A28E095D4B5}"/>
              </a:ext>
            </a:extLst>
          </p:cNvPr>
          <p:cNvSpPr/>
          <p:nvPr/>
        </p:nvSpPr>
        <p:spPr>
          <a:xfrm rot="5400000">
            <a:off x="2626846" y="1652549"/>
            <a:ext cx="1426556" cy="180223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0125E94-9413-4D1C-B41C-8FCE014DE5C2}"/>
              </a:ext>
            </a:extLst>
          </p:cNvPr>
          <p:cNvSpPr txBox="1"/>
          <p:nvPr/>
        </p:nvSpPr>
        <p:spPr>
          <a:xfrm>
            <a:off x="2708098" y="1458842"/>
            <a:ext cx="67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格</a:t>
            </a:r>
            <a:endParaRPr lang="en-US" altLang="zh-CN" sz="24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D25B3394-EF21-4DEA-9473-8F323C452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294" y="4683803"/>
            <a:ext cx="60875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每個正方形的邊長是：</a:t>
            </a:r>
            <a:r>
              <a:rPr lang="en-US" altLang="zh-CN" sz="2800" dirty="0">
                <a:solidFill>
                  <a:srgbClr val="0000E1"/>
                </a:solidFill>
                <a:ea typeface="標楷體" panose="03000509000000000000" pitchFamily="65" charset="-120"/>
              </a:rPr>
              <a:t>44÷22 = 2(cm)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F6657B50-113F-4EFF-9345-9BA0BEB21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283" y="4153262"/>
            <a:ext cx="6087563" cy="98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陰影部分的面積是：</a:t>
            </a:r>
            <a:endParaRPr lang="en-US" altLang="zh-CN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  <a:p>
            <a:pPr>
              <a:lnSpc>
                <a:spcPts val="3600"/>
              </a:lnSpc>
            </a:pPr>
            <a:r>
              <a:rPr lang="en-US" altLang="zh-CN" sz="2800" dirty="0">
                <a:solidFill>
                  <a:srgbClr val="0000E1"/>
                </a:solidFill>
                <a:ea typeface="標楷體" panose="03000509000000000000" pitchFamily="65" charset="-120"/>
              </a:rPr>
              <a:t> (2×2</a:t>
            </a:r>
            <a:r>
              <a:rPr lang="zh-CN" altLang="en-US" sz="2800" dirty="0">
                <a:solidFill>
                  <a:srgbClr val="0000E1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0000E1"/>
                </a:solidFill>
                <a:ea typeface="標楷體" panose="03000509000000000000" pitchFamily="65" charset="-120"/>
              </a:rPr>
              <a:t>2×5) ×(2×3) ÷2 = 42(cm²)</a:t>
            </a:r>
            <a:endParaRPr lang="zh-TW" altLang="en-US" sz="28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962AEDD3-28D5-4474-AAFF-2038C88E6F7C}"/>
              </a:ext>
            </a:extLst>
          </p:cNvPr>
          <p:cNvSpPr/>
          <p:nvPr/>
        </p:nvSpPr>
        <p:spPr>
          <a:xfrm>
            <a:off x="3430229" y="2458790"/>
            <a:ext cx="2524523" cy="239292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C25FAB47-A3BA-49D1-9220-7BA813B394BE}"/>
              </a:ext>
            </a:extLst>
          </p:cNvPr>
          <p:cNvGrpSpPr/>
          <p:nvPr/>
        </p:nvGrpSpPr>
        <p:grpSpPr>
          <a:xfrm>
            <a:off x="4413498" y="1394145"/>
            <a:ext cx="110260" cy="1044000"/>
            <a:chOff x="4631394" y="1642098"/>
            <a:chExt cx="110259" cy="1044000"/>
          </a:xfrm>
        </p:grpSpPr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05DBE160-B5D2-47BC-AF58-6E79083E85D9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219653" y="2164098"/>
              <a:ext cx="1044000" cy="0"/>
            </a:xfrm>
            <a:prstGeom prst="line">
              <a:avLst/>
            </a:pr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id="{9777C3EB-9D3B-4B7C-93EB-ED814DC13031}"/>
                </a:ext>
              </a:extLst>
            </p:cNvPr>
            <p:cNvSpPr/>
            <p:nvPr/>
          </p:nvSpPr>
          <p:spPr>
            <a:xfrm flipH="1">
              <a:off x="4631394" y="2574115"/>
              <a:ext cx="108000" cy="108000"/>
            </a:xfrm>
            <a:custGeom>
              <a:avLst/>
              <a:gdLst>
                <a:gd name="connsiteX0" fmla="*/ 0 w 215660"/>
                <a:gd name="connsiteY0" fmla="*/ 0 h 86264"/>
                <a:gd name="connsiteX1" fmla="*/ 215660 w 215660"/>
                <a:gd name="connsiteY1" fmla="*/ 0 h 86264"/>
                <a:gd name="connsiteX2" fmla="*/ 215660 w 215660"/>
                <a:gd name="connsiteY2" fmla="*/ 86264 h 86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660" h="86264">
                  <a:moveTo>
                    <a:pt x="0" y="0"/>
                  </a:moveTo>
                  <a:lnTo>
                    <a:pt x="215660" y="0"/>
                  </a:lnTo>
                  <a:lnTo>
                    <a:pt x="215660" y="86264"/>
                  </a:lnTo>
                </a:path>
              </a:pathLst>
            </a:custGeom>
            <a:noFill/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1"/>
            </a:p>
          </p:txBody>
        </p:sp>
      </p:grpSp>
      <p:sp>
        <p:nvSpPr>
          <p:cNvPr id="24" name="Text Box 9">
            <a:extLst>
              <a:ext uri="{FF2B5EF4-FFF2-40B4-BE49-F238E27FC236}">
                <a16:creationId xmlns:a16="http://schemas.microsoft.com/office/drawing/2014/main" id="{8F10B47D-EDE6-4DB6-8086-B81AAFBD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362" y="1414577"/>
            <a:ext cx="2691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(4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7)×2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22(</a:t>
            </a:r>
            <a:r>
              <a:rPr lang="zh-CN" altLang="en-US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格</a:t>
            </a:r>
            <a:r>
              <a:rPr lang="en-US" altLang="zh-CN" sz="28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)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7FC048B-E1CC-497A-8F38-D948B24471D2}"/>
              </a:ext>
            </a:extLst>
          </p:cNvPr>
          <p:cNvSpPr txBox="1"/>
          <p:nvPr/>
        </p:nvSpPr>
        <p:spPr>
          <a:xfrm>
            <a:off x="4406224" y="2569262"/>
            <a:ext cx="67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2×</a:t>
            </a: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5</a:t>
            </a:r>
          </a:p>
        </p:txBody>
      </p:sp>
      <p:sp>
        <p:nvSpPr>
          <p:cNvPr id="30" name="任意多边形: 形状 29">
            <a:extLst>
              <a:ext uri="{FF2B5EF4-FFF2-40B4-BE49-F238E27FC236}">
                <a16:creationId xmlns:a16="http://schemas.microsoft.com/office/drawing/2014/main" id="{D04CCE73-04F7-4700-BEBE-4B5C1AFC3FEC}"/>
              </a:ext>
            </a:extLst>
          </p:cNvPr>
          <p:cNvSpPr/>
          <p:nvPr/>
        </p:nvSpPr>
        <p:spPr>
          <a:xfrm>
            <a:off x="3782579" y="2429948"/>
            <a:ext cx="1819833" cy="239292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31" name="任意多边形: 形状 30">
            <a:extLst>
              <a:ext uri="{FF2B5EF4-FFF2-40B4-BE49-F238E27FC236}">
                <a16:creationId xmlns:a16="http://schemas.microsoft.com/office/drawing/2014/main" id="{FE3ADBCB-21B8-4C7E-9930-889BAB82EFDE}"/>
              </a:ext>
            </a:extLst>
          </p:cNvPr>
          <p:cNvSpPr/>
          <p:nvPr/>
        </p:nvSpPr>
        <p:spPr>
          <a:xfrm rot="16200000" flipH="1">
            <a:off x="4084780" y="1838074"/>
            <a:ext cx="1065551" cy="170169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22E8655-D2CA-496D-AF02-E7205C73A335}"/>
              </a:ext>
            </a:extLst>
          </p:cNvPr>
          <p:cNvSpPr txBox="1"/>
          <p:nvPr/>
        </p:nvSpPr>
        <p:spPr>
          <a:xfrm flipH="1">
            <a:off x="4645100" y="1687870"/>
            <a:ext cx="67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2×</a:t>
            </a: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33" name="任意多边形: 形状 32">
            <a:extLst>
              <a:ext uri="{FF2B5EF4-FFF2-40B4-BE49-F238E27FC236}">
                <a16:creationId xmlns:a16="http://schemas.microsoft.com/office/drawing/2014/main" id="{712E8A3D-9F59-43B8-AF91-584430357FED}"/>
              </a:ext>
            </a:extLst>
          </p:cNvPr>
          <p:cNvSpPr/>
          <p:nvPr/>
        </p:nvSpPr>
        <p:spPr>
          <a:xfrm flipV="1">
            <a:off x="4526555" y="1223255"/>
            <a:ext cx="718001" cy="164276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8D8BD1E5-C259-4B8B-9869-EF195C301EF0}"/>
              </a:ext>
            </a:extLst>
          </p:cNvPr>
          <p:cNvSpPr txBox="1"/>
          <p:nvPr/>
        </p:nvSpPr>
        <p:spPr>
          <a:xfrm>
            <a:off x="4568369" y="838023"/>
            <a:ext cx="67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2×</a:t>
            </a: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2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AD0A422-6F89-42D9-AC27-412E7F287BDA}"/>
              </a:ext>
            </a:extLst>
          </p:cNvPr>
          <p:cNvSpPr txBox="1"/>
          <p:nvPr/>
        </p:nvSpPr>
        <p:spPr>
          <a:xfrm>
            <a:off x="6727382" y="3477076"/>
            <a:ext cx="623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80361232-E0B3-4C00-AE99-71443452074A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27.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CB2E502-39A3-4E11-BAFB-4A3C67FA212E}"/>
              </a:ext>
            </a:extLst>
          </p:cNvPr>
          <p:cNvSpPr txBox="1"/>
          <p:nvPr/>
        </p:nvSpPr>
        <p:spPr>
          <a:xfrm>
            <a:off x="388300" y="2850873"/>
            <a:ext cx="8755708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上圖長方形由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28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個大小相同的正方形組成，長方形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的周界是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44cm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。陰影部分的面積是</a:t>
            </a:r>
            <a:r>
              <a:rPr lang="en-US" altLang="zh-CN" sz="28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   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cm²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28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5" grpId="0"/>
      <p:bldP spid="5" grpId="1"/>
      <p:bldP spid="5" grpId="2"/>
      <p:bldP spid="9" grpId="0" animBg="1"/>
      <p:bldP spid="9" grpId="1" animBg="1"/>
      <p:bldP spid="9" grpId="2" animBg="1"/>
      <p:bldP spid="10" grpId="0"/>
      <p:bldP spid="10" grpId="1"/>
      <p:bldP spid="10" grpId="2"/>
      <p:bldP spid="21" grpId="0"/>
      <p:bldP spid="21" grpId="1"/>
      <p:bldP spid="22" grpId="0" build="allAtOnce"/>
      <p:bldP spid="23" grpId="0" animBg="1"/>
      <p:bldP spid="23" grpId="1" animBg="1"/>
      <p:bldP spid="23" grpId="2" animBg="1"/>
      <p:bldP spid="24" grpId="0"/>
      <p:bldP spid="24" grpId="1"/>
      <p:bldP spid="29" grpId="0"/>
      <p:bldP spid="29" grpId="1"/>
      <p:bldP spid="30" grpId="0" animBg="1"/>
      <p:bldP spid="30" grpId="1" animBg="1"/>
      <p:bldP spid="31" grpId="0" animBg="1"/>
      <p:bldP spid="31" grpId="1" animBg="1"/>
      <p:bldP spid="32" grpId="0"/>
      <p:bldP spid="32" grpId="1"/>
      <p:bldP spid="33" grpId="0" animBg="1"/>
      <p:bldP spid="33" grpId="1" animBg="1"/>
      <p:bldP spid="34" grpId="0"/>
      <p:bldP spid="34" grpId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矩形 78">
            <a:extLst>
              <a:ext uri="{FF2B5EF4-FFF2-40B4-BE49-F238E27FC236}">
                <a16:creationId xmlns:a16="http://schemas.microsoft.com/office/drawing/2014/main" id="{79D7A4BC-A076-4AB5-B778-96D6778A02F3}"/>
              </a:ext>
            </a:extLst>
          </p:cNvPr>
          <p:cNvSpPr/>
          <p:nvPr/>
        </p:nvSpPr>
        <p:spPr>
          <a:xfrm>
            <a:off x="2078435" y="4851068"/>
            <a:ext cx="1316809" cy="464112"/>
          </a:xfrm>
          <a:prstGeom prst="rect">
            <a:avLst/>
          </a:prstGeom>
          <a:solidFill>
            <a:srgbClr val="D3B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CD02EB17-149D-4FA6-BDEA-9E1C30DCD30A}"/>
              </a:ext>
            </a:extLst>
          </p:cNvPr>
          <p:cNvSpPr/>
          <p:nvPr/>
        </p:nvSpPr>
        <p:spPr>
          <a:xfrm>
            <a:off x="2078435" y="4308641"/>
            <a:ext cx="1316809" cy="464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8D3BF7CF-4148-42EB-A468-57C379F82116}"/>
              </a:ext>
            </a:extLst>
          </p:cNvPr>
          <p:cNvSpPr/>
          <p:nvPr/>
        </p:nvSpPr>
        <p:spPr>
          <a:xfrm>
            <a:off x="2102580" y="3685373"/>
            <a:ext cx="1316809" cy="464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72" name="椭圆 71">
            <a:extLst>
              <a:ext uri="{FF2B5EF4-FFF2-40B4-BE49-F238E27FC236}">
                <a16:creationId xmlns:a16="http://schemas.microsoft.com/office/drawing/2014/main" id="{57AFAFB6-1D3C-496B-99A0-7F80B78732E0}"/>
              </a:ext>
            </a:extLst>
          </p:cNvPr>
          <p:cNvSpPr/>
          <p:nvPr/>
        </p:nvSpPr>
        <p:spPr>
          <a:xfrm>
            <a:off x="1390774" y="5440415"/>
            <a:ext cx="353963" cy="33921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E8D5133-AE77-43FB-B0E5-15780D64908D}"/>
              </a:ext>
            </a:extLst>
          </p:cNvPr>
          <p:cNvGrpSpPr/>
          <p:nvPr/>
        </p:nvGrpSpPr>
        <p:grpSpPr>
          <a:xfrm>
            <a:off x="1135092" y="3021324"/>
            <a:ext cx="7053945" cy="2865400"/>
            <a:chOff x="522514" y="1244765"/>
            <a:chExt cx="7053944" cy="2865398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5DF9E1E3-8960-4292-A8E4-141793C38A15}"/>
                </a:ext>
              </a:extLst>
            </p:cNvPr>
            <p:cNvSpPr txBox="1"/>
            <p:nvPr/>
          </p:nvSpPr>
          <p:spPr>
            <a:xfrm>
              <a:off x="522514" y="1244765"/>
              <a:ext cx="7053944" cy="28653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400"/>
                </a:lnSpc>
              </a:pP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根據上圖，下列哪一項描述是正確的？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  <a:p>
              <a:pPr indent="539735"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A. X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的面積是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Y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4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倍</a:t>
              </a:r>
              <a:r>
                <a:rPr lang="zh-TW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。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                     </a:t>
              </a:r>
            </a:p>
            <a:p>
              <a:pPr indent="539735"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B. Y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的面積比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Z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的大</a:t>
              </a:r>
              <a:r>
                <a:rPr lang="zh-TW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。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  <a:p>
              <a:pPr indent="539735"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C. Z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的面積與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X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和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Y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的總面積相等</a:t>
              </a:r>
              <a:r>
                <a:rPr lang="zh-TW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。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                      </a:t>
              </a:r>
            </a:p>
            <a:p>
              <a:pPr indent="539735">
                <a:lnSpc>
                  <a:spcPts val="4400"/>
                </a:lnSpc>
              </a:pP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D. Y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的面積是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X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的</a:t>
              </a:r>
              <a:r>
                <a: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2</a:t>
              </a:r>
              <a:r>
                <a:rPr lang="zh-CN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倍</a:t>
              </a:r>
              <a:r>
                <a:rPr lang="zh-TW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。</a:t>
              </a:r>
              <a:endPara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C0739E19-2092-478B-92F0-B1A9959ED273}"/>
                </a:ext>
              </a:extLst>
            </p:cNvPr>
            <p:cNvSpPr/>
            <p:nvPr/>
          </p:nvSpPr>
          <p:spPr>
            <a:xfrm>
              <a:off x="775626" y="1963111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" name="椭圆 4">
              <a:extLst>
                <a:ext uri="{FF2B5EF4-FFF2-40B4-BE49-F238E27FC236}">
                  <a16:creationId xmlns:a16="http://schemas.microsoft.com/office/drawing/2014/main" id="{57211FE1-44BC-49EC-994E-B57E572AE36C}"/>
                </a:ext>
              </a:extLst>
            </p:cNvPr>
            <p:cNvSpPr/>
            <p:nvPr/>
          </p:nvSpPr>
          <p:spPr>
            <a:xfrm>
              <a:off x="778202" y="3661144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74022C6F-5E1F-4AF7-9509-C70CF68EF977}"/>
                </a:ext>
              </a:extLst>
            </p:cNvPr>
            <p:cNvSpPr/>
            <p:nvPr/>
          </p:nvSpPr>
          <p:spPr>
            <a:xfrm>
              <a:off x="770254" y="2540092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C17C5168-6EEC-4533-BEAE-4D3DDCCC52A3}"/>
                </a:ext>
              </a:extLst>
            </p:cNvPr>
            <p:cNvSpPr/>
            <p:nvPr/>
          </p:nvSpPr>
          <p:spPr>
            <a:xfrm>
              <a:off x="778714" y="3089787"/>
              <a:ext cx="353962" cy="339213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71" name="矩形 70">
            <a:extLst>
              <a:ext uri="{FF2B5EF4-FFF2-40B4-BE49-F238E27FC236}">
                <a16:creationId xmlns:a16="http://schemas.microsoft.com/office/drawing/2014/main" id="{BFADD77B-7483-4EDE-826E-2171E7115066}"/>
              </a:ext>
            </a:extLst>
          </p:cNvPr>
          <p:cNvSpPr/>
          <p:nvPr/>
        </p:nvSpPr>
        <p:spPr>
          <a:xfrm>
            <a:off x="7620751" y="1759054"/>
            <a:ext cx="673024" cy="3287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43" name="Text Box 9">
            <a:extLst>
              <a:ext uri="{FF2B5EF4-FFF2-40B4-BE49-F238E27FC236}">
                <a16:creationId xmlns:a16="http://schemas.microsoft.com/office/drawing/2014/main" id="{FF6A272A-2D04-40A0-9B0C-7740ED5FE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5268" y="1695728"/>
            <a:ext cx="38668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Y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4×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÷2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2×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2627552B-A7AB-4B91-AA87-1E91A1E8B87F}"/>
              </a:ext>
            </a:extLst>
          </p:cNvPr>
          <p:cNvSpPr/>
          <p:nvPr/>
        </p:nvSpPr>
        <p:spPr>
          <a:xfrm>
            <a:off x="7613208" y="2236760"/>
            <a:ext cx="688112" cy="33667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DE64816-1761-462E-B14E-3F4E5112F3C0}"/>
              </a:ext>
            </a:extLst>
          </p:cNvPr>
          <p:cNvSpPr/>
          <p:nvPr/>
        </p:nvSpPr>
        <p:spPr>
          <a:xfrm>
            <a:off x="7649340" y="1286832"/>
            <a:ext cx="307935" cy="33667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A9D59875-DABF-4FFC-BCB5-330EC0F515A6}"/>
              </a:ext>
            </a:extLst>
          </p:cNvPr>
          <p:cNvSpPr/>
          <p:nvPr/>
        </p:nvSpPr>
        <p:spPr>
          <a:xfrm>
            <a:off x="2500876" y="2773652"/>
            <a:ext cx="564727" cy="2743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07340DB7-54D1-4784-AE95-F79E1E9782A4}"/>
              </a:ext>
            </a:extLst>
          </p:cNvPr>
          <p:cNvSpPr/>
          <p:nvPr/>
        </p:nvSpPr>
        <p:spPr>
          <a:xfrm>
            <a:off x="4030752" y="2782828"/>
            <a:ext cx="564729" cy="2743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2299CD50-603C-4B46-AF03-5587A84341EA}"/>
              </a:ext>
            </a:extLst>
          </p:cNvPr>
          <p:cNvSpPr/>
          <p:nvPr/>
        </p:nvSpPr>
        <p:spPr>
          <a:xfrm>
            <a:off x="1346442" y="2789159"/>
            <a:ext cx="564729" cy="27432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78" name="任意多边形: 形状 77">
            <a:extLst>
              <a:ext uri="{FF2B5EF4-FFF2-40B4-BE49-F238E27FC236}">
                <a16:creationId xmlns:a16="http://schemas.microsoft.com/office/drawing/2014/main" id="{02DB439E-D082-4EA5-8A21-EB2385166BF1}"/>
              </a:ext>
            </a:extLst>
          </p:cNvPr>
          <p:cNvSpPr/>
          <p:nvPr/>
        </p:nvSpPr>
        <p:spPr>
          <a:xfrm>
            <a:off x="3152329" y="1001857"/>
            <a:ext cx="1846217" cy="1644677"/>
          </a:xfrm>
          <a:custGeom>
            <a:avLst/>
            <a:gdLst>
              <a:gd name="connsiteX0" fmla="*/ 0 w 1863634"/>
              <a:gd name="connsiteY0" fmla="*/ 0 h 1672045"/>
              <a:gd name="connsiteX1" fmla="*/ 1863634 w 1863634"/>
              <a:gd name="connsiteY1" fmla="*/ 1663337 h 1672045"/>
              <a:gd name="connsiteX2" fmla="*/ 409303 w 1863634"/>
              <a:gd name="connsiteY2" fmla="*/ 1672045 h 1672045"/>
              <a:gd name="connsiteX3" fmla="*/ 0 w 1863634"/>
              <a:gd name="connsiteY3" fmla="*/ 0 h 1672045"/>
              <a:gd name="connsiteX0" fmla="*/ 0 w 1863634"/>
              <a:gd name="connsiteY0" fmla="*/ 0 h 1663337"/>
              <a:gd name="connsiteX1" fmla="*/ 1863634 w 1863634"/>
              <a:gd name="connsiteY1" fmla="*/ 1663337 h 1663337"/>
              <a:gd name="connsiteX2" fmla="*/ 409303 w 1863634"/>
              <a:gd name="connsiteY2" fmla="*/ 1663285 h 1663337"/>
              <a:gd name="connsiteX3" fmla="*/ 0 w 1863634"/>
              <a:gd name="connsiteY3" fmla="*/ 0 h 1663337"/>
              <a:gd name="connsiteX0" fmla="*/ 0 w 1863634"/>
              <a:gd name="connsiteY0" fmla="*/ 0 h 1663337"/>
              <a:gd name="connsiteX1" fmla="*/ 1863634 w 1863634"/>
              <a:gd name="connsiteY1" fmla="*/ 1663337 h 1663337"/>
              <a:gd name="connsiteX2" fmla="*/ 383178 w 1863634"/>
              <a:gd name="connsiteY2" fmla="*/ 1645763 h 1663337"/>
              <a:gd name="connsiteX3" fmla="*/ 0 w 1863634"/>
              <a:gd name="connsiteY3" fmla="*/ 0 h 1663337"/>
              <a:gd name="connsiteX0" fmla="*/ 0 w 1846217"/>
              <a:gd name="connsiteY0" fmla="*/ 0 h 1654576"/>
              <a:gd name="connsiteX1" fmla="*/ 1846217 w 1846217"/>
              <a:gd name="connsiteY1" fmla="*/ 1654576 h 1654576"/>
              <a:gd name="connsiteX2" fmla="*/ 383178 w 1846217"/>
              <a:gd name="connsiteY2" fmla="*/ 1645763 h 1654576"/>
              <a:gd name="connsiteX3" fmla="*/ 0 w 1846217"/>
              <a:gd name="connsiteY3" fmla="*/ 0 h 1654576"/>
              <a:gd name="connsiteX0" fmla="*/ 0 w 1846217"/>
              <a:gd name="connsiteY0" fmla="*/ 0 h 1654576"/>
              <a:gd name="connsiteX1" fmla="*/ 1846217 w 1846217"/>
              <a:gd name="connsiteY1" fmla="*/ 1654576 h 1654576"/>
              <a:gd name="connsiteX2" fmla="*/ 374469 w 1846217"/>
              <a:gd name="connsiteY2" fmla="*/ 1645763 h 1654576"/>
              <a:gd name="connsiteX3" fmla="*/ 0 w 1846217"/>
              <a:gd name="connsiteY3" fmla="*/ 0 h 1654576"/>
              <a:gd name="connsiteX0" fmla="*/ 0 w 1846217"/>
              <a:gd name="connsiteY0" fmla="*/ 0 h 1654576"/>
              <a:gd name="connsiteX1" fmla="*/ 1846217 w 1846217"/>
              <a:gd name="connsiteY1" fmla="*/ 1654576 h 1654576"/>
              <a:gd name="connsiteX2" fmla="*/ 374469 w 1846217"/>
              <a:gd name="connsiteY2" fmla="*/ 1654524 h 1654576"/>
              <a:gd name="connsiteX3" fmla="*/ 0 w 1846217"/>
              <a:gd name="connsiteY3" fmla="*/ 0 h 165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6217" h="1654576">
                <a:moveTo>
                  <a:pt x="0" y="0"/>
                </a:moveTo>
                <a:lnTo>
                  <a:pt x="1846217" y="1654576"/>
                </a:lnTo>
                <a:lnTo>
                  <a:pt x="374469" y="1654524"/>
                </a:lnTo>
                <a:lnTo>
                  <a:pt x="0" y="0"/>
                </a:lnTo>
                <a:close/>
              </a:path>
            </a:pathLst>
          </a:custGeom>
          <a:solidFill>
            <a:srgbClr val="D3B5E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74" name="任意多边形: 形状 73">
            <a:extLst>
              <a:ext uri="{FF2B5EF4-FFF2-40B4-BE49-F238E27FC236}">
                <a16:creationId xmlns:a16="http://schemas.microsoft.com/office/drawing/2014/main" id="{A0B6BC86-7BB5-4A8F-AFFE-17E96BFB91F1}"/>
              </a:ext>
            </a:extLst>
          </p:cNvPr>
          <p:cNvSpPr/>
          <p:nvPr/>
        </p:nvSpPr>
        <p:spPr>
          <a:xfrm>
            <a:off x="2051384" y="1000894"/>
            <a:ext cx="1480457" cy="1645327"/>
          </a:xfrm>
          <a:custGeom>
            <a:avLst/>
            <a:gdLst>
              <a:gd name="connsiteX0" fmla="*/ 1114697 w 1515291"/>
              <a:gd name="connsiteY0" fmla="*/ 0 h 1680754"/>
              <a:gd name="connsiteX1" fmla="*/ 0 w 1515291"/>
              <a:gd name="connsiteY1" fmla="*/ 1680754 h 1680754"/>
              <a:gd name="connsiteX2" fmla="*/ 1515291 w 1515291"/>
              <a:gd name="connsiteY2" fmla="*/ 1680754 h 1680754"/>
              <a:gd name="connsiteX3" fmla="*/ 1114697 w 1515291"/>
              <a:gd name="connsiteY3" fmla="*/ 0 h 1680754"/>
              <a:gd name="connsiteX0" fmla="*/ 1114697 w 1489165"/>
              <a:gd name="connsiteY0" fmla="*/ 0 h 1680754"/>
              <a:gd name="connsiteX1" fmla="*/ 0 w 1489165"/>
              <a:gd name="connsiteY1" fmla="*/ 1680754 h 1680754"/>
              <a:gd name="connsiteX2" fmla="*/ 1489165 w 1489165"/>
              <a:gd name="connsiteY2" fmla="*/ 1680754 h 1680754"/>
              <a:gd name="connsiteX3" fmla="*/ 1114697 w 1489165"/>
              <a:gd name="connsiteY3" fmla="*/ 0 h 1680754"/>
              <a:gd name="connsiteX0" fmla="*/ 1114697 w 1463039"/>
              <a:gd name="connsiteY0" fmla="*/ 0 h 1680754"/>
              <a:gd name="connsiteX1" fmla="*/ 0 w 1463039"/>
              <a:gd name="connsiteY1" fmla="*/ 1680754 h 1680754"/>
              <a:gd name="connsiteX2" fmla="*/ 1463039 w 1463039"/>
              <a:gd name="connsiteY2" fmla="*/ 1680754 h 1680754"/>
              <a:gd name="connsiteX3" fmla="*/ 1114697 w 1463039"/>
              <a:gd name="connsiteY3" fmla="*/ 0 h 1680754"/>
              <a:gd name="connsiteX0" fmla="*/ 1114697 w 1480456"/>
              <a:gd name="connsiteY0" fmla="*/ 0 h 1680754"/>
              <a:gd name="connsiteX1" fmla="*/ 0 w 1480456"/>
              <a:gd name="connsiteY1" fmla="*/ 1680754 h 1680754"/>
              <a:gd name="connsiteX2" fmla="*/ 1480456 w 1480456"/>
              <a:gd name="connsiteY2" fmla="*/ 1680754 h 1680754"/>
              <a:gd name="connsiteX3" fmla="*/ 1114697 w 1480456"/>
              <a:gd name="connsiteY3" fmla="*/ 0 h 1680754"/>
              <a:gd name="connsiteX0" fmla="*/ 1105989 w 1480456"/>
              <a:gd name="connsiteY0" fmla="*/ 0 h 1663148"/>
              <a:gd name="connsiteX1" fmla="*/ 0 w 1480456"/>
              <a:gd name="connsiteY1" fmla="*/ 1663148 h 1663148"/>
              <a:gd name="connsiteX2" fmla="*/ 1480456 w 1480456"/>
              <a:gd name="connsiteY2" fmla="*/ 1663148 h 1663148"/>
              <a:gd name="connsiteX3" fmla="*/ 1105989 w 1480456"/>
              <a:gd name="connsiteY3" fmla="*/ 0 h 166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456" h="1663148">
                <a:moveTo>
                  <a:pt x="1105989" y="0"/>
                </a:moveTo>
                <a:lnTo>
                  <a:pt x="0" y="1663148"/>
                </a:lnTo>
                <a:lnTo>
                  <a:pt x="1480456" y="1663148"/>
                </a:lnTo>
                <a:lnTo>
                  <a:pt x="1105989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73" name="任意多边形: 形状 72">
            <a:extLst>
              <a:ext uri="{FF2B5EF4-FFF2-40B4-BE49-F238E27FC236}">
                <a16:creationId xmlns:a16="http://schemas.microsoft.com/office/drawing/2014/main" id="{9C4FA14C-AF95-43DE-A302-C88EDB305F4D}"/>
              </a:ext>
            </a:extLst>
          </p:cNvPr>
          <p:cNvSpPr/>
          <p:nvPr/>
        </p:nvSpPr>
        <p:spPr>
          <a:xfrm>
            <a:off x="1289524" y="1006723"/>
            <a:ext cx="1854927" cy="1637211"/>
          </a:xfrm>
          <a:custGeom>
            <a:avLst/>
            <a:gdLst>
              <a:gd name="connsiteX0" fmla="*/ 0 w 1881052"/>
              <a:gd name="connsiteY0" fmla="*/ 1663337 h 1663337"/>
              <a:gd name="connsiteX1" fmla="*/ 775063 w 1881052"/>
              <a:gd name="connsiteY1" fmla="*/ 1654628 h 1663337"/>
              <a:gd name="connsiteX2" fmla="*/ 1881052 w 1881052"/>
              <a:gd name="connsiteY2" fmla="*/ 0 h 1663337"/>
              <a:gd name="connsiteX3" fmla="*/ 0 w 1881052"/>
              <a:gd name="connsiteY3" fmla="*/ 1663337 h 1663337"/>
              <a:gd name="connsiteX0" fmla="*/ 0 w 1881052"/>
              <a:gd name="connsiteY0" fmla="*/ 1663337 h 1663337"/>
              <a:gd name="connsiteX1" fmla="*/ 775063 w 1881052"/>
              <a:gd name="connsiteY1" fmla="*/ 1654628 h 1663337"/>
              <a:gd name="connsiteX2" fmla="*/ 1881052 w 1881052"/>
              <a:gd name="connsiteY2" fmla="*/ 0 h 1663337"/>
              <a:gd name="connsiteX3" fmla="*/ 0 w 1881052"/>
              <a:gd name="connsiteY3" fmla="*/ 1663337 h 1663337"/>
              <a:gd name="connsiteX0" fmla="*/ 0 w 1881052"/>
              <a:gd name="connsiteY0" fmla="*/ 1654628 h 1654628"/>
              <a:gd name="connsiteX1" fmla="*/ 775063 w 1881052"/>
              <a:gd name="connsiteY1" fmla="*/ 1654628 h 1654628"/>
              <a:gd name="connsiteX2" fmla="*/ 1881052 w 1881052"/>
              <a:gd name="connsiteY2" fmla="*/ 0 h 1654628"/>
              <a:gd name="connsiteX3" fmla="*/ 0 w 1881052"/>
              <a:gd name="connsiteY3" fmla="*/ 1654628 h 1654628"/>
              <a:gd name="connsiteX0" fmla="*/ 0 w 1854926"/>
              <a:gd name="connsiteY0" fmla="*/ 1654628 h 1654628"/>
              <a:gd name="connsiteX1" fmla="*/ 748937 w 1854926"/>
              <a:gd name="connsiteY1" fmla="*/ 1654628 h 1654628"/>
              <a:gd name="connsiteX2" fmla="*/ 1854926 w 1854926"/>
              <a:gd name="connsiteY2" fmla="*/ 0 h 1654628"/>
              <a:gd name="connsiteX3" fmla="*/ 0 w 1854926"/>
              <a:gd name="connsiteY3" fmla="*/ 1654628 h 1654628"/>
              <a:gd name="connsiteX0" fmla="*/ 0 w 1846217"/>
              <a:gd name="connsiteY0" fmla="*/ 1628502 h 1628502"/>
              <a:gd name="connsiteX1" fmla="*/ 748937 w 1846217"/>
              <a:gd name="connsiteY1" fmla="*/ 1628502 h 1628502"/>
              <a:gd name="connsiteX2" fmla="*/ 1846217 w 1846217"/>
              <a:gd name="connsiteY2" fmla="*/ 0 h 1628502"/>
              <a:gd name="connsiteX3" fmla="*/ 0 w 1846217"/>
              <a:gd name="connsiteY3" fmla="*/ 1628502 h 1628502"/>
              <a:gd name="connsiteX0" fmla="*/ 0 w 1863635"/>
              <a:gd name="connsiteY0" fmla="*/ 1637210 h 1637210"/>
              <a:gd name="connsiteX1" fmla="*/ 748937 w 1863635"/>
              <a:gd name="connsiteY1" fmla="*/ 1637210 h 1637210"/>
              <a:gd name="connsiteX2" fmla="*/ 1863635 w 1863635"/>
              <a:gd name="connsiteY2" fmla="*/ 0 h 1637210"/>
              <a:gd name="connsiteX3" fmla="*/ 0 w 1863635"/>
              <a:gd name="connsiteY3" fmla="*/ 1637210 h 1637210"/>
              <a:gd name="connsiteX0" fmla="*/ 0 w 1881052"/>
              <a:gd name="connsiteY0" fmla="*/ 1637210 h 1637210"/>
              <a:gd name="connsiteX1" fmla="*/ 748937 w 1881052"/>
              <a:gd name="connsiteY1" fmla="*/ 1637210 h 1637210"/>
              <a:gd name="connsiteX2" fmla="*/ 1881052 w 1881052"/>
              <a:gd name="connsiteY2" fmla="*/ 0 h 1637210"/>
              <a:gd name="connsiteX3" fmla="*/ 0 w 1881052"/>
              <a:gd name="connsiteY3" fmla="*/ 1637210 h 1637210"/>
              <a:gd name="connsiteX0" fmla="*/ 0 w 1863635"/>
              <a:gd name="connsiteY0" fmla="*/ 1637210 h 1637210"/>
              <a:gd name="connsiteX1" fmla="*/ 748937 w 1863635"/>
              <a:gd name="connsiteY1" fmla="*/ 1637210 h 1637210"/>
              <a:gd name="connsiteX2" fmla="*/ 1863635 w 1863635"/>
              <a:gd name="connsiteY2" fmla="*/ 0 h 1637210"/>
              <a:gd name="connsiteX3" fmla="*/ 0 w 1863635"/>
              <a:gd name="connsiteY3" fmla="*/ 1637210 h 1637210"/>
              <a:gd name="connsiteX0" fmla="*/ 0 w 1846217"/>
              <a:gd name="connsiteY0" fmla="*/ 1637210 h 1637210"/>
              <a:gd name="connsiteX1" fmla="*/ 748937 w 1846217"/>
              <a:gd name="connsiteY1" fmla="*/ 1637210 h 1637210"/>
              <a:gd name="connsiteX2" fmla="*/ 1846217 w 1846217"/>
              <a:gd name="connsiteY2" fmla="*/ 0 h 1637210"/>
              <a:gd name="connsiteX3" fmla="*/ 0 w 1846217"/>
              <a:gd name="connsiteY3" fmla="*/ 1637210 h 1637210"/>
              <a:gd name="connsiteX0" fmla="*/ 0 w 1863634"/>
              <a:gd name="connsiteY0" fmla="*/ 1637210 h 1637210"/>
              <a:gd name="connsiteX1" fmla="*/ 748937 w 1863634"/>
              <a:gd name="connsiteY1" fmla="*/ 1637210 h 1637210"/>
              <a:gd name="connsiteX2" fmla="*/ 1863634 w 1863634"/>
              <a:gd name="connsiteY2" fmla="*/ 0 h 1637210"/>
              <a:gd name="connsiteX3" fmla="*/ 0 w 1863634"/>
              <a:gd name="connsiteY3" fmla="*/ 1637210 h 1637210"/>
              <a:gd name="connsiteX0" fmla="*/ 0 w 1854926"/>
              <a:gd name="connsiteY0" fmla="*/ 1637210 h 1637210"/>
              <a:gd name="connsiteX1" fmla="*/ 748937 w 1854926"/>
              <a:gd name="connsiteY1" fmla="*/ 1637210 h 1637210"/>
              <a:gd name="connsiteX2" fmla="*/ 1854926 w 1854926"/>
              <a:gd name="connsiteY2" fmla="*/ 0 h 1637210"/>
              <a:gd name="connsiteX3" fmla="*/ 0 w 1854926"/>
              <a:gd name="connsiteY3" fmla="*/ 1637210 h 1637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926" h="1637210">
                <a:moveTo>
                  <a:pt x="0" y="1637210"/>
                </a:moveTo>
                <a:lnTo>
                  <a:pt x="748937" y="1637210"/>
                </a:lnTo>
                <a:lnTo>
                  <a:pt x="1854926" y="0"/>
                </a:lnTo>
                <a:lnTo>
                  <a:pt x="0" y="163721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cxnSp>
        <p:nvCxnSpPr>
          <p:cNvPr id="31" name="直接连接符 22">
            <a:extLst>
              <a:ext uri="{FF2B5EF4-FFF2-40B4-BE49-F238E27FC236}">
                <a16:creationId xmlns:a16="http://schemas.microsoft.com/office/drawing/2014/main" id="{7E3E586F-37C0-4FBA-B7AE-3FF8A739DFC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-3121498" y="2508551"/>
            <a:ext cx="0" cy="20236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3214B0BE-7E42-4854-8EFA-B6A673417530}"/>
              </a:ext>
            </a:extLst>
          </p:cNvPr>
          <p:cNvGrpSpPr/>
          <p:nvPr/>
        </p:nvGrpSpPr>
        <p:grpSpPr>
          <a:xfrm>
            <a:off x="5125983" y="3521287"/>
            <a:ext cx="2506001" cy="787353"/>
            <a:chOff x="5578018" y="5115723"/>
            <a:chExt cx="2506001" cy="787353"/>
          </a:xfrm>
        </p:grpSpPr>
        <p:sp>
          <p:nvSpPr>
            <p:cNvPr id="44" name="Text Box 9">
              <a:extLst>
                <a:ext uri="{FF2B5EF4-FFF2-40B4-BE49-F238E27FC236}">
                  <a16:creationId xmlns:a16="http://schemas.microsoft.com/office/drawing/2014/main" id="{D5CA19B4-685E-4B9B-A588-733E67E027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8018" y="5257311"/>
              <a:ext cx="212286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X</a:t>
              </a:r>
              <a:r>
                <a:rPr lang="zh-CN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的面積是</a:t>
              </a:r>
              <a:r>
                <a:rPr lang="en-US" altLang="zh-CN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Y</a:t>
              </a:r>
              <a:r>
                <a:rPr lang="zh-CN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的</a:t>
              </a: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E7D0783E-02B8-4988-9149-A2308DBEE20A}"/>
                </a:ext>
              </a:extLst>
            </p:cNvPr>
            <p:cNvGrpSpPr/>
            <p:nvPr/>
          </p:nvGrpSpPr>
          <p:grpSpPr>
            <a:xfrm>
              <a:off x="7672949" y="5115723"/>
              <a:ext cx="411070" cy="787353"/>
              <a:chOff x="4723734" y="4263946"/>
              <a:chExt cx="411070" cy="787353"/>
            </a:xfrm>
          </p:grpSpPr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1872E18B-358D-4543-A54E-1389B6D08C82}"/>
                  </a:ext>
                </a:extLst>
              </p:cNvPr>
              <p:cNvSpPr txBox="1"/>
              <p:nvPr/>
            </p:nvSpPr>
            <p:spPr>
              <a:xfrm>
                <a:off x="4723734" y="4263946"/>
                <a:ext cx="380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7" name="文本框 46">
                <a:extLst>
                  <a:ext uri="{FF2B5EF4-FFF2-40B4-BE49-F238E27FC236}">
                    <a16:creationId xmlns:a16="http://schemas.microsoft.com/office/drawing/2014/main" id="{36271AFD-E18C-4163-BE9C-7BC0D43AE0E8}"/>
                  </a:ext>
                </a:extLst>
              </p:cNvPr>
              <p:cNvSpPr txBox="1"/>
              <p:nvPr/>
            </p:nvSpPr>
            <p:spPr>
              <a:xfrm>
                <a:off x="4754641" y="4589634"/>
                <a:ext cx="380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</p:txBody>
          </p: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B029F838-1DCB-429D-960F-169AA05F8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27060" y="4643776"/>
                <a:ext cx="365760" cy="0"/>
              </a:xfrm>
              <a:prstGeom prst="line">
                <a:avLst/>
              </a:prstGeom>
              <a:ln w="1905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文本框 56">
            <a:extLst>
              <a:ext uri="{FF2B5EF4-FFF2-40B4-BE49-F238E27FC236}">
                <a16:creationId xmlns:a16="http://schemas.microsoft.com/office/drawing/2014/main" id="{D7CA9B86-88EA-4DC1-9C73-5A128C6C3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801" y="3576855"/>
            <a:ext cx="5159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6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3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Text Box 9">
            <a:extLst>
              <a:ext uri="{FF2B5EF4-FFF2-40B4-BE49-F238E27FC236}">
                <a16:creationId xmlns:a16="http://schemas.microsoft.com/office/drawing/2014/main" id="{EBC5010D-B74C-4D34-A54D-9BB158237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088" y="780256"/>
            <a:ext cx="32127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X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Y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Z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的高相等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。</a:t>
            </a: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90C9ED29-981E-4871-8135-981968B46966}"/>
              </a:ext>
            </a:extLst>
          </p:cNvPr>
          <p:cNvGrpSpPr/>
          <p:nvPr/>
        </p:nvGrpSpPr>
        <p:grpSpPr>
          <a:xfrm>
            <a:off x="3047660" y="999895"/>
            <a:ext cx="108000" cy="1656000"/>
            <a:chOff x="4640359" y="1613577"/>
            <a:chExt cx="108000" cy="1656000"/>
          </a:xfrm>
        </p:grpSpPr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id="{F1579810-A91C-430E-AA98-A6560A1272D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913653" y="2441577"/>
              <a:ext cx="1656000" cy="0"/>
            </a:xfrm>
            <a:prstGeom prst="line">
              <a:avLst/>
            </a:pr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任意多边形: 形状 40">
              <a:extLst>
                <a:ext uri="{FF2B5EF4-FFF2-40B4-BE49-F238E27FC236}">
                  <a16:creationId xmlns:a16="http://schemas.microsoft.com/office/drawing/2014/main" id="{BCDCDA7E-791F-443E-AF78-074D0397122C}"/>
                </a:ext>
              </a:extLst>
            </p:cNvPr>
            <p:cNvSpPr/>
            <p:nvPr/>
          </p:nvSpPr>
          <p:spPr>
            <a:xfrm flipH="1">
              <a:off x="4640359" y="3139411"/>
              <a:ext cx="108000" cy="108000"/>
            </a:xfrm>
            <a:custGeom>
              <a:avLst/>
              <a:gdLst>
                <a:gd name="connsiteX0" fmla="*/ 0 w 215660"/>
                <a:gd name="connsiteY0" fmla="*/ 0 h 86264"/>
                <a:gd name="connsiteX1" fmla="*/ 215660 w 215660"/>
                <a:gd name="connsiteY1" fmla="*/ 0 h 86264"/>
                <a:gd name="connsiteX2" fmla="*/ 215660 w 215660"/>
                <a:gd name="connsiteY2" fmla="*/ 86264 h 86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660" h="86264">
                  <a:moveTo>
                    <a:pt x="0" y="0"/>
                  </a:moveTo>
                  <a:lnTo>
                    <a:pt x="215660" y="0"/>
                  </a:lnTo>
                  <a:lnTo>
                    <a:pt x="215660" y="86264"/>
                  </a:lnTo>
                </a:path>
              </a:pathLst>
            </a:cu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1"/>
            </a:p>
          </p:txBody>
        </p: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65E16DC8-2B87-41B5-8E21-FBE13360F201}"/>
              </a:ext>
            </a:extLst>
          </p:cNvPr>
          <p:cNvSpPr txBox="1"/>
          <p:nvPr/>
        </p:nvSpPr>
        <p:spPr>
          <a:xfrm>
            <a:off x="304032" y="811391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28.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66" name="Text Box 9">
            <a:extLst>
              <a:ext uri="{FF2B5EF4-FFF2-40B4-BE49-F238E27FC236}">
                <a16:creationId xmlns:a16="http://schemas.microsoft.com/office/drawing/2014/main" id="{4064DFE6-E25C-4A17-86E6-6F746F91B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255" y="4286035"/>
            <a:ext cx="27527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Y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Z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面積相等。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文本框 56">
            <a:extLst>
              <a:ext uri="{FF2B5EF4-FFF2-40B4-BE49-F238E27FC236}">
                <a16:creationId xmlns:a16="http://schemas.microsoft.com/office/drawing/2014/main" id="{2097E515-CD59-47C4-BB9E-04775FF2F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54" y="4150903"/>
            <a:ext cx="5159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6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3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文本框 56">
            <a:extLst>
              <a:ext uri="{FF2B5EF4-FFF2-40B4-BE49-F238E27FC236}">
                <a16:creationId xmlns:a16="http://schemas.microsoft.com/office/drawing/2014/main" id="{0882F74D-76AE-4BF8-AFD7-07ABC0F64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359" y="4687208"/>
            <a:ext cx="5159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6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3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75" name="Text Box 9">
            <a:extLst>
              <a:ext uri="{FF2B5EF4-FFF2-40B4-BE49-F238E27FC236}">
                <a16:creationId xmlns:a16="http://schemas.microsoft.com/office/drawing/2014/main" id="{E30811E5-EE37-49BA-A630-CB47DEABD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1359" y="2188060"/>
            <a:ext cx="38668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Z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4×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÷2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2×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2E85036-51B4-45C1-B074-60CCB6751E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22860" y="960859"/>
            <a:ext cx="4114800" cy="2246543"/>
          </a:xfrm>
          <a:prstGeom prst="rect">
            <a:avLst/>
          </a:prstGeom>
        </p:spPr>
      </p:pic>
      <p:sp>
        <p:nvSpPr>
          <p:cNvPr id="42" name="Text Box 9">
            <a:extLst>
              <a:ext uri="{FF2B5EF4-FFF2-40B4-BE49-F238E27FC236}">
                <a16:creationId xmlns:a16="http://schemas.microsoft.com/office/drawing/2014/main" id="{CBB455C0-1C25-42B6-A3A1-7C87077F7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180" y="1243246"/>
            <a:ext cx="3793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X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2×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÷2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高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076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79" grpId="1" animBg="1"/>
      <p:bldP spid="67" grpId="0" animBg="1"/>
      <p:bldP spid="67" grpId="1" animBg="1"/>
      <p:bldP spid="64" grpId="0" animBg="1"/>
      <p:bldP spid="64" grpId="1" animBg="1"/>
      <p:bldP spid="72" grpId="0" animBg="1"/>
      <p:bldP spid="71" grpId="0" animBg="1"/>
      <p:bldP spid="71" grpId="1" animBg="1"/>
      <p:bldP spid="43" grpId="0"/>
      <p:bldP spid="43" grpId="1"/>
      <p:bldP spid="80" grpId="0" animBg="1"/>
      <p:bldP spid="80" grpId="1" animBg="1"/>
      <p:bldP spid="16" grpId="0" animBg="1"/>
      <p:bldP spid="16" grpId="1" animBg="1"/>
      <p:bldP spid="77" grpId="0" animBg="1"/>
      <p:bldP spid="77" grpId="1" animBg="1"/>
      <p:bldP spid="65" grpId="0" animBg="1"/>
      <p:bldP spid="65" grpId="1" animBg="1"/>
      <p:bldP spid="76" grpId="0" animBg="1"/>
      <p:bldP spid="76" grpId="1" animBg="1"/>
      <p:bldP spid="78" grpId="0" animBg="1"/>
      <p:bldP spid="78" grpId="1" animBg="1"/>
      <p:bldP spid="74" grpId="0" animBg="1"/>
      <p:bldP spid="74" grpId="1" animBg="1"/>
      <p:bldP spid="73" grpId="0" animBg="1"/>
      <p:bldP spid="73" grpId="1" animBg="1"/>
      <p:bldP spid="50" grpId="0"/>
      <p:bldP spid="50" grpId="1"/>
      <p:bldP spid="60" grpId="0"/>
      <p:bldP spid="60" grpId="1"/>
      <p:bldP spid="66" grpId="0"/>
      <p:bldP spid="66" grpId="1"/>
      <p:bldP spid="68" grpId="0"/>
      <p:bldP spid="68" grpId="1"/>
      <p:bldP spid="69" grpId="0"/>
      <p:bldP spid="69" grpId="1"/>
      <p:bldP spid="75" grpId="0"/>
      <p:bldP spid="75" grpId="1"/>
      <p:bldP spid="42" grpId="0"/>
      <p:bldP spid="4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>
            <a:extLst>
              <a:ext uri="{FF2B5EF4-FFF2-40B4-BE49-F238E27FC236}">
                <a16:creationId xmlns:a16="http://schemas.microsoft.com/office/drawing/2014/main" id="{807D4B3A-7FF8-4DC5-A66E-9EF297E8B327}"/>
              </a:ext>
            </a:extLst>
          </p:cNvPr>
          <p:cNvSpPr txBox="1"/>
          <p:nvPr/>
        </p:nvSpPr>
        <p:spPr>
          <a:xfrm>
            <a:off x="522522" y="3102004"/>
            <a:ext cx="8621487" cy="2303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上圖是由兩個大小不同的正方形拼砌而成。陰影部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分的面積是多少？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 indent="539735"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A. 80m²                                 B. 96m²</a:t>
            </a:r>
          </a:p>
          <a:p>
            <a:pPr indent="539735"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C. 224m²                               D. 320m²</a:t>
            </a:r>
          </a:p>
        </p:txBody>
      </p:sp>
      <p:sp>
        <p:nvSpPr>
          <p:cNvPr id="47" name="椭圆 46">
            <a:extLst>
              <a:ext uri="{FF2B5EF4-FFF2-40B4-BE49-F238E27FC236}">
                <a16:creationId xmlns:a16="http://schemas.microsoft.com/office/drawing/2014/main" id="{9FA3EC10-EFCC-426E-8629-33E2D54520B1}"/>
              </a:ext>
            </a:extLst>
          </p:cNvPr>
          <p:cNvSpPr/>
          <p:nvPr/>
        </p:nvSpPr>
        <p:spPr>
          <a:xfrm>
            <a:off x="4904151" y="4417919"/>
            <a:ext cx="353963" cy="33921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9E22D563-3004-4B98-87AD-2E9C4F6F2E9E}"/>
              </a:ext>
            </a:extLst>
          </p:cNvPr>
          <p:cNvSpPr/>
          <p:nvPr/>
        </p:nvSpPr>
        <p:spPr>
          <a:xfrm>
            <a:off x="2994216" y="1048878"/>
            <a:ext cx="1783977" cy="1792940"/>
          </a:xfrm>
          <a:custGeom>
            <a:avLst/>
            <a:gdLst>
              <a:gd name="connsiteX0" fmla="*/ 0 w 1775011"/>
              <a:gd name="connsiteY0" fmla="*/ 0 h 1757082"/>
              <a:gd name="connsiteX1" fmla="*/ 1775011 w 1775011"/>
              <a:gd name="connsiteY1" fmla="*/ 0 h 1757082"/>
              <a:gd name="connsiteX2" fmla="*/ 1775011 w 1775011"/>
              <a:gd name="connsiteY2" fmla="*/ 1757082 h 1757082"/>
              <a:gd name="connsiteX3" fmla="*/ 0 w 1775011"/>
              <a:gd name="connsiteY3" fmla="*/ 0 h 1757082"/>
              <a:gd name="connsiteX0" fmla="*/ 0 w 1783976"/>
              <a:gd name="connsiteY0" fmla="*/ 0 h 1792940"/>
              <a:gd name="connsiteX1" fmla="*/ 1775011 w 1783976"/>
              <a:gd name="connsiteY1" fmla="*/ 0 h 1792940"/>
              <a:gd name="connsiteX2" fmla="*/ 1783976 w 1783976"/>
              <a:gd name="connsiteY2" fmla="*/ 1792940 h 1792940"/>
              <a:gd name="connsiteX3" fmla="*/ 0 w 1783976"/>
              <a:gd name="connsiteY3" fmla="*/ 0 h 179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3976" h="1792940">
                <a:moveTo>
                  <a:pt x="0" y="0"/>
                </a:moveTo>
                <a:lnTo>
                  <a:pt x="1775011" y="0"/>
                </a:lnTo>
                <a:cubicBezTo>
                  <a:pt x="1777999" y="597647"/>
                  <a:pt x="1780988" y="1195293"/>
                  <a:pt x="1783976" y="179294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4B1D5C88-B2A7-4F60-A07C-69330BCF324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73467" y="987598"/>
            <a:ext cx="3657600" cy="2001340"/>
          </a:xfrm>
          <a:prstGeom prst="rect">
            <a:avLst/>
          </a:prstGeom>
        </p:spPr>
      </p:pic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AE27177E-984D-486E-B011-BFCF4D1B15B9}"/>
              </a:ext>
            </a:extLst>
          </p:cNvPr>
          <p:cNvSpPr/>
          <p:nvPr/>
        </p:nvSpPr>
        <p:spPr>
          <a:xfrm>
            <a:off x="2088779" y="1959777"/>
            <a:ext cx="2689413" cy="891007"/>
          </a:xfrm>
          <a:custGeom>
            <a:avLst/>
            <a:gdLst>
              <a:gd name="connsiteX0" fmla="*/ 0 w 2653553"/>
              <a:gd name="connsiteY0" fmla="*/ 0 h 905435"/>
              <a:gd name="connsiteX1" fmla="*/ 0 w 2653553"/>
              <a:gd name="connsiteY1" fmla="*/ 905435 h 905435"/>
              <a:gd name="connsiteX2" fmla="*/ 2653553 w 2653553"/>
              <a:gd name="connsiteY2" fmla="*/ 905435 h 905435"/>
              <a:gd name="connsiteX3" fmla="*/ 0 w 2653553"/>
              <a:gd name="connsiteY3" fmla="*/ 0 h 905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553" h="905435">
                <a:moveTo>
                  <a:pt x="0" y="0"/>
                </a:moveTo>
                <a:lnTo>
                  <a:pt x="0" y="905435"/>
                </a:lnTo>
                <a:lnTo>
                  <a:pt x="2653553" y="905435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30F6396D-56BD-46BE-90E7-D28C4B2C3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3495" y="2156372"/>
            <a:ext cx="2918176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1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B050"/>
                </a:solidFill>
                <a:ea typeface="標楷體" panose="03000509000000000000" pitchFamily="65" charset="-120"/>
              </a:rPr>
              <a:t>8×8</a:t>
            </a:r>
            <a:r>
              <a:rPr lang="zh-CN" altLang="en-US" sz="2400" dirty="0">
                <a:solidFill>
                  <a:srgbClr val="00B050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B050"/>
                </a:solidFill>
                <a:ea typeface="標楷體" panose="03000509000000000000" pitchFamily="65" charset="-120"/>
              </a:rPr>
              <a:t>16×16</a:t>
            </a:r>
            <a:endParaRPr lang="zh-TW" altLang="en-US" sz="24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0409372D-9F85-4FB6-9894-FC01BC95D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6" y="987417"/>
            <a:ext cx="340427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陰影部分的面積 </a:t>
            </a:r>
            <a:endParaRPr lang="en-US" altLang="zh-CN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</a:rPr>
              <a:t>兩個正方形的面積</a:t>
            </a:r>
            <a:r>
              <a:rPr lang="zh-CN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－</a:t>
            </a:r>
            <a:endParaRPr lang="en-US" altLang="zh-CN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   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A</a:t>
            </a:r>
            <a:r>
              <a:rPr lang="zh-CN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id="{C86F1AB1-FEDA-45FC-8E0B-1BE818F38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5777" y="2867825"/>
            <a:ext cx="1981908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1"/>
              </a:lnSpc>
            </a:pPr>
            <a:r>
              <a:rPr lang="zh-CN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16×16÷2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52AE8AC1-E844-45BA-BF7D-E02C213C4991}"/>
              </a:ext>
            </a:extLst>
          </p:cNvPr>
          <p:cNvSpPr/>
          <p:nvPr/>
        </p:nvSpPr>
        <p:spPr>
          <a:xfrm>
            <a:off x="4900234" y="4968927"/>
            <a:ext cx="353963" cy="339215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75F44220-6184-4FB3-A3AE-130AA89DFD81}"/>
              </a:ext>
            </a:extLst>
          </p:cNvPr>
          <p:cNvSpPr/>
          <p:nvPr/>
        </p:nvSpPr>
        <p:spPr>
          <a:xfrm>
            <a:off x="4900234" y="4417919"/>
            <a:ext cx="353963" cy="339215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E580770-DEE2-4C62-8B06-69F57B337E2E}"/>
              </a:ext>
            </a:extLst>
          </p:cNvPr>
          <p:cNvSpPr/>
          <p:nvPr/>
        </p:nvSpPr>
        <p:spPr>
          <a:xfrm>
            <a:off x="1068261" y="4381423"/>
            <a:ext cx="353963" cy="339215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8EE428D1-5C63-4573-86FB-A765C0533B0F}"/>
              </a:ext>
            </a:extLst>
          </p:cNvPr>
          <p:cNvSpPr/>
          <p:nvPr/>
        </p:nvSpPr>
        <p:spPr>
          <a:xfrm>
            <a:off x="1076721" y="4966977"/>
            <a:ext cx="353963" cy="339215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10A031F-E94D-4657-A584-F6B5136AEF55}"/>
              </a:ext>
            </a:extLst>
          </p:cNvPr>
          <p:cNvSpPr txBox="1"/>
          <p:nvPr/>
        </p:nvSpPr>
        <p:spPr>
          <a:xfrm>
            <a:off x="2778611" y="2897315"/>
            <a:ext cx="164281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(8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16)m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913F22EA-0959-475F-9EB6-9EE11B9E237A}"/>
              </a:ext>
            </a:extLst>
          </p:cNvPr>
          <p:cNvSpPr txBox="1"/>
          <p:nvPr/>
        </p:nvSpPr>
        <p:spPr>
          <a:xfrm>
            <a:off x="304032" y="811391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31.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D9B30EE-A075-4DC2-BC9B-F915114B0D84}"/>
              </a:ext>
            </a:extLst>
          </p:cNvPr>
          <p:cNvSpPr txBox="1"/>
          <p:nvPr/>
        </p:nvSpPr>
        <p:spPr>
          <a:xfrm>
            <a:off x="2728749" y="2379257"/>
            <a:ext cx="530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74D4A1A3-E3AD-4FE5-B5CC-5A7CB7627760}"/>
              </a:ext>
            </a:extLst>
          </p:cNvPr>
          <p:cNvSpPr txBox="1"/>
          <p:nvPr/>
        </p:nvSpPr>
        <p:spPr>
          <a:xfrm>
            <a:off x="4097277" y="1355402"/>
            <a:ext cx="530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3CAEF144-800A-4A44-9430-19C863102C10}"/>
              </a:ext>
            </a:extLst>
          </p:cNvPr>
          <p:cNvGrpSpPr/>
          <p:nvPr/>
        </p:nvGrpSpPr>
        <p:grpSpPr>
          <a:xfrm>
            <a:off x="2088779" y="2850782"/>
            <a:ext cx="2689413" cy="189945"/>
            <a:chOff x="2088774" y="2850776"/>
            <a:chExt cx="2689413" cy="189944"/>
          </a:xfrm>
        </p:grpSpPr>
        <p:cxnSp>
          <p:nvCxnSpPr>
            <p:cNvPr id="7" name="直接箭头连接符 6">
              <a:extLst>
                <a:ext uri="{FF2B5EF4-FFF2-40B4-BE49-F238E27FC236}">
                  <a16:creationId xmlns:a16="http://schemas.microsoft.com/office/drawing/2014/main" id="{CCDFCB93-E784-4556-8CFF-5BD03C1D3C8A}"/>
                </a:ext>
              </a:extLst>
            </p:cNvPr>
            <p:cNvCxnSpPr/>
            <p:nvPr/>
          </p:nvCxnSpPr>
          <p:spPr>
            <a:xfrm>
              <a:off x="2088774" y="2949280"/>
              <a:ext cx="2689413" cy="0"/>
            </a:xfrm>
            <a:prstGeom prst="straightConnector1">
              <a:avLst/>
            </a:prstGeom>
            <a:ln w="22225">
              <a:solidFill>
                <a:srgbClr val="FF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id="{38FB0866-2B60-4595-94D1-E5F45611BF36}"/>
                </a:ext>
              </a:extLst>
            </p:cNvPr>
            <p:cNvSpPr/>
            <p:nvPr/>
          </p:nvSpPr>
          <p:spPr>
            <a:xfrm>
              <a:off x="2088777" y="2850776"/>
              <a:ext cx="0" cy="182880"/>
            </a:xfrm>
            <a:custGeom>
              <a:avLst/>
              <a:gdLst>
                <a:gd name="connsiteX0" fmla="*/ 0 w 0"/>
                <a:gd name="connsiteY0" fmla="*/ 0 h 188259"/>
                <a:gd name="connsiteX1" fmla="*/ 0 w 0"/>
                <a:gd name="connsiteY1" fmla="*/ 188259 h 18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8259">
                  <a:moveTo>
                    <a:pt x="0" y="0"/>
                  </a:moveTo>
                  <a:lnTo>
                    <a:pt x="0" y="188259"/>
                  </a:lnTo>
                </a:path>
              </a:pathLst>
            </a:custGeom>
            <a:noFill/>
            <a:ln w="1905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1"/>
            </a:p>
          </p:txBody>
        </p:sp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35D6850E-9494-45D2-AB33-043502014EA0}"/>
                </a:ext>
              </a:extLst>
            </p:cNvPr>
            <p:cNvSpPr/>
            <p:nvPr/>
          </p:nvSpPr>
          <p:spPr>
            <a:xfrm>
              <a:off x="4778187" y="2857840"/>
              <a:ext cx="0" cy="182880"/>
            </a:xfrm>
            <a:custGeom>
              <a:avLst/>
              <a:gdLst>
                <a:gd name="connsiteX0" fmla="*/ 0 w 0"/>
                <a:gd name="connsiteY0" fmla="*/ 0 h 188259"/>
                <a:gd name="connsiteX1" fmla="*/ 0 w 0"/>
                <a:gd name="connsiteY1" fmla="*/ 188259 h 18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8259">
                  <a:moveTo>
                    <a:pt x="0" y="0"/>
                  </a:moveTo>
                  <a:lnTo>
                    <a:pt x="0" y="188259"/>
                  </a:lnTo>
                </a:path>
              </a:pathLst>
            </a:custGeom>
            <a:noFill/>
            <a:ln w="1905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1"/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CBEB87A1-0A4E-4205-8676-7F371AD7B2D4}"/>
              </a:ext>
            </a:extLst>
          </p:cNvPr>
          <p:cNvSpPr/>
          <p:nvPr/>
        </p:nvSpPr>
        <p:spPr>
          <a:xfrm>
            <a:off x="1609824" y="2268080"/>
            <a:ext cx="443097" cy="286871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59032EAD-643E-4C53-8613-E9D6EB26E7EB}"/>
              </a:ext>
            </a:extLst>
          </p:cNvPr>
          <p:cNvSpPr/>
          <p:nvPr/>
        </p:nvSpPr>
        <p:spPr>
          <a:xfrm>
            <a:off x="4822114" y="1813983"/>
            <a:ext cx="443097" cy="286871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45" name="Text Box 9">
            <a:extLst>
              <a:ext uri="{FF2B5EF4-FFF2-40B4-BE49-F238E27FC236}">
                <a16:creationId xmlns:a16="http://schemas.microsoft.com/office/drawing/2014/main" id="{A7B2244E-A513-44F9-9339-15B80B06D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5781" y="2488505"/>
            <a:ext cx="2569399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1"/>
              </a:lnSpc>
            </a:pPr>
            <a:r>
              <a:rPr lang="zh-CN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(8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16)×8÷2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Text Box 9">
            <a:extLst>
              <a:ext uri="{FF2B5EF4-FFF2-40B4-BE49-F238E27FC236}">
                <a16:creationId xmlns:a16="http://schemas.microsoft.com/office/drawing/2014/main" id="{C93844FB-7B37-4540-9120-076E929F3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4099" y="2870368"/>
            <a:ext cx="1592757" cy="450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1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96(m</a:t>
            </a:r>
            <a:r>
              <a:rPr lang="en-US" altLang="zh-CN" sz="2400" baseline="3000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584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" grpId="0" animBg="1"/>
      <p:bldP spid="4" grpId="1" animBg="1"/>
      <p:bldP spid="4" grpId="2" animBg="1"/>
      <p:bldP spid="3" grpId="0" animBg="1"/>
      <p:bldP spid="3" grpId="1" animBg="1"/>
      <p:bldP spid="14" grpId="0"/>
      <p:bldP spid="14" grpId="1"/>
      <p:bldP spid="16" grpId="0"/>
      <p:bldP spid="16" grpId="1"/>
      <p:bldP spid="19" grpId="0"/>
      <p:bldP spid="19" grpId="1"/>
      <p:bldP spid="42" grpId="0"/>
      <p:bldP spid="42" grpId="1"/>
      <p:bldP spid="5" grpId="0"/>
      <p:bldP spid="5" grpId="1"/>
      <p:bldP spid="38" grpId="0"/>
      <p:bldP spid="38" grpId="1"/>
      <p:bldP spid="10" grpId="0" animBg="1"/>
      <p:bldP spid="10" grpId="1" animBg="1"/>
      <p:bldP spid="44" grpId="0" animBg="1"/>
      <p:bldP spid="44" grpId="1" animBg="1"/>
      <p:bldP spid="45" grpId="0"/>
      <p:bldP spid="45" grpId="1"/>
      <p:bldP spid="46" grpId="0"/>
      <p:bldP spid="4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id="{4C908A74-05D1-4973-A908-CCC39454BC48}"/>
              </a:ext>
            </a:extLst>
          </p:cNvPr>
          <p:cNvSpPr/>
          <p:nvPr/>
        </p:nvSpPr>
        <p:spPr>
          <a:xfrm>
            <a:off x="6698996" y="3887268"/>
            <a:ext cx="1744697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CA183AC-5F75-4C89-B68E-A0C8B2FD8AE0}"/>
              </a:ext>
            </a:extLst>
          </p:cNvPr>
          <p:cNvSpPr/>
          <p:nvPr/>
        </p:nvSpPr>
        <p:spPr>
          <a:xfrm>
            <a:off x="1128836" y="4439978"/>
            <a:ext cx="2122375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 dirty="0"/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9D210EAD-807C-4608-8B56-1D0E5EA3CDEC}"/>
              </a:ext>
            </a:extLst>
          </p:cNvPr>
          <p:cNvGrpSpPr/>
          <p:nvPr/>
        </p:nvGrpSpPr>
        <p:grpSpPr>
          <a:xfrm>
            <a:off x="3148791" y="1084380"/>
            <a:ext cx="2485103" cy="2488752"/>
            <a:chOff x="3148781" y="957378"/>
            <a:chExt cx="2485102" cy="2488752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EEA7AF78-A410-4067-8B23-3870FF3A44FF}"/>
                </a:ext>
              </a:extLst>
            </p:cNvPr>
            <p:cNvSpPr/>
            <p:nvPr/>
          </p:nvSpPr>
          <p:spPr>
            <a:xfrm>
              <a:off x="3148781" y="1932038"/>
              <a:ext cx="1511709" cy="1512000"/>
            </a:xfrm>
            <a:prstGeom prst="rect">
              <a:avLst/>
            </a:pr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1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342B4E8F-AC40-4E5C-9F43-95A124F62DF2}"/>
                </a:ext>
              </a:extLst>
            </p:cNvPr>
            <p:cNvSpPr/>
            <p:nvPr/>
          </p:nvSpPr>
          <p:spPr>
            <a:xfrm>
              <a:off x="4660491" y="2636130"/>
              <a:ext cx="811162" cy="810000"/>
            </a:xfrm>
            <a:prstGeom prst="rect">
              <a:avLst/>
            </a:pr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1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13586904-565C-4DE8-AF32-955AB34EEC9E}"/>
                </a:ext>
              </a:extLst>
            </p:cNvPr>
            <p:cNvSpPr/>
            <p:nvPr/>
          </p:nvSpPr>
          <p:spPr>
            <a:xfrm>
              <a:off x="4660490" y="957378"/>
              <a:ext cx="973393" cy="972000"/>
            </a:xfrm>
            <a:prstGeom prst="rect">
              <a:avLst/>
            </a:pr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1"/>
            </a:p>
          </p:txBody>
        </p:sp>
      </p:grp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4D60AFE8-C1B3-47EE-910B-B3BB32ACD09C}"/>
              </a:ext>
            </a:extLst>
          </p:cNvPr>
          <p:cNvSpPr/>
          <p:nvPr/>
        </p:nvSpPr>
        <p:spPr>
          <a:xfrm>
            <a:off x="4661385" y="2062087"/>
            <a:ext cx="979200" cy="700548"/>
          </a:xfrm>
          <a:custGeom>
            <a:avLst/>
            <a:gdLst>
              <a:gd name="connsiteX0" fmla="*/ 2838 w 976231"/>
              <a:gd name="connsiteY0" fmla="*/ 700548 h 700548"/>
              <a:gd name="connsiteX1" fmla="*/ 806625 w 976231"/>
              <a:gd name="connsiteY1" fmla="*/ 700548 h 700548"/>
              <a:gd name="connsiteX2" fmla="*/ 976231 w 976231"/>
              <a:gd name="connsiteY2" fmla="*/ 0 h 700548"/>
              <a:gd name="connsiteX3" fmla="*/ 2838 w 976231"/>
              <a:gd name="connsiteY3" fmla="*/ 0 h 700548"/>
              <a:gd name="connsiteX4" fmla="*/ 2838 w 976231"/>
              <a:gd name="connsiteY4" fmla="*/ 700548 h 700548"/>
              <a:gd name="connsiteX0" fmla="*/ 1369 w 974762"/>
              <a:gd name="connsiteY0" fmla="*/ 700548 h 700548"/>
              <a:gd name="connsiteX1" fmla="*/ 805156 w 974762"/>
              <a:gd name="connsiteY1" fmla="*/ 700548 h 700548"/>
              <a:gd name="connsiteX2" fmla="*/ 974762 w 974762"/>
              <a:gd name="connsiteY2" fmla="*/ 0 h 700548"/>
              <a:gd name="connsiteX3" fmla="*/ 8641 w 974762"/>
              <a:gd name="connsiteY3" fmla="*/ 0 h 700548"/>
              <a:gd name="connsiteX4" fmla="*/ 1369 w 974762"/>
              <a:gd name="connsiteY4" fmla="*/ 700548 h 700548"/>
              <a:gd name="connsiteX0" fmla="*/ 2838 w 976231"/>
              <a:gd name="connsiteY0" fmla="*/ 700548 h 700548"/>
              <a:gd name="connsiteX1" fmla="*/ 806625 w 976231"/>
              <a:gd name="connsiteY1" fmla="*/ 700548 h 700548"/>
              <a:gd name="connsiteX2" fmla="*/ 976231 w 976231"/>
              <a:gd name="connsiteY2" fmla="*/ 0 h 700548"/>
              <a:gd name="connsiteX3" fmla="*/ 2838 w 976231"/>
              <a:gd name="connsiteY3" fmla="*/ 0 h 700548"/>
              <a:gd name="connsiteX4" fmla="*/ 2838 w 976231"/>
              <a:gd name="connsiteY4" fmla="*/ 700548 h 700548"/>
              <a:gd name="connsiteX0" fmla="*/ 1369 w 974762"/>
              <a:gd name="connsiteY0" fmla="*/ 700548 h 700548"/>
              <a:gd name="connsiteX1" fmla="*/ 805156 w 974762"/>
              <a:gd name="connsiteY1" fmla="*/ 700548 h 700548"/>
              <a:gd name="connsiteX2" fmla="*/ 974762 w 974762"/>
              <a:gd name="connsiteY2" fmla="*/ 0 h 700548"/>
              <a:gd name="connsiteX3" fmla="*/ 8641 w 974762"/>
              <a:gd name="connsiteY3" fmla="*/ 0 h 700548"/>
              <a:gd name="connsiteX4" fmla="*/ 1369 w 974762"/>
              <a:gd name="connsiteY4" fmla="*/ 700548 h 700548"/>
              <a:gd name="connsiteX0" fmla="*/ 2838 w 976231"/>
              <a:gd name="connsiteY0" fmla="*/ 700548 h 700548"/>
              <a:gd name="connsiteX1" fmla="*/ 806625 w 976231"/>
              <a:gd name="connsiteY1" fmla="*/ 700548 h 700548"/>
              <a:gd name="connsiteX2" fmla="*/ 976231 w 976231"/>
              <a:gd name="connsiteY2" fmla="*/ 0 h 700548"/>
              <a:gd name="connsiteX3" fmla="*/ 2839 w 976231"/>
              <a:gd name="connsiteY3" fmla="*/ 0 h 700548"/>
              <a:gd name="connsiteX4" fmla="*/ 2838 w 976231"/>
              <a:gd name="connsiteY4" fmla="*/ 700548 h 70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231" h="700548">
                <a:moveTo>
                  <a:pt x="2838" y="700548"/>
                </a:moveTo>
                <a:lnTo>
                  <a:pt x="806625" y="700548"/>
                </a:lnTo>
                <a:lnTo>
                  <a:pt x="976231" y="0"/>
                </a:lnTo>
                <a:lnTo>
                  <a:pt x="2839" y="0"/>
                </a:lnTo>
                <a:cubicBezTo>
                  <a:pt x="381" y="238432"/>
                  <a:pt x="-2079" y="476864"/>
                  <a:pt x="2838" y="700548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1" dirty="0"/>
          </a:p>
        </p:txBody>
      </p:sp>
      <p:sp>
        <p:nvSpPr>
          <p:cNvPr id="13" name="Text Box 50">
            <a:extLst>
              <a:ext uri="{FF2B5EF4-FFF2-40B4-BE49-F238E27FC236}">
                <a16:creationId xmlns:a16="http://schemas.microsoft.com/office/drawing/2014/main" id="{A031A299-1ECC-4EF3-8CF5-79C59F9E5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784" y="1350029"/>
            <a:ext cx="9762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000" dirty="0"/>
              <a:t>36cm</a:t>
            </a:r>
            <a:r>
              <a:rPr lang="en-US" altLang="zh-CN" sz="2000" dirty="0"/>
              <a:t>²</a:t>
            </a:r>
            <a:endParaRPr lang="en-US" altLang="zh-TW" sz="2000" dirty="0"/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0ADEBEE5-489E-4D16-86E3-D53BFCC25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016" y="2621574"/>
            <a:ext cx="9762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000" dirty="0"/>
              <a:t>81cm</a:t>
            </a:r>
            <a:r>
              <a:rPr lang="en-US" altLang="zh-CN" sz="2000" dirty="0"/>
              <a:t>²</a:t>
            </a:r>
            <a:endParaRPr lang="en-US" altLang="zh-TW" sz="2000" dirty="0"/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A9B23CEE-072C-48A6-B29B-F410132CB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867" y="2966444"/>
            <a:ext cx="9295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000" dirty="0"/>
              <a:t>25cm</a:t>
            </a:r>
            <a:r>
              <a:rPr lang="en-US" altLang="zh-CN" sz="2000" dirty="0"/>
              <a:t>²</a:t>
            </a:r>
            <a:endParaRPr lang="en-US" altLang="zh-TW" sz="2000" dirty="0"/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D04B65A7-5C2D-4470-BF62-ED3979232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3249" y="5349925"/>
            <a:ext cx="4168244" cy="88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陰影部分的面積是：</a:t>
            </a:r>
            <a:endParaRPr lang="en-US" altLang="zh-CN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(6</a:t>
            </a: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5)×(9</a:t>
            </a:r>
            <a:r>
              <a:rPr lang="zh-CN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5)÷2 = 22(cm</a:t>
            </a:r>
            <a:r>
              <a:rPr lang="en-US" altLang="zh-CN" sz="2400" dirty="0">
                <a:solidFill>
                  <a:srgbClr val="0000E1"/>
                </a:solidFill>
              </a:rPr>
              <a:t>²</a:t>
            </a: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id="{24D49C99-4A46-498B-95D9-610E33100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3486" y="1520788"/>
            <a:ext cx="18636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36 = 6×6</a:t>
            </a: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81 = 9×9</a:t>
            </a: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25 = 5×5</a:t>
            </a:r>
            <a:endParaRPr lang="zh-TW" altLang="en-US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任意多边形: 形状 20">
            <a:extLst>
              <a:ext uri="{FF2B5EF4-FFF2-40B4-BE49-F238E27FC236}">
                <a16:creationId xmlns:a16="http://schemas.microsoft.com/office/drawing/2014/main" id="{8DBBF012-007C-43C3-BA01-4FC8C5A2B5F4}"/>
              </a:ext>
            </a:extLst>
          </p:cNvPr>
          <p:cNvSpPr/>
          <p:nvPr/>
        </p:nvSpPr>
        <p:spPr>
          <a:xfrm rot="5400000">
            <a:off x="2294980" y="2736700"/>
            <a:ext cx="1512000" cy="151360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1DD4F5C2-B509-4FE4-B721-DB5AE965FC0F}"/>
              </a:ext>
            </a:extLst>
          </p:cNvPr>
          <p:cNvSpPr txBox="1"/>
          <p:nvPr/>
        </p:nvSpPr>
        <p:spPr>
          <a:xfrm>
            <a:off x="2401090" y="2599924"/>
            <a:ext cx="67618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9cm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F3160E28-741D-40D7-8569-0976E1BB702D}"/>
              </a:ext>
            </a:extLst>
          </p:cNvPr>
          <p:cNvSpPr/>
          <p:nvPr/>
        </p:nvSpPr>
        <p:spPr>
          <a:xfrm rot="5400000">
            <a:off x="4262723" y="2374903"/>
            <a:ext cx="694244" cy="75680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0A67B779-4AAB-4BEF-A63F-CB940731AB5E}"/>
              </a:ext>
            </a:extLst>
          </p:cNvPr>
          <p:cNvSpPr txBox="1"/>
          <p:nvPr/>
        </p:nvSpPr>
        <p:spPr>
          <a:xfrm>
            <a:off x="3476059" y="2187044"/>
            <a:ext cx="11878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(9</a:t>
            </a:r>
            <a:r>
              <a:rPr lang="zh-CN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5)cm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id="{ACD913C8-CE9F-47B9-9317-DA4B066799FF}"/>
              </a:ext>
            </a:extLst>
          </p:cNvPr>
          <p:cNvSpPr/>
          <p:nvPr/>
        </p:nvSpPr>
        <p:spPr>
          <a:xfrm rot="5400000">
            <a:off x="4208771" y="3134236"/>
            <a:ext cx="804679" cy="63623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1801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E5249B1-4A42-4656-8D10-51C32F4419BE}"/>
              </a:ext>
            </a:extLst>
          </p:cNvPr>
          <p:cNvSpPr txBox="1"/>
          <p:nvPr/>
        </p:nvSpPr>
        <p:spPr>
          <a:xfrm>
            <a:off x="3996818" y="2958864"/>
            <a:ext cx="6461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5cm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DD7FAF3-E3B3-4B56-9A20-2BAE627A28CC}"/>
              </a:ext>
            </a:extLst>
          </p:cNvPr>
          <p:cNvSpPr txBox="1"/>
          <p:nvPr/>
        </p:nvSpPr>
        <p:spPr>
          <a:xfrm>
            <a:off x="4814162" y="2695169"/>
            <a:ext cx="6461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5cm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0AC13250-F1E6-4BB5-8F27-309A6E9FFD02}"/>
              </a:ext>
            </a:extLst>
          </p:cNvPr>
          <p:cNvSpPr txBox="1"/>
          <p:nvPr/>
        </p:nvSpPr>
        <p:spPr>
          <a:xfrm>
            <a:off x="4846774" y="1661721"/>
            <a:ext cx="6461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6cm</a:t>
            </a:r>
            <a:endParaRPr lang="en-US" altLang="zh-CN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5E5EF640-107E-4D25-87D4-499A8FBD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1572" y="4938247"/>
            <a:ext cx="5909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22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86B1E1ED-F96F-468A-8390-AB4D5C05E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3252" y="4528821"/>
            <a:ext cx="4756799" cy="88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陰影部分是梯形，分別找出梯形</a:t>
            </a:r>
            <a:endParaRPr lang="en-US" altLang="zh-TW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上底</a:t>
            </a:r>
            <a:r>
              <a:rPr lang="zh-TW" altLang="en-US" sz="2400" dirty="0">
                <a:solidFill>
                  <a:srgbClr val="0000E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下底和高。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364263E1-C977-4E52-AC17-15DF6212B537}"/>
              </a:ext>
            </a:extLst>
          </p:cNvPr>
          <p:cNvSpPr txBox="1"/>
          <p:nvPr/>
        </p:nvSpPr>
        <p:spPr>
          <a:xfrm>
            <a:off x="407908" y="812794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33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DAE617-E1D7-43FD-BB0F-D2F70DF8A825}"/>
              </a:ext>
            </a:extLst>
          </p:cNvPr>
          <p:cNvSpPr txBox="1"/>
          <p:nvPr/>
        </p:nvSpPr>
        <p:spPr>
          <a:xfrm>
            <a:off x="522522" y="3766111"/>
            <a:ext cx="8621487" cy="1736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上圖由三個正方形和一個梯形組成，陰影部分的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面積是多少？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答案：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_________cm²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00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4" grpId="0" animBg="1"/>
      <p:bldP spid="34" grpId="1" animBg="1"/>
      <p:bldP spid="13" grpId="0"/>
      <p:bldP spid="13" grpId="1"/>
      <p:bldP spid="13" grpId="2"/>
      <p:bldP spid="15" grpId="0"/>
      <p:bldP spid="15" grpId="1"/>
      <p:bldP spid="15" grpId="2"/>
      <p:bldP spid="16" grpId="0"/>
      <p:bldP spid="16" grpId="1"/>
      <p:bldP spid="16" grpId="2"/>
      <p:bldP spid="18" grpId="0" build="allAtOnce"/>
      <p:bldP spid="19" grpId="0" build="allAtOnce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4" grpId="0"/>
      <p:bldP spid="24" grpId="1"/>
      <p:bldP spid="25" grpId="0" animBg="1"/>
      <p:bldP spid="25" grpId="1" animBg="1"/>
      <p:bldP spid="26" grpId="0"/>
      <p:bldP spid="26" grpId="1"/>
      <p:bldP spid="28" grpId="0"/>
      <p:bldP spid="28" grpId="2"/>
      <p:bldP spid="30" grpId="0"/>
      <p:bldP spid="30" grpId="2"/>
      <p:bldP spid="32" grpId="0"/>
      <p:bldP spid="31" grpId="0" uiExpan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e"/>
  <p:tag name="ISPRING_LMS_API_VERSION" val="SCORM 2004 (4th edition)"/>
  <p:tag name="ISPRING_ULTRA_SCORM_COURCE_TITLE" val="長河小學數學科速效提分試卷"/>
  <p:tag name="ISPRING_ULTRA_SCORM_COURSE_ID" val="C9F99186-47CD-4DA9-BB2C-47169B5819B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5DEF24-6E4A-42FD-8317-EFF1EC696E81}:29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0067FDD-3F31-490C-A8F4-3498516CBEC7}:3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2BD05B1-6C0F-4130-B23A-2C81F9F28D9F}:30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A6D971-DBC4-4CFD-8F65-2B80B794D67F}:305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470</Words>
  <Application>Microsoft Office PowerPoint</Application>
  <PresentationFormat>On-screen Show (4:3)</PresentationFormat>
  <Paragraphs>70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2023-07-14T03:29:42Z</dcterms:modified>
</cp:coreProperties>
</file>