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99" r:id="rId2"/>
    <p:sldId id="301" r:id="rId3"/>
    <p:sldId id="309" r:id="rId4"/>
    <p:sldId id="305" r:id="rId5"/>
    <p:sldId id="312" r:id="rId6"/>
    <p:sldId id="314" r:id="rId7"/>
  </p:sldIdLst>
  <p:sldSz cx="9144000" cy="6858000" type="screen4x3"/>
  <p:notesSz cx="6807200" cy="9939338"/>
  <p:custDataLst>
    <p:tags r:id="rId10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6600FF"/>
    <a:srgbClr val="0000E1"/>
    <a:srgbClr val="FBE5D6"/>
    <a:srgbClr val="C5E0B4"/>
    <a:srgbClr val="D3B5E9"/>
    <a:srgbClr val="D26114"/>
    <a:srgbClr val="7030A0"/>
    <a:srgbClr val="003C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6370" autoAdjust="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772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8254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097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44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135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0DC414-ADB1-4351-ABC7-ACB9736AD13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398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260787" y="68052"/>
            <a:ext cx="2915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上學期 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期末考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Box 9">
            <a:extLst>
              <a:ext uri="{FF2B5EF4-FFF2-40B4-BE49-F238E27FC236}">
                <a16:creationId xmlns:a16="http://schemas.microsoft.com/office/drawing/2014/main" id="{4757B210-91B0-4782-A8C4-B894432F0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057" y="4500493"/>
            <a:ext cx="65282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D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 </a:t>
            </a:r>
            <a:endParaRPr lang="en-US" altLang="zh-TW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87" name="Text Box 9">
            <a:extLst>
              <a:ext uri="{FF2B5EF4-FFF2-40B4-BE49-F238E27FC236}">
                <a16:creationId xmlns:a16="http://schemas.microsoft.com/office/drawing/2014/main" id="{C1E92640-5F4A-4ABA-9228-B416DDEFB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547" y="1761730"/>
            <a:ext cx="5013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三角形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7AD42C2F-1AB6-43F8-87B6-236D589085E2}"/>
              </a:ext>
            </a:extLst>
          </p:cNvPr>
          <p:cNvSpPr/>
          <p:nvPr/>
        </p:nvSpPr>
        <p:spPr>
          <a:xfrm>
            <a:off x="1452742" y="3549185"/>
            <a:ext cx="4197560" cy="41434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BF73743-F36F-4865-9888-8BEC5F4B9C4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59883" y="1143000"/>
            <a:ext cx="3507755" cy="2286000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DCB2E502-39A3-4E11-BAFB-4A3C67FA212E}"/>
              </a:ext>
            </a:extLst>
          </p:cNvPr>
          <p:cNvSpPr txBox="1"/>
          <p:nvPr/>
        </p:nvSpPr>
        <p:spPr>
          <a:xfrm>
            <a:off x="1405587" y="3394470"/>
            <a:ext cx="7546904" cy="124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  <a:spcAft>
                <a:spcPts val="600"/>
              </a:spcAft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上圖梯形的面積是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130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CN" sz="2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。陰影部分的面積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_________ cm</a:t>
            </a:r>
            <a:r>
              <a:rPr lang="en-US" altLang="zh-CN" sz="2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pic>
        <p:nvPicPr>
          <p:cNvPr id="58" name="图片 57">
            <a:extLst>
              <a:ext uri="{FF2B5EF4-FFF2-40B4-BE49-F238E27FC236}">
                <a16:creationId xmlns:a16="http://schemas.microsoft.com/office/drawing/2014/main" id="{7916CBB8-3772-4D90-829F-0CEC6E02DAD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0176" y="1006900"/>
            <a:ext cx="731520" cy="711108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85DE58B-A80D-4097-ACC9-426E921E6EF2}"/>
              </a:ext>
            </a:extLst>
          </p:cNvPr>
          <p:cNvSpPr txBox="1"/>
          <p:nvPr/>
        </p:nvSpPr>
        <p:spPr>
          <a:xfrm>
            <a:off x="802512" y="1087445"/>
            <a:ext cx="822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29.</a:t>
            </a:r>
          </a:p>
        </p:txBody>
      </p:sp>
      <p:sp>
        <p:nvSpPr>
          <p:cNvPr id="73" name="Text Box 9">
            <a:extLst>
              <a:ext uri="{FF2B5EF4-FFF2-40B4-BE49-F238E27FC236}">
                <a16:creationId xmlns:a16="http://schemas.microsoft.com/office/drawing/2014/main" id="{0190B959-0CDA-439F-97D2-804221C1C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1740671"/>
            <a:ext cx="40767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應考慮陰影部分的面積與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整個圖形的面積的關係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2B47AE6-E3DD-45B2-B8A7-A6BC1DAC3F2E}"/>
              </a:ext>
            </a:extLst>
          </p:cNvPr>
          <p:cNvSpPr/>
          <p:nvPr/>
        </p:nvSpPr>
        <p:spPr>
          <a:xfrm>
            <a:off x="1359883" y="1535502"/>
            <a:ext cx="451664" cy="29459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89680272-E6D9-449C-90EF-D0AFE108A078}"/>
              </a:ext>
            </a:extLst>
          </p:cNvPr>
          <p:cNvSpPr/>
          <p:nvPr/>
        </p:nvSpPr>
        <p:spPr>
          <a:xfrm>
            <a:off x="1359883" y="2442719"/>
            <a:ext cx="451664" cy="29459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 Box 9">
            <a:extLst>
              <a:ext uri="{FF2B5EF4-FFF2-40B4-BE49-F238E27FC236}">
                <a16:creationId xmlns:a16="http://schemas.microsoft.com/office/drawing/2014/main" id="{A9637FA5-7B21-4225-8318-04D59AA0F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497" y="4474865"/>
            <a:ext cx="63248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兩個三角形底相等高相同，它們的面積相等。</a:t>
            </a: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FE61E023-93C0-4CD1-8B08-0E57B00CE927}"/>
              </a:ext>
            </a:extLst>
          </p:cNvPr>
          <p:cNvSpPr/>
          <p:nvPr/>
        </p:nvSpPr>
        <p:spPr>
          <a:xfrm>
            <a:off x="2400804" y="3145993"/>
            <a:ext cx="451664" cy="274355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979B6CA1-6C47-48AC-8DFA-4EC10BC7C67F}"/>
              </a:ext>
            </a:extLst>
          </p:cNvPr>
          <p:cNvSpPr/>
          <p:nvPr/>
        </p:nvSpPr>
        <p:spPr>
          <a:xfrm>
            <a:off x="3858883" y="3128226"/>
            <a:ext cx="451664" cy="25409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25C3024E-EDE1-42FD-8E3C-E019FA39EA3F}"/>
              </a:ext>
            </a:extLst>
          </p:cNvPr>
          <p:cNvSpPr/>
          <p:nvPr/>
        </p:nvSpPr>
        <p:spPr>
          <a:xfrm>
            <a:off x="1923691" y="1242204"/>
            <a:ext cx="1811547" cy="1785668"/>
          </a:xfrm>
          <a:custGeom>
            <a:avLst/>
            <a:gdLst>
              <a:gd name="connsiteX0" fmla="*/ 0 w 1811547"/>
              <a:gd name="connsiteY0" fmla="*/ 1785668 h 1785668"/>
              <a:gd name="connsiteX1" fmla="*/ 0 w 1811547"/>
              <a:gd name="connsiteY1" fmla="*/ 1785668 h 1785668"/>
              <a:gd name="connsiteX2" fmla="*/ 1811547 w 1811547"/>
              <a:gd name="connsiteY2" fmla="*/ 0 h 1785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1547" h="1785668">
                <a:moveTo>
                  <a:pt x="0" y="1785668"/>
                </a:moveTo>
                <a:lnTo>
                  <a:pt x="0" y="1785668"/>
                </a:lnTo>
                <a:lnTo>
                  <a:pt x="1811547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9DCC8B6-88E0-451D-A771-94BA823AF24C}"/>
              </a:ext>
            </a:extLst>
          </p:cNvPr>
          <p:cNvSpPr txBox="1"/>
          <p:nvPr/>
        </p:nvSpPr>
        <p:spPr>
          <a:xfrm>
            <a:off x="2185296" y="1279006"/>
            <a:ext cx="431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F21BB47D-AAE0-4F1F-92BC-36D04D18370A}"/>
              </a:ext>
            </a:extLst>
          </p:cNvPr>
          <p:cNvSpPr txBox="1"/>
          <p:nvPr/>
        </p:nvSpPr>
        <p:spPr>
          <a:xfrm>
            <a:off x="2268684" y="1855517"/>
            <a:ext cx="431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5EF15955-9A13-4EBD-91AA-EDA56B4E5D0D}"/>
              </a:ext>
            </a:extLst>
          </p:cNvPr>
          <p:cNvSpPr txBox="1"/>
          <p:nvPr/>
        </p:nvSpPr>
        <p:spPr>
          <a:xfrm>
            <a:off x="2768969" y="2318894"/>
            <a:ext cx="431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84" name="文本框 83">
            <a:extLst>
              <a:ext uri="{FF2B5EF4-FFF2-40B4-BE49-F238E27FC236}">
                <a16:creationId xmlns:a16="http://schemas.microsoft.com/office/drawing/2014/main" id="{1AA93CB7-92FC-4D90-95D3-BAF7BF746282}"/>
              </a:ext>
            </a:extLst>
          </p:cNvPr>
          <p:cNvSpPr txBox="1"/>
          <p:nvPr/>
        </p:nvSpPr>
        <p:spPr>
          <a:xfrm>
            <a:off x="3722603" y="2229849"/>
            <a:ext cx="431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94" name="Text Box 9">
            <a:extLst>
              <a:ext uri="{FF2B5EF4-FFF2-40B4-BE49-F238E27FC236}">
                <a16:creationId xmlns:a16="http://schemas.microsoft.com/office/drawing/2014/main" id="{30C6DC0B-7EEC-4D6B-9B65-D6A936072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547" y="2528504"/>
            <a:ext cx="48334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三角形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D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</a:p>
        </p:txBody>
      </p:sp>
      <p:sp>
        <p:nvSpPr>
          <p:cNvPr id="96" name="Text Box 9">
            <a:extLst>
              <a:ext uri="{FF2B5EF4-FFF2-40B4-BE49-F238E27FC236}">
                <a16:creationId xmlns:a16="http://schemas.microsoft.com/office/drawing/2014/main" id="{229E117E-15DD-4405-B068-6C3B89F1B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977" y="5465161"/>
            <a:ext cx="21293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130cm</a:t>
            </a:r>
            <a:r>
              <a:rPr lang="en-US" altLang="zh-TW" sz="2400" baseline="3000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endParaRPr lang="zh-TW" altLang="en-US" sz="2400" baseline="300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8" name="Text Box 9">
            <a:extLst>
              <a:ext uri="{FF2B5EF4-FFF2-40B4-BE49-F238E27FC236}">
                <a16:creationId xmlns:a16="http://schemas.microsoft.com/office/drawing/2014/main" id="{7342D10B-4E5C-4FB8-94B2-785E42835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497" y="5893105"/>
            <a:ext cx="6421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 = 130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2 = 65(cm</a:t>
            </a:r>
            <a:r>
              <a:rPr lang="en-US" altLang="zh-CN" sz="2400" baseline="3000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99" name="Text Box 9">
            <a:extLst>
              <a:ext uri="{FF2B5EF4-FFF2-40B4-BE49-F238E27FC236}">
                <a16:creationId xmlns:a16="http://schemas.microsoft.com/office/drawing/2014/main" id="{B34C12C3-6B4B-4D21-BC2B-BD06BDD2B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278" y="4980962"/>
            <a:ext cx="7696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×2</a:t>
            </a: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＋ 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×2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(B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00E1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×2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100" name="文本框 99">
            <a:extLst>
              <a:ext uri="{FF2B5EF4-FFF2-40B4-BE49-F238E27FC236}">
                <a16:creationId xmlns:a16="http://schemas.microsoft.com/office/drawing/2014/main" id="{04316CFC-946A-4FB7-B269-044EBE17AB29}"/>
              </a:ext>
            </a:extLst>
          </p:cNvPr>
          <p:cNvSpPr txBox="1"/>
          <p:nvPr/>
        </p:nvSpPr>
        <p:spPr>
          <a:xfrm>
            <a:off x="2375030" y="4064361"/>
            <a:ext cx="623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28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00225 -0.15648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5" grpId="1"/>
      <p:bldP spid="87" grpId="0"/>
      <p:bldP spid="87" grpId="2"/>
      <p:bldP spid="60" grpId="0" animBg="1"/>
      <p:bldP spid="60" grpId="1" animBg="1"/>
      <p:bldP spid="73" grpId="0"/>
      <p:bldP spid="73" grpId="1"/>
      <p:bldP spid="73" grpId="2"/>
      <p:bldP spid="5" grpId="0" animBg="1"/>
      <p:bldP spid="5" grpId="1" animBg="1"/>
      <p:bldP spid="74" grpId="0" animBg="1"/>
      <p:bldP spid="74" grpId="1" animBg="1"/>
      <p:bldP spid="75" grpId="0"/>
      <p:bldP spid="75" grpId="1"/>
      <p:bldP spid="76" grpId="0" animBg="1"/>
      <p:bldP spid="76" grpId="1" animBg="1"/>
      <p:bldP spid="77" grpId="0" animBg="1"/>
      <p:bldP spid="77" grpId="1" animBg="1"/>
      <p:bldP spid="6" grpId="0" animBg="1"/>
      <p:bldP spid="6" grpId="1" animBg="1"/>
      <p:bldP spid="7" grpId="0"/>
      <p:bldP spid="7" grpId="1"/>
      <p:bldP spid="82" grpId="0"/>
      <p:bldP spid="82" grpId="1"/>
      <p:bldP spid="83" grpId="0"/>
      <p:bldP spid="83" grpId="1"/>
      <p:bldP spid="84" grpId="0"/>
      <p:bldP spid="84" grpId="1"/>
      <p:bldP spid="94" grpId="0"/>
      <p:bldP spid="94" grpId="2"/>
      <p:bldP spid="96" grpId="0"/>
      <p:bldP spid="96" grpId="1"/>
      <p:bldP spid="98" grpId="0"/>
      <p:bldP spid="98" grpId="1"/>
      <p:bldP spid="99" grpId="0"/>
      <p:bldP spid="99" grpId="1"/>
      <p:bldP spid="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631CBEBD-9E4B-480D-84AA-89F00C48BBAE}"/>
              </a:ext>
            </a:extLst>
          </p:cNvPr>
          <p:cNvSpPr/>
          <p:nvPr/>
        </p:nvSpPr>
        <p:spPr>
          <a:xfrm>
            <a:off x="2526302" y="3484202"/>
            <a:ext cx="2484185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7975C199-F269-42A1-B719-0AD71F00225E}"/>
              </a:ext>
            </a:extLst>
          </p:cNvPr>
          <p:cNvSpPr txBox="1"/>
          <p:nvPr/>
        </p:nvSpPr>
        <p:spPr>
          <a:xfrm>
            <a:off x="535606" y="3315665"/>
            <a:ext cx="7693994" cy="6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上圖中。陰影部分的面積是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_________ cm²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43" name="Text Box 9">
            <a:extLst>
              <a:ext uri="{FF2B5EF4-FFF2-40B4-BE49-F238E27FC236}">
                <a16:creationId xmlns:a16="http://schemas.microsoft.com/office/drawing/2014/main" id="{FF6A272A-2D04-40A0-9B0C-7740ED5FE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7472" y="2368530"/>
            <a:ext cx="36553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每個小正方形的邊長是：</a:t>
            </a:r>
            <a:endParaRPr lang="en-US" altLang="zh-CN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  <a:p>
            <a:r>
              <a:rPr lang="en-US" altLang="zh-CN" sz="2400" dirty="0">
                <a:solidFill>
                  <a:srgbClr val="0000E1"/>
                </a:solidFill>
                <a:ea typeface="標楷體" panose="03000509000000000000" pitchFamily="65" charset="-120"/>
              </a:rPr>
              <a:t>4÷2= 2(cm)</a:t>
            </a:r>
            <a:endParaRPr lang="zh-TW" altLang="en-US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Text Box 9">
            <a:extLst>
              <a:ext uri="{FF2B5EF4-FFF2-40B4-BE49-F238E27FC236}">
                <a16:creationId xmlns:a16="http://schemas.microsoft.com/office/drawing/2014/main" id="{EBC5010D-B74C-4D34-A54D-9BB158237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4390" y="955983"/>
            <a:ext cx="4008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用分割法將陰影部分分割成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可求出面積的圖形。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DC0FD0DF-4AF1-4F1F-8AC3-4743B0DCAEB9}"/>
              </a:ext>
            </a:extLst>
          </p:cNvPr>
          <p:cNvSpPr txBox="1"/>
          <p:nvPr/>
        </p:nvSpPr>
        <p:spPr>
          <a:xfrm>
            <a:off x="5930622" y="3367063"/>
            <a:ext cx="623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</a:t>
            </a:r>
          </a:p>
        </p:txBody>
      </p:sp>
      <p:sp>
        <p:nvSpPr>
          <p:cNvPr id="72" name="Text Box 9">
            <a:extLst>
              <a:ext uri="{FF2B5EF4-FFF2-40B4-BE49-F238E27FC236}">
                <a16:creationId xmlns:a16="http://schemas.microsoft.com/office/drawing/2014/main" id="{458FC85C-4F20-4D13-A9BC-1BAB77A59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594" y="4775592"/>
            <a:ext cx="2013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(2×2)×2÷2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75" name="Text Box 9">
            <a:extLst>
              <a:ext uri="{FF2B5EF4-FFF2-40B4-BE49-F238E27FC236}">
                <a16:creationId xmlns:a16="http://schemas.microsoft.com/office/drawing/2014/main" id="{96C39894-6313-4C9B-881D-003A775D4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610" y="4762031"/>
            <a:ext cx="23390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(2×3)×2÷2×2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Text Box 9">
            <a:extLst>
              <a:ext uri="{FF2B5EF4-FFF2-40B4-BE49-F238E27FC236}">
                <a16:creationId xmlns:a16="http://schemas.microsoft.com/office/drawing/2014/main" id="{1F01B491-AD33-4FC1-B1C0-65BBCDC27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516" y="4762030"/>
            <a:ext cx="22906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(2×3)×(2×2) 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1" name="Text Box 9">
            <a:extLst>
              <a:ext uri="{FF2B5EF4-FFF2-40B4-BE49-F238E27FC236}">
                <a16:creationId xmlns:a16="http://schemas.microsoft.com/office/drawing/2014/main" id="{D8358E84-DEBE-4852-86B9-0D8CA5D0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493" y="5269983"/>
            <a:ext cx="15981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 40(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cm²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) 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85" name="Text Box 9">
            <a:extLst>
              <a:ext uri="{FF2B5EF4-FFF2-40B4-BE49-F238E27FC236}">
                <a16:creationId xmlns:a16="http://schemas.microsoft.com/office/drawing/2014/main" id="{A1511947-33A6-4645-A87A-FB99E35CB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798" y="3969905"/>
            <a:ext cx="78283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陰影部分的面積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endParaRPr lang="en-US" altLang="zh-CN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                             三角形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的面積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長方形的面積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217E8761-4530-4AE5-9CB3-6C81CB58DDCC}"/>
              </a:ext>
            </a:extLst>
          </p:cNvPr>
          <p:cNvSpPr txBox="1"/>
          <p:nvPr/>
        </p:nvSpPr>
        <p:spPr>
          <a:xfrm>
            <a:off x="438322" y="873728"/>
            <a:ext cx="822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30.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3A9DE19B-3F60-468F-9364-C8D2694C26C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67038" y="1003594"/>
            <a:ext cx="3243449" cy="2165618"/>
          </a:xfrm>
          <a:prstGeom prst="rect">
            <a:avLst/>
          </a:prstGeom>
        </p:spPr>
      </p:pic>
      <p:sp>
        <p:nvSpPr>
          <p:cNvPr id="35" name="Text Box 9">
            <a:extLst>
              <a:ext uri="{FF2B5EF4-FFF2-40B4-BE49-F238E27FC236}">
                <a16:creationId xmlns:a16="http://schemas.microsoft.com/office/drawing/2014/main" id="{D5A02FFC-3199-4031-8253-CC03067FA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192" y="1736098"/>
            <a:ext cx="4008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根據陰影部分的形狀優先分割出三角形。</a:t>
            </a: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65AB4BB0-531A-4A24-8F9B-F709F08C8245}"/>
              </a:ext>
            </a:extLst>
          </p:cNvPr>
          <p:cNvSpPr/>
          <p:nvPr/>
        </p:nvSpPr>
        <p:spPr>
          <a:xfrm>
            <a:off x="2781300" y="1684020"/>
            <a:ext cx="960120" cy="0"/>
          </a:xfrm>
          <a:custGeom>
            <a:avLst/>
            <a:gdLst>
              <a:gd name="connsiteX0" fmla="*/ 0 w 990600"/>
              <a:gd name="connsiteY0" fmla="*/ 7620 h 7620"/>
              <a:gd name="connsiteX1" fmla="*/ 990600 w 990600"/>
              <a:gd name="connsiteY1" fmla="*/ 0 h 7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90600" h="7620">
                <a:moveTo>
                  <a:pt x="0" y="7620"/>
                </a:moveTo>
                <a:lnTo>
                  <a:pt x="990600" y="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AF36AD76-3ABB-43C4-B47B-2EB8ECA8268A}"/>
              </a:ext>
            </a:extLst>
          </p:cNvPr>
          <p:cNvSpPr/>
          <p:nvPr/>
        </p:nvSpPr>
        <p:spPr>
          <a:xfrm>
            <a:off x="2776537" y="2326618"/>
            <a:ext cx="978408" cy="0"/>
          </a:xfrm>
          <a:custGeom>
            <a:avLst/>
            <a:gdLst>
              <a:gd name="connsiteX0" fmla="*/ 0 w 990600"/>
              <a:gd name="connsiteY0" fmla="*/ 7620 h 7620"/>
              <a:gd name="connsiteX1" fmla="*/ 990600 w 990600"/>
              <a:gd name="connsiteY1" fmla="*/ 0 h 7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90600" h="7620">
                <a:moveTo>
                  <a:pt x="0" y="7620"/>
                </a:moveTo>
                <a:lnTo>
                  <a:pt x="990600" y="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57A57723-7FEA-4CE0-9C0F-ACA13C8D67D3}"/>
              </a:ext>
            </a:extLst>
          </p:cNvPr>
          <p:cNvSpPr/>
          <p:nvPr/>
        </p:nvSpPr>
        <p:spPr>
          <a:xfrm>
            <a:off x="2781300" y="1684020"/>
            <a:ext cx="0" cy="640080"/>
          </a:xfrm>
          <a:custGeom>
            <a:avLst/>
            <a:gdLst>
              <a:gd name="connsiteX0" fmla="*/ 0 w 0"/>
              <a:gd name="connsiteY0" fmla="*/ 0 h 662940"/>
              <a:gd name="connsiteX1" fmla="*/ 0 w 0"/>
              <a:gd name="connsiteY1" fmla="*/ 662940 h 66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62940">
                <a:moveTo>
                  <a:pt x="0" y="0"/>
                </a:moveTo>
                <a:lnTo>
                  <a:pt x="0" y="66294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714E1C2-720F-4D0E-8755-5487DA1EB562}"/>
              </a:ext>
            </a:extLst>
          </p:cNvPr>
          <p:cNvSpPr/>
          <p:nvPr/>
        </p:nvSpPr>
        <p:spPr>
          <a:xfrm>
            <a:off x="4727074" y="2570367"/>
            <a:ext cx="283413" cy="210363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0AEC9546-CC0F-4370-94CC-030B9DE5A49A}"/>
              </a:ext>
            </a:extLst>
          </p:cNvPr>
          <p:cNvGrpSpPr/>
          <p:nvPr/>
        </p:nvGrpSpPr>
        <p:grpSpPr>
          <a:xfrm>
            <a:off x="3916680" y="1363980"/>
            <a:ext cx="106680" cy="330708"/>
            <a:chOff x="3909060" y="1363980"/>
            <a:chExt cx="106680" cy="330708"/>
          </a:xfrm>
        </p:grpSpPr>
        <p:sp>
          <p:nvSpPr>
            <p:cNvPr id="6" name="任意多边形: 形状 5">
              <a:extLst>
                <a:ext uri="{FF2B5EF4-FFF2-40B4-BE49-F238E27FC236}">
                  <a16:creationId xmlns:a16="http://schemas.microsoft.com/office/drawing/2014/main" id="{1177E4EA-BF32-45FD-A22A-6C1981FCC0F4}"/>
                </a:ext>
              </a:extLst>
            </p:cNvPr>
            <p:cNvSpPr/>
            <p:nvPr/>
          </p:nvSpPr>
          <p:spPr>
            <a:xfrm>
              <a:off x="3909060" y="1363980"/>
              <a:ext cx="0" cy="327660"/>
            </a:xfrm>
            <a:custGeom>
              <a:avLst/>
              <a:gdLst>
                <a:gd name="connsiteX0" fmla="*/ 0 w 0"/>
                <a:gd name="connsiteY0" fmla="*/ 0 h 327660"/>
                <a:gd name="connsiteX1" fmla="*/ 0 w 0"/>
                <a:gd name="connsiteY1" fmla="*/ 327660 h 327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7660">
                  <a:moveTo>
                    <a:pt x="0" y="0"/>
                  </a:moveTo>
                  <a:lnTo>
                    <a:pt x="0" y="327660"/>
                  </a:lnTo>
                </a:path>
              </a:pathLst>
            </a:custGeom>
            <a:noFill/>
            <a:ln w="12700">
              <a:solidFill>
                <a:srgbClr val="FF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任意多边形: 形状 6">
              <a:extLst>
                <a:ext uri="{FF2B5EF4-FFF2-40B4-BE49-F238E27FC236}">
                  <a16:creationId xmlns:a16="http://schemas.microsoft.com/office/drawing/2014/main" id="{7240AA0C-C04D-42D2-9557-5DDC3D6282C2}"/>
                </a:ext>
              </a:extLst>
            </p:cNvPr>
            <p:cNvSpPr/>
            <p:nvPr/>
          </p:nvSpPr>
          <p:spPr>
            <a:xfrm>
              <a:off x="3909060" y="1584960"/>
              <a:ext cx="106680" cy="109728"/>
            </a:xfrm>
            <a:custGeom>
              <a:avLst/>
              <a:gdLst>
                <a:gd name="connsiteX0" fmla="*/ 0 w 106680"/>
                <a:gd name="connsiteY0" fmla="*/ 0 h 91440"/>
                <a:gd name="connsiteX1" fmla="*/ 106680 w 106680"/>
                <a:gd name="connsiteY1" fmla="*/ 0 h 91440"/>
                <a:gd name="connsiteX2" fmla="*/ 106680 w 106680"/>
                <a:gd name="connsiteY2" fmla="*/ 9144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680" h="91440">
                  <a:moveTo>
                    <a:pt x="0" y="0"/>
                  </a:moveTo>
                  <a:lnTo>
                    <a:pt x="106680" y="0"/>
                  </a:lnTo>
                  <a:lnTo>
                    <a:pt x="106680" y="9144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F5EBEC77-11CC-4D3F-A2B5-3E4D5ACD629B}"/>
              </a:ext>
            </a:extLst>
          </p:cNvPr>
          <p:cNvGrpSpPr/>
          <p:nvPr/>
        </p:nvGrpSpPr>
        <p:grpSpPr>
          <a:xfrm rot="16200000">
            <a:off x="2557843" y="2446894"/>
            <a:ext cx="106680" cy="330708"/>
            <a:chOff x="3909060" y="1363980"/>
            <a:chExt cx="106680" cy="330708"/>
          </a:xfrm>
        </p:grpSpPr>
        <p:sp>
          <p:nvSpPr>
            <p:cNvPr id="45" name="任意多边形: 形状 44">
              <a:extLst>
                <a:ext uri="{FF2B5EF4-FFF2-40B4-BE49-F238E27FC236}">
                  <a16:creationId xmlns:a16="http://schemas.microsoft.com/office/drawing/2014/main" id="{93819AD2-FAB9-4055-9EE7-C55B116072BA}"/>
                </a:ext>
              </a:extLst>
            </p:cNvPr>
            <p:cNvSpPr/>
            <p:nvPr/>
          </p:nvSpPr>
          <p:spPr>
            <a:xfrm>
              <a:off x="3909060" y="1363980"/>
              <a:ext cx="0" cy="327660"/>
            </a:xfrm>
            <a:custGeom>
              <a:avLst/>
              <a:gdLst>
                <a:gd name="connsiteX0" fmla="*/ 0 w 0"/>
                <a:gd name="connsiteY0" fmla="*/ 0 h 327660"/>
                <a:gd name="connsiteX1" fmla="*/ 0 w 0"/>
                <a:gd name="connsiteY1" fmla="*/ 327660 h 327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7660">
                  <a:moveTo>
                    <a:pt x="0" y="0"/>
                  </a:moveTo>
                  <a:lnTo>
                    <a:pt x="0" y="327660"/>
                  </a:lnTo>
                </a:path>
              </a:pathLst>
            </a:custGeom>
            <a:noFill/>
            <a:ln w="12700">
              <a:solidFill>
                <a:srgbClr val="FF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任意多边形: 形状 45">
              <a:extLst>
                <a:ext uri="{FF2B5EF4-FFF2-40B4-BE49-F238E27FC236}">
                  <a16:creationId xmlns:a16="http://schemas.microsoft.com/office/drawing/2014/main" id="{E96C99AD-B0D4-46F7-8D0F-38E13CEB1F00}"/>
                </a:ext>
              </a:extLst>
            </p:cNvPr>
            <p:cNvSpPr/>
            <p:nvPr/>
          </p:nvSpPr>
          <p:spPr>
            <a:xfrm>
              <a:off x="3909060" y="1584960"/>
              <a:ext cx="106680" cy="109728"/>
            </a:xfrm>
            <a:custGeom>
              <a:avLst/>
              <a:gdLst>
                <a:gd name="connsiteX0" fmla="*/ 0 w 106680"/>
                <a:gd name="connsiteY0" fmla="*/ 0 h 91440"/>
                <a:gd name="connsiteX1" fmla="*/ 106680 w 106680"/>
                <a:gd name="connsiteY1" fmla="*/ 0 h 91440"/>
                <a:gd name="connsiteX2" fmla="*/ 106680 w 106680"/>
                <a:gd name="connsiteY2" fmla="*/ 9144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680" h="91440">
                  <a:moveTo>
                    <a:pt x="0" y="0"/>
                  </a:moveTo>
                  <a:lnTo>
                    <a:pt x="106680" y="0"/>
                  </a:lnTo>
                  <a:lnTo>
                    <a:pt x="106680" y="9144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5B84F88A-315A-4FAD-B5A7-8A9DDE538BCD}"/>
              </a:ext>
            </a:extLst>
          </p:cNvPr>
          <p:cNvGrpSpPr/>
          <p:nvPr/>
        </p:nvGrpSpPr>
        <p:grpSpPr>
          <a:xfrm rot="10800000">
            <a:off x="3633899" y="2331279"/>
            <a:ext cx="106680" cy="330708"/>
            <a:chOff x="3909060" y="1363980"/>
            <a:chExt cx="106680" cy="330708"/>
          </a:xfrm>
        </p:grpSpPr>
        <p:sp>
          <p:nvSpPr>
            <p:cNvPr id="48" name="任意多边形: 形状 47">
              <a:extLst>
                <a:ext uri="{FF2B5EF4-FFF2-40B4-BE49-F238E27FC236}">
                  <a16:creationId xmlns:a16="http://schemas.microsoft.com/office/drawing/2014/main" id="{4713D8A4-3B96-45E7-9C6A-AF3748A830DF}"/>
                </a:ext>
              </a:extLst>
            </p:cNvPr>
            <p:cNvSpPr/>
            <p:nvPr/>
          </p:nvSpPr>
          <p:spPr>
            <a:xfrm>
              <a:off x="3909060" y="1363980"/>
              <a:ext cx="0" cy="327660"/>
            </a:xfrm>
            <a:custGeom>
              <a:avLst/>
              <a:gdLst>
                <a:gd name="connsiteX0" fmla="*/ 0 w 0"/>
                <a:gd name="connsiteY0" fmla="*/ 0 h 327660"/>
                <a:gd name="connsiteX1" fmla="*/ 0 w 0"/>
                <a:gd name="connsiteY1" fmla="*/ 327660 h 327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27660">
                  <a:moveTo>
                    <a:pt x="0" y="0"/>
                  </a:moveTo>
                  <a:lnTo>
                    <a:pt x="0" y="327660"/>
                  </a:lnTo>
                </a:path>
              </a:pathLst>
            </a:custGeom>
            <a:noFill/>
            <a:ln w="12700">
              <a:solidFill>
                <a:srgbClr val="FF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任意多边形: 形状 48">
              <a:extLst>
                <a:ext uri="{FF2B5EF4-FFF2-40B4-BE49-F238E27FC236}">
                  <a16:creationId xmlns:a16="http://schemas.microsoft.com/office/drawing/2014/main" id="{E6964CE9-AAFE-4058-99A2-331DF5B112A5}"/>
                </a:ext>
              </a:extLst>
            </p:cNvPr>
            <p:cNvSpPr/>
            <p:nvPr/>
          </p:nvSpPr>
          <p:spPr>
            <a:xfrm>
              <a:off x="3909060" y="1584960"/>
              <a:ext cx="106680" cy="109728"/>
            </a:xfrm>
            <a:custGeom>
              <a:avLst/>
              <a:gdLst>
                <a:gd name="connsiteX0" fmla="*/ 0 w 106680"/>
                <a:gd name="connsiteY0" fmla="*/ 0 h 91440"/>
                <a:gd name="connsiteX1" fmla="*/ 106680 w 106680"/>
                <a:gd name="connsiteY1" fmla="*/ 0 h 91440"/>
                <a:gd name="connsiteX2" fmla="*/ 106680 w 106680"/>
                <a:gd name="connsiteY2" fmla="*/ 9144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680" h="91440">
                  <a:moveTo>
                    <a:pt x="0" y="0"/>
                  </a:moveTo>
                  <a:lnTo>
                    <a:pt x="106680" y="0"/>
                  </a:lnTo>
                  <a:lnTo>
                    <a:pt x="106680" y="9144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Text Box 9">
            <a:extLst>
              <a:ext uri="{FF2B5EF4-FFF2-40B4-BE49-F238E27FC236}">
                <a16:creationId xmlns:a16="http://schemas.microsoft.com/office/drawing/2014/main" id="{067E073D-4A02-4998-9694-2C59415BF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646" y="2022985"/>
            <a:ext cx="10286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>
                <a:solidFill>
                  <a:srgbClr val="0000E1"/>
                </a:solidFill>
                <a:ea typeface="標楷體" panose="03000509000000000000" pitchFamily="65" charset="-120"/>
              </a:rPr>
              <a:t>(2×3)cm</a:t>
            </a:r>
            <a:endParaRPr lang="zh-TW" altLang="en-US" sz="16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51" name="Text Box 9">
            <a:extLst>
              <a:ext uri="{FF2B5EF4-FFF2-40B4-BE49-F238E27FC236}">
                <a16:creationId xmlns:a16="http://schemas.microsoft.com/office/drawing/2014/main" id="{59EF9E76-6F7B-40E9-8D4C-2D1AC5CDC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2786" y="1662957"/>
            <a:ext cx="10286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>
                <a:solidFill>
                  <a:srgbClr val="0000E1"/>
                </a:solidFill>
                <a:ea typeface="標楷體" panose="03000509000000000000" pitchFamily="65" charset="-120"/>
              </a:rPr>
              <a:t>(2×3)cm</a:t>
            </a:r>
            <a:endParaRPr lang="zh-TW" altLang="en-US" sz="16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Text Box 9">
            <a:extLst>
              <a:ext uri="{FF2B5EF4-FFF2-40B4-BE49-F238E27FC236}">
                <a16:creationId xmlns:a16="http://schemas.microsoft.com/office/drawing/2014/main" id="{4488737A-B8B2-403F-A892-F14B64334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251" y="1584709"/>
            <a:ext cx="10286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>
                <a:solidFill>
                  <a:srgbClr val="0000E1"/>
                </a:solidFill>
                <a:ea typeface="標楷體" panose="03000509000000000000" pitchFamily="65" charset="-120"/>
              </a:rPr>
              <a:t>(2×2)cm</a:t>
            </a:r>
            <a:endParaRPr lang="zh-TW" altLang="en-US" sz="16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8948DE2D-B50A-45A8-B73D-8CB6E0ADEF2F}"/>
              </a:ext>
            </a:extLst>
          </p:cNvPr>
          <p:cNvCxnSpPr>
            <a:cxnSpLocks/>
          </p:cNvCxnSpPr>
          <p:nvPr/>
        </p:nvCxnSpPr>
        <p:spPr>
          <a:xfrm>
            <a:off x="2336252" y="1818113"/>
            <a:ext cx="427950" cy="268290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9">
            <a:extLst>
              <a:ext uri="{FF2B5EF4-FFF2-40B4-BE49-F238E27FC236}">
                <a16:creationId xmlns:a16="http://schemas.microsoft.com/office/drawing/2014/main" id="{3557DD3C-80B0-479F-8870-388B98A6E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877" y="1330967"/>
            <a:ext cx="7513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>
                <a:solidFill>
                  <a:srgbClr val="0000E1"/>
                </a:solidFill>
                <a:ea typeface="標楷體" panose="03000509000000000000" pitchFamily="65" charset="-120"/>
              </a:rPr>
              <a:t>2cm</a:t>
            </a:r>
            <a:endParaRPr lang="zh-TW" altLang="en-US" sz="16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Text Box 9">
            <a:extLst>
              <a:ext uri="{FF2B5EF4-FFF2-40B4-BE49-F238E27FC236}">
                <a16:creationId xmlns:a16="http://schemas.microsoft.com/office/drawing/2014/main" id="{DC857AAD-945E-426C-B5E1-63BCA901A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578" y="2328775"/>
            <a:ext cx="7513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>
                <a:solidFill>
                  <a:srgbClr val="0000E1"/>
                </a:solidFill>
                <a:ea typeface="標楷體" panose="03000509000000000000" pitchFamily="65" charset="-120"/>
              </a:rPr>
              <a:t>2cm</a:t>
            </a:r>
            <a:endParaRPr lang="zh-TW" altLang="en-US" sz="16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Text Box 9">
            <a:extLst>
              <a:ext uri="{FF2B5EF4-FFF2-40B4-BE49-F238E27FC236}">
                <a16:creationId xmlns:a16="http://schemas.microsoft.com/office/drawing/2014/main" id="{1A94A1C4-04B6-403D-84EE-2C6B74A75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252" y="2629423"/>
            <a:ext cx="6529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600" dirty="0">
                <a:solidFill>
                  <a:srgbClr val="0000E1"/>
                </a:solidFill>
                <a:ea typeface="標楷體" panose="03000509000000000000" pitchFamily="65" charset="-120"/>
              </a:rPr>
              <a:t>2cm</a:t>
            </a:r>
            <a:endParaRPr lang="zh-TW" altLang="en-US" sz="16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6EE671C-F5AD-46B3-812B-69B2EC096D68}"/>
              </a:ext>
            </a:extLst>
          </p:cNvPr>
          <p:cNvSpPr txBox="1"/>
          <p:nvPr/>
        </p:nvSpPr>
        <p:spPr>
          <a:xfrm>
            <a:off x="2513326" y="2022574"/>
            <a:ext cx="469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dirty="0">
              <a:solidFill>
                <a:srgbClr val="66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4ADA6A04-87EF-4C26-BAD6-78F711887FD7}"/>
              </a:ext>
            </a:extLst>
          </p:cNvPr>
          <p:cNvSpPr txBox="1"/>
          <p:nvPr/>
        </p:nvSpPr>
        <p:spPr>
          <a:xfrm>
            <a:off x="3388810" y="1396948"/>
            <a:ext cx="469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dirty="0">
              <a:solidFill>
                <a:srgbClr val="66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11044F29-D6CC-4703-A45A-E3E6C1360B26}"/>
              </a:ext>
            </a:extLst>
          </p:cNvPr>
          <p:cNvSpPr txBox="1"/>
          <p:nvPr/>
        </p:nvSpPr>
        <p:spPr>
          <a:xfrm>
            <a:off x="3277292" y="2263225"/>
            <a:ext cx="469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66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>
              <a:solidFill>
                <a:srgbClr val="66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9">
            <a:extLst>
              <a:ext uri="{FF2B5EF4-FFF2-40B4-BE49-F238E27FC236}">
                <a16:creationId xmlns:a16="http://schemas.microsoft.com/office/drawing/2014/main" id="{0B72250C-236B-4906-84F2-262694C6C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518" y="3015578"/>
            <a:ext cx="48991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的面積 </a:t>
            </a:r>
            <a:r>
              <a:rPr lang="en-US" altLang="zh-TW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 三角形</a:t>
            </a:r>
            <a:r>
              <a:rPr lang="en-US" altLang="zh-TW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A</a:t>
            </a:r>
            <a:r>
              <a:rPr lang="zh-TW" altLang="en-US" sz="2400" dirty="0">
                <a:solidFill>
                  <a:schemeClr val="accent6">
                    <a:lumMod val="75000"/>
                  </a:schemeClr>
                </a:solidFill>
                <a:ea typeface="標楷體" panose="03000509000000000000" pitchFamily="65" charset="-120"/>
              </a:rPr>
              <a:t>的面積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076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5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43" grpId="0"/>
      <p:bldP spid="43" grpId="1"/>
      <p:bldP spid="58" grpId="0"/>
      <p:bldP spid="72" grpId="0"/>
      <p:bldP spid="72" grpId="1"/>
      <p:bldP spid="75" grpId="0"/>
      <p:bldP spid="75" grpId="1"/>
      <p:bldP spid="80" grpId="0"/>
      <p:bldP spid="80" grpId="1"/>
      <p:bldP spid="81" grpId="0"/>
      <p:bldP spid="81" grpId="1"/>
      <p:bldP spid="85" grpId="0"/>
      <p:bldP spid="85" grpId="1"/>
      <p:bldP spid="3" grpId="0" animBg="1"/>
      <p:bldP spid="3" grpId="1" animBg="1"/>
      <p:bldP spid="37" grpId="0" animBg="1"/>
      <p:bldP spid="37" grpId="1" animBg="1"/>
      <p:bldP spid="4" grpId="0" animBg="1"/>
      <p:bldP spid="4" grpId="1" animBg="1"/>
      <p:bldP spid="5" grpId="0" animBg="1"/>
      <p:bldP spid="5" grpId="1" animBg="1"/>
      <p:bldP spid="50" grpId="0"/>
      <p:bldP spid="50" grpId="1"/>
      <p:bldP spid="51" grpId="0"/>
      <p:bldP spid="51" grpId="1"/>
      <p:bldP spid="53" grpId="0"/>
      <p:bldP spid="53" grpId="1"/>
      <p:bldP spid="55" grpId="0"/>
      <p:bldP spid="55" grpId="1"/>
      <p:bldP spid="61" grpId="0"/>
      <p:bldP spid="61" grpId="1"/>
      <p:bldP spid="62" grpId="0"/>
      <p:bldP spid="62" grpId="1"/>
      <p:bldP spid="13" grpId="0"/>
      <p:bldP spid="13" grpId="1"/>
      <p:bldP spid="63" grpId="0"/>
      <p:bldP spid="63" grpId="1"/>
      <p:bldP spid="64" grpId="0"/>
      <p:bldP spid="6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15641" y="1192427"/>
            <a:ext cx="5669280" cy="1510967"/>
          </a:xfrm>
          <a:prstGeom prst="rect">
            <a:avLst/>
          </a:prstGeom>
        </p:spPr>
      </p:pic>
      <p:sp>
        <p:nvSpPr>
          <p:cNvPr id="33" name="矩形 32">
            <a:extLst>
              <a:ext uri="{FF2B5EF4-FFF2-40B4-BE49-F238E27FC236}">
                <a16:creationId xmlns:a16="http://schemas.microsoft.com/office/drawing/2014/main" id="{4C908A74-05D1-4973-A908-CCC39454BC48}"/>
              </a:ext>
            </a:extLst>
          </p:cNvPr>
          <p:cNvSpPr/>
          <p:nvPr/>
        </p:nvSpPr>
        <p:spPr>
          <a:xfrm>
            <a:off x="2788836" y="2889353"/>
            <a:ext cx="3840480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D04B65A7-5C2D-4470-BF62-ED3979232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385" y="4535970"/>
            <a:ext cx="7945590" cy="50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陰影部分的面積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個正方形的面積</a:t>
            </a:r>
            <a:r>
              <a:rPr lang="zh-CN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白色三角形的面積</a:t>
            </a:r>
            <a:endParaRPr lang="zh-TW" altLang="en-US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5E5EF640-107E-4D25-87D4-499A8FBD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784" y="3913452"/>
            <a:ext cx="5909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</a:rPr>
              <a:t>90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Text Box 9">
            <a:extLst>
              <a:ext uri="{FF2B5EF4-FFF2-40B4-BE49-F238E27FC236}">
                <a16:creationId xmlns:a16="http://schemas.microsoft.com/office/drawing/2014/main" id="{FD31D4D8-BD42-4348-A917-1AD579174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1604" y="3374897"/>
            <a:ext cx="16431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36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6×6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615A564E-DC0C-493D-910B-73EBC4E0184D}"/>
              </a:ext>
            </a:extLst>
          </p:cNvPr>
          <p:cNvSpPr txBox="1"/>
          <p:nvPr/>
        </p:nvSpPr>
        <p:spPr>
          <a:xfrm>
            <a:off x="3208474" y="707475"/>
            <a:ext cx="13043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(6×3)cm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DA221A30-9FC4-481A-A24C-6479EC42E196}"/>
              </a:ext>
            </a:extLst>
          </p:cNvPr>
          <p:cNvSpPr txBox="1"/>
          <p:nvPr/>
        </p:nvSpPr>
        <p:spPr>
          <a:xfrm>
            <a:off x="6993092" y="1717077"/>
            <a:ext cx="7274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6cm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2" name="Text Box 9">
            <a:extLst>
              <a:ext uri="{FF2B5EF4-FFF2-40B4-BE49-F238E27FC236}">
                <a16:creationId xmlns:a16="http://schemas.microsoft.com/office/drawing/2014/main" id="{D3D933E9-48F9-4AF9-8783-6771DF59E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141" y="3822884"/>
            <a:ext cx="39335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每個正方形的邊長是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6cm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。</a:t>
            </a:r>
            <a:endParaRPr lang="en-US" altLang="zh-CN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6" name="Text Box 9">
            <a:extLst>
              <a:ext uri="{FF2B5EF4-FFF2-40B4-BE49-F238E27FC236}">
                <a16:creationId xmlns:a16="http://schemas.microsoft.com/office/drawing/2014/main" id="{87FB137A-DC72-44D2-9AD7-C806EC115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853" y="5001179"/>
            <a:ext cx="1834100" cy="47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(6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6)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×4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Text Box 9">
            <a:extLst>
              <a:ext uri="{FF2B5EF4-FFF2-40B4-BE49-F238E27FC236}">
                <a16:creationId xmlns:a16="http://schemas.microsoft.com/office/drawing/2014/main" id="{045D7325-3A27-41B3-A192-1A1C10D9B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773" y="5001179"/>
            <a:ext cx="2094799" cy="47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zh-CN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(6×3) ×6÷2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19D238C7-101E-4EA9-BCDE-5F6B022A1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853" y="5490155"/>
            <a:ext cx="1621800" cy="470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= 90(cm</a:t>
            </a:r>
            <a:r>
              <a:rPr lang="en-US" altLang="zh-CN" sz="2400" dirty="0">
                <a:solidFill>
                  <a:srgbClr val="FF00FF"/>
                </a:solidFill>
              </a:rPr>
              <a:t>²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217E8761-4530-4AE5-9CB3-6C81CB58DDCC}"/>
              </a:ext>
            </a:extLst>
          </p:cNvPr>
          <p:cNvSpPr txBox="1"/>
          <p:nvPr/>
        </p:nvSpPr>
        <p:spPr>
          <a:xfrm>
            <a:off x="438322" y="1110802"/>
            <a:ext cx="822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31.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457976" y="1032932"/>
            <a:ext cx="4169664" cy="195851"/>
            <a:chOff x="1457976" y="1032932"/>
            <a:chExt cx="4169664" cy="195851"/>
          </a:xfrm>
        </p:grpSpPr>
        <p:grpSp>
          <p:nvGrpSpPr>
            <p:cNvPr id="9" name="组合 8"/>
            <p:cNvGrpSpPr/>
            <p:nvPr/>
          </p:nvGrpSpPr>
          <p:grpSpPr>
            <a:xfrm>
              <a:off x="1457976" y="1032932"/>
              <a:ext cx="4169664" cy="182880"/>
              <a:chOff x="1457976" y="1049866"/>
              <a:chExt cx="4169664" cy="182880"/>
            </a:xfrm>
          </p:grpSpPr>
          <p:cxnSp>
            <p:nvCxnSpPr>
              <p:cNvPr id="6" name="直接箭头连接符 5"/>
              <p:cNvCxnSpPr/>
              <p:nvPr/>
            </p:nvCxnSpPr>
            <p:spPr>
              <a:xfrm>
                <a:off x="1457976" y="1162787"/>
                <a:ext cx="4169664" cy="0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任意多边形 7"/>
              <p:cNvSpPr/>
              <p:nvPr/>
            </p:nvSpPr>
            <p:spPr>
              <a:xfrm>
                <a:off x="1464734" y="1049866"/>
                <a:ext cx="0" cy="182880"/>
              </a:xfrm>
              <a:custGeom>
                <a:avLst/>
                <a:gdLst>
                  <a:gd name="connsiteX0" fmla="*/ 0 w 0"/>
                  <a:gd name="connsiteY0" fmla="*/ 0 h 228600"/>
                  <a:gd name="connsiteX1" fmla="*/ 0 w 0"/>
                  <a:gd name="connsiteY1" fmla="*/ 228600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228600">
                    <a:moveTo>
                      <a:pt x="0" y="0"/>
                    </a:moveTo>
                    <a:lnTo>
                      <a:pt x="0" y="228600"/>
                    </a:lnTo>
                  </a:path>
                </a:pathLst>
              </a:custGeom>
              <a:noFill/>
              <a:ln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1" name="任意多边形 50"/>
            <p:cNvSpPr/>
            <p:nvPr/>
          </p:nvSpPr>
          <p:spPr>
            <a:xfrm>
              <a:off x="5619173" y="1045903"/>
              <a:ext cx="0" cy="182880"/>
            </a:xfrm>
            <a:custGeom>
              <a:avLst/>
              <a:gdLst>
                <a:gd name="connsiteX0" fmla="*/ 0 w 0"/>
                <a:gd name="connsiteY0" fmla="*/ 0 h 228600"/>
                <a:gd name="connsiteX1" fmla="*/ 0 w 0"/>
                <a:gd name="connsiteY1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28600">
                  <a:moveTo>
                    <a:pt x="0" y="0"/>
                  </a:moveTo>
                  <a:lnTo>
                    <a:pt x="0" y="22860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5" name="矩形 54">
            <a:extLst>
              <a:ext uri="{FF2B5EF4-FFF2-40B4-BE49-F238E27FC236}">
                <a16:creationId xmlns:a16="http://schemas.microsoft.com/office/drawing/2014/main" id="{4C908A74-05D1-4973-A908-CCC39454BC48}"/>
              </a:ext>
            </a:extLst>
          </p:cNvPr>
          <p:cNvSpPr/>
          <p:nvPr/>
        </p:nvSpPr>
        <p:spPr>
          <a:xfrm flipH="1">
            <a:off x="7683480" y="2889353"/>
            <a:ext cx="1076163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4C908A74-05D1-4973-A908-CCC39454BC48}"/>
              </a:ext>
            </a:extLst>
          </p:cNvPr>
          <p:cNvSpPr/>
          <p:nvPr/>
        </p:nvSpPr>
        <p:spPr>
          <a:xfrm flipH="1">
            <a:off x="1060255" y="3433429"/>
            <a:ext cx="1333320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DAE617-E1D7-43FD-BB0F-D2F70DF8A825}"/>
              </a:ext>
            </a:extLst>
          </p:cNvPr>
          <p:cNvSpPr txBox="1"/>
          <p:nvPr/>
        </p:nvSpPr>
        <p:spPr>
          <a:xfrm>
            <a:off x="914401" y="2711572"/>
            <a:ext cx="81195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上圖由四個面積各是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36cm²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的正方形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組成</a:t>
            </a:r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陰影部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分的面積是多少？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答案：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_________cm²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3926541" y="1255059"/>
            <a:ext cx="182880" cy="1380744"/>
            <a:chOff x="3926541" y="1255059"/>
            <a:chExt cx="182880" cy="1380744"/>
          </a:xfrm>
        </p:grpSpPr>
        <p:sp>
          <p:nvSpPr>
            <p:cNvPr id="11" name="任意多边形 10"/>
            <p:cNvSpPr/>
            <p:nvPr/>
          </p:nvSpPr>
          <p:spPr>
            <a:xfrm>
              <a:off x="3926542" y="1255059"/>
              <a:ext cx="0" cy="1380744"/>
            </a:xfrm>
            <a:custGeom>
              <a:avLst/>
              <a:gdLst>
                <a:gd name="connsiteX0" fmla="*/ 0 w 0"/>
                <a:gd name="connsiteY0" fmla="*/ 0 h 1398494"/>
                <a:gd name="connsiteX1" fmla="*/ 0 w 0"/>
                <a:gd name="connsiteY1" fmla="*/ 1398494 h 1398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398494">
                  <a:moveTo>
                    <a:pt x="0" y="0"/>
                  </a:moveTo>
                  <a:lnTo>
                    <a:pt x="0" y="1398494"/>
                  </a:lnTo>
                </a:path>
              </a:pathLst>
            </a:custGeom>
            <a:noFill/>
            <a:ln>
              <a:solidFill>
                <a:srgbClr val="FF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3926541" y="1255059"/>
              <a:ext cx="182880" cy="182880"/>
            </a:xfrm>
            <a:custGeom>
              <a:avLst/>
              <a:gdLst>
                <a:gd name="connsiteX0" fmla="*/ 125506 w 125506"/>
                <a:gd name="connsiteY0" fmla="*/ 0 h 152400"/>
                <a:gd name="connsiteX1" fmla="*/ 125506 w 125506"/>
                <a:gd name="connsiteY1" fmla="*/ 152400 h 152400"/>
                <a:gd name="connsiteX2" fmla="*/ 0 w 125506"/>
                <a:gd name="connsiteY2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5506" h="152400">
                  <a:moveTo>
                    <a:pt x="125506" y="0"/>
                  </a:moveTo>
                  <a:lnTo>
                    <a:pt x="125506" y="152400"/>
                  </a:lnTo>
                  <a:lnTo>
                    <a:pt x="0" y="152400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7257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-0.41527 0.0020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6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18" grpId="0"/>
      <p:bldP spid="18" grpId="1"/>
      <p:bldP spid="32" grpId="0"/>
      <p:bldP spid="40" grpId="0"/>
      <p:bldP spid="40" grpId="1"/>
      <p:bldP spid="42" grpId="0"/>
      <p:bldP spid="42" grpId="1"/>
      <p:bldP spid="43" grpId="0"/>
      <p:bldP spid="43" grpId="1"/>
      <p:bldP spid="43" grpId="2"/>
      <p:bldP spid="52" grpId="0"/>
      <p:bldP spid="52" grpId="1"/>
      <p:bldP spid="56" grpId="0"/>
      <p:bldP spid="56" grpId="2"/>
      <p:bldP spid="58" grpId="0"/>
      <p:bldP spid="58" grpId="2"/>
      <p:bldP spid="59" grpId="0"/>
      <p:bldP spid="59" grpId="1"/>
      <p:bldP spid="55" grpId="0" animBg="1"/>
      <p:bldP spid="55" grpId="1" animBg="1"/>
      <p:bldP spid="57" grpId="0" animBg="1"/>
      <p:bldP spid="5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矩形 50">
            <a:extLst>
              <a:ext uri="{FF2B5EF4-FFF2-40B4-BE49-F238E27FC236}">
                <a16:creationId xmlns:a16="http://schemas.microsoft.com/office/drawing/2014/main" id="{C66A3E53-147C-48C9-96D8-29F9D1CDCB38}"/>
              </a:ext>
            </a:extLst>
          </p:cNvPr>
          <p:cNvSpPr/>
          <p:nvPr/>
        </p:nvSpPr>
        <p:spPr>
          <a:xfrm>
            <a:off x="1860272" y="4741315"/>
            <a:ext cx="3186858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DAE617-E1D7-43FD-BB0F-D2F70DF8A825}"/>
              </a:ext>
            </a:extLst>
          </p:cNvPr>
          <p:cNvSpPr txBox="1"/>
          <p:nvPr/>
        </p:nvSpPr>
        <p:spPr>
          <a:xfrm>
            <a:off x="1229224" y="3429000"/>
            <a:ext cx="80940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志輝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把圖一的梯形木板沿虛線切去一個三角形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後，得到圖二的平行四邊形。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</a:t>
            </a: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(a)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平行四邊形的面積是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_________cm²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D04B65A7-5C2D-4470-BF62-ED3979232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880" y="5316606"/>
            <a:ext cx="5990722" cy="47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200"/>
              </a:lnSpc>
            </a:pP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平行四邊形的面積是：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18×25 = 450(cm</a:t>
            </a:r>
            <a:r>
              <a:rPr lang="en-US" altLang="zh-CN" sz="2400" dirty="0">
                <a:solidFill>
                  <a:srgbClr val="FF00FF"/>
                </a:solidFill>
              </a:rPr>
              <a:t>²</a:t>
            </a: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5E5EF640-107E-4D25-87D4-499A8FBD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445" y="4583855"/>
            <a:ext cx="8360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450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9898" y="1184357"/>
            <a:ext cx="5760720" cy="2229694"/>
          </a:xfrm>
          <a:prstGeom prst="rect">
            <a:avLst/>
          </a:prstGeom>
        </p:spPr>
      </p:pic>
      <p:sp>
        <p:nvSpPr>
          <p:cNvPr id="35" name="文本框 34">
            <a:extLst>
              <a:ext uri="{FF2B5EF4-FFF2-40B4-BE49-F238E27FC236}">
                <a16:creationId xmlns:a16="http://schemas.microsoft.com/office/drawing/2014/main" id="{217E8761-4530-4AE5-9CB3-6C81CB58DDCC}"/>
              </a:ext>
            </a:extLst>
          </p:cNvPr>
          <p:cNvSpPr txBox="1"/>
          <p:nvPr/>
        </p:nvSpPr>
        <p:spPr>
          <a:xfrm>
            <a:off x="438322" y="1110802"/>
            <a:ext cx="822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平行四边形 12"/>
          <p:cNvSpPr/>
          <p:nvPr/>
        </p:nvSpPr>
        <p:spPr>
          <a:xfrm flipH="1">
            <a:off x="1902657" y="1470659"/>
            <a:ext cx="1783518" cy="1315403"/>
          </a:xfrm>
          <a:prstGeom prst="parallelogram">
            <a:avLst>
              <a:gd name="adj" fmla="val 63474"/>
            </a:avLst>
          </a:prstGeom>
          <a:noFill/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2841812" y="1470211"/>
            <a:ext cx="137160" cy="1316736"/>
            <a:chOff x="2841812" y="1470211"/>
            <a:chExt cx="137160" cy="1316736"/>
          </a:xfrm>
        </p:grpSpPr>
        <p:sp>
          <p:nvSpPr>
            <p:cNvPr id="14" name="任意多边形 13"/>
            <p:cNvSpPr/>
            <p:nvPr/>
          </p:nvSpPr>
          <p:spPr>
            <a:xfrm>
              <a:off x="2841812" y="1470211"/>
              <a:ext cx="0" cy="1316736"/>
            </a:xfrm>
            <a:custGeom>
              <a:avLst/>
              <a:gdLst>
                <a:gd name="connsiteX0" fmla="*/ 0 w 0"/>
                <a:gd name="connsiteY0" fmla="*/ 0 h 1308847"/>
                <a:gd name="connsiteX1" fmla="*/ 0 w 0"/>
                <a:gd name="connsiteY1" fmla="*/ 1308847 h 1308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308847">
                  <a:moveTo>
                    <a:pt x="0" y="0"/>
                  </a:moveTo>
                  <a:lnTo>
                    <a:pt x="0" y="1308847"/>
                  </a:lnTo>
                </a:path>
              </a:pathLst>
            </a:custGeom>
            <a:noFill/>
            <a:ln w="19050">
              <a:solidFill>
                <a:srgbClr val="FF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2841812" y="2644589"/>
              <a:ext cx="137160" cy="137160"/>
            </a:xfrm>
            <a:custGeom>
              <a:avLst/>
              <a:gdLst>
                <a:gd name="connsiteX0" fmla="*/ 0 w 161364"/>
                <a:gd name="connsiteY0" fmla="*/ 0 h 179294"/>
                <a:gd name="connsiteX1" fmla="*/ 161364 w 161364"/>
                <a:gd name="connsiteY1" fmla="*/ 0 h 179294"/>
                <a:gd name="connsiteX2" fmla="*/ 161364 w 161364"/>
                <a:gd name="connsiteY2" fmla="*/ 179294 h 17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364" h="179294">
                  <a:moveTo>
                    <a:pt x="0" y="0"/>
                  </a:moveTo>
                  <a:lnTo>
                    <a:pt x="161364" y="0"/>
                  </a:lnTo>
                  <a:lnTo>
                    <a:pt x="161364" y="179294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矩形 18"/>
          <p:cNvSpPr/>
          <p:nvPr/>
        </p:nvSpPr>
        <p:spPr>
          <a:xfrm>
            <a:off x="2106706" y="1184357"/>
            <a:ext cx="519953" cy="28585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5225154" y="1096451"/>
            <a:ext cx="1102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18cm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1338391" y="2021746"/>
            <a:ext cx="519953" cy="28585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文本框 52"/>
          <p:cNvSpPr txBox="1"/>
          <p:nvPr/>
        </p:nvSpPr>
        <p:spPr>
          <a:xfrm>
            <a:off x="4971373" y="2426088"/>
            <a:ext cx="1102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25cm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直接箭头连接符 22"/>
          <p:cNvCxnSpPr/>
          <p:nvPr/>
        </p:nvCxnSpPr>
        <p:spPr>
          <a:xfrm flipV="1">
            <a:off x="5412861" y="1980389"/>
            <a:ext cx="727243" cy="453345"/>
          </a:xfrm>
          <a:prstGeom prst="straightConnector1">
            <a:avLst/>
          </a:prstGeom>
          <a:ln w="190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300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36597 0.0009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0.00277 L 0.36528 0.0009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18" grpId="0"/>
      <p:bldP spid="18" grpId="1"/>
      <p:bldP spid="18" grpId="2"/>
      <p:bldP spid="32" grpId="0"/>
      <p:bldP spid="13" grpId="0" animBg="1"/>
      <p:bldP spid="13" grpId="1" animBg="1"/>
      <p:bldP spid="13" grpId="2" animBg="1"/>
      <p:bldP spid="19" grpId="0" animBg="1"/>
      <p:bldP spid="19" grpId="1" animBg="1"/>
      <p:bldP spid="21" grpId="0"/>
      <p:bldP spid="21" grpId="1"/>
      <p:bldP spid="50" grpId="0" animBg="1"/>
      <p:bldP spid="50" grpId="1" animBg="1"/>
      <p:bldP spid="53" grpId="0"/>
      <p:bldP spid="5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>
            <a:extLst>
              <a:ext uri="{FF2B5EF4-FFF2-40B4-BE49-F238E27FC236}">
                <a16:creationId xmlns:a16="http://schemas.microsoft.com/office/drawing/2014/main" id="{0A6DB99E-B1EE-4D95-A0BD-1F9030294066}"/>
              </a:ext>
            </a:extLst>
          </p:cNvPr>
          <p:cNvSpPr/>
          <p:nvPr/>
        </p:nvSpPr>
        <p:spPr>
          <a:xfrm>
            <a:off x="1981543" y="2182551"/>
            <a:ext cx="4249982" cy="3657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DAE617-E1D7-43FD-BB0F-D2F70DF8A825}"/>
              </a:ext>
            </a:extLst>
          </p:cNvPr>
          <p:cNvSpPr txBox="1"/>
          <p:nvPr/>
        </p:nvSpPr>
        <p:spPr>
          <a:xfrm>
            <a:off x="522512" y="895692"/>
            <a:ext cx="6568569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33.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(b)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下圖顯示</a:t>
            </a:r>
            <a:r>
              <a:rPr lang="zh-CN" altLang="en-US" sz="2800" u="sng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志輝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用圖二的平行四邊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形木板設計了兩款展示板。他認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為兩種設計的陰影部分的面積一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樣。你同意嗎？為什麼？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</p:txBody>
      </p:sp>
      <p:sp>
        <p:nvSpPr>
          <p:cNvPr id="36" name="Text Box 9">
            <a:extLst>
              <a:ext uri="{FF2B5EF4-FFF2-40B4-BE49-F238E27FC236}">
                <a16:creationId xmlns:a16="http://schemas.microsoft.com/office/drawing/2014/main" id="{FAEC3D49-D8F1-4717-B7CD-997D8C6AF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695" y="5120039"/>
            <a:ext cx="45684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兩種設計的陰影部分為三角形，</a:t>
            </a:r>
          </a:p>
        </p:txBody>
      </p:sp>
      <p:sp>
        <p:nvSpPr>
          <p:cNvPr id="45" name="Text Box 9">
            <a:extLst>
              <a:ext uri="{FF2B5EF4-FFF2-40B4-BE49-F238E27FC236}">
                <a16:creationId xmlns:a16="http://schemas.microsoft.com/office/drawing/2014/main" id="{1D4DF569-3405-4314-903A-FD6E4EFFB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0703" y="5544603"/>
            <a:ext cx="2469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所以面積相等。</a:t>
            </a:r>
            <a:endParaRPr lang="zh-TW" altLang="en-US" sz="2400" dirty="0">
              <a:solidFill>
                <a:srgbClr val="0000E1"/>
              </a:solidFill>
              <a:ea typeface="標楷體" panose="03000509000000000000" pitchFamily="65" charset="-120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1603535" y="3421384"/>
            <a:ext cx="5305163" cy="1431369"/>
            <a:chOff x="1429845" y="3433763"/>
            <a:chExt cx="5305163" cy="1431369"/>
          </a:xfrm>
        </p:grpSpPr>
        <p:grpSp>
          <p:nvGrpSpPr>
            <p:cNvPr id="19" name="组合 18"/>
            <p:cNvGrpSpPr/>
            <p:nvPr/>
          </p:nvGrpSpPr>
          <p:grpSpPr>
            <a:xfrm>
              <a:off x="4951490" y="3433763"/>
              <a:ext cx="1783518" cy="1319212"/>
              <a:chOff x="4951490" y="3433763"/>
              <a:chExt cx="1783518" cy="1319212"/>
            </a:xfrm>
          </p:grpSpPr>
          <p:grpSp>
            <p:nvGrpSpPr>
              <p:cNvPr id="16" name="组合 15"/>
              <p:cNvGrpSpPr/>
              <p:nvPr/>
            </p:nvGrpSpPr>
            <p:grpSpPr>
              <a:xfrm>
                <a:off x="4951490" y="3433763"/>
                <a:ext cx="1783518" cy="1319212"/>
                <a:chOff x="4951490" y="3433763"/>
                <a:chExt cx="1783518" cy="1319212"/>
              </a:xfrm>
            </p:grpSpPr>
            <p:sp>
              <p:nvSpPr>
                <p:cNvPr id="15" name="任意多边形 14"/>
                <p:cNvSpPr/>
                <p:nvPr/>
              </p:nvSpPr>
              <p:spPr>
                <a:xfrm>
                  <a:off x="4957763" y="3433763"/>
                  <a:ext cx="1776412" cy="1319212"/>
                </a:xfrm>
                <a:custGeom>
                  <a:avLst/>
                  <a:gdLst>
                    <a:gd name="connsiteX0" fmla="*/ 0 w 1776412"/>
                    <a:gd name="connsiteY0" fmla="*/ 0 h 1319212"/>
                    <a:gd name="connsiteX1" fmla="*/ 942975 w 1776412"/>
                    <a:gd name="connsiteY1" fmla="*/ 4762 h 1319212"/>
                    <a:gd name="connsiteX2" fmla="*/ 1776412 w 1776412"/>
                    <a:gd name="connsiteY2" fmla="*/ 1319212 h 1319212"/>
                    <a:gd name="connsiteX3" fmla="*/ 0 w 1776412"/>
                    <a:gd name="connsiteY3" fmla="*/ 0 h 1319212"/>
                    <a:gd name="connsiteX0" fmla="*/ 0 w 1776412"/>
                    <a:gd name="connsiteY0" fmla="*/ 0 h 1319212"/>
                    <a:gd name="connsiteX1" fmla="*/ 931069 w 1776412"/>
                    <a:gd name="connsiteY1" fmla="*/ 4762 h 1319212"/>
                    <a:gd name="connsiteX2" fmla="*/ 1776412 w 1776412"/>
                    <a:gd name="connsiteY2" fmla="*/ 1319212 h 1319212"/>
                    <a:gd name="connsiteX3" fmla="*/ 0 w 1776412"/>
                    <a:gd name="connsiteY3" fmla="*/ 0 h 1319212"/>
                    <a:gd name="connsiteX0" fmla="*/ 0 w 1776412"/>
                    <a:gd name="connsiteY0" fmla="*/ 0 h 1319212"/>
                    <a:gd name="connsiteX1" fmla="*/ 919162 w 1776412"/>
                    <a:gd name="connsiteY1" fmla="*/ 4762 h 1319212"/>
                    <a:gd name="connsiteX2" fmla="*/ 1776412 w 1776412"/>
                    <a:gd name="connsiteY2" fmla="*/ 1319212 h 1319212"/>
                    <a:gd name="connsiteX3" fmla="*/ 0 w 1776412"/>
                    <a:gd name="connsiteY3" fmla="*/ 0 h 1319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76412" h="1319212">
                      <a:moveTo>
                        <a:pt x="0" y="0"/>
                      </a:moveTo>
                      <a:lnTo>
                        <a:pt x="919162" y="4762"/>
                      </a:lnTo>
                      <a:lnTo>
                        <a:pt x="1776412" y="13192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9" name="平行四边形 38"/>
                <p:cNvSpPr/>
                <p:nvPr/>
              </p:nvSpPr>
              <p:spPr>
                <a:xfrm flipH="1">
                  <a:off x="4951490" y="3435816"/>
                  <a:ext cx="1783518" cy="1315403"/>
                </a:xfrm>
                <a:prstGeom prst="parallelogram">
                  <a:avLst>
                    <a:gd name="adj" fmla="val 64837"/>
                  </a:avLst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3" name="任意多边形 12"/>
              <p:cNvSpPr/>
              <p:nvPr/>
            </p:nvSpPr>
            <p:spPr>
              <a:xfrm>
                <a:off x="4953001" y="3433763"/>
                <a:ext cx="1778793" cy="1316830"/>
              </a:xfrm>
              <a:custGeom>
                <a:avLst/>
                <a:gdLst>
                  <a:gd name="connsiteX0" fmla="*/ 1781175 w 1781175"/>
                  <a:gd name="connsiteY0" fmla="*/ 1328737 h 1328737"/>
                  <a:gd name="connsiteX1" fmla="*/ 0 w 1781175"/>
                  <a:gd name="connsiteY1" fmla="*/ 0 h 1328737"/>
                  <a:gd name="connsiteX0" fmla="*/ 1774031 w 1774031"/>
                  <a:gd name="connsiteY0" fmla="*/ 1316830 h 1316830"/>
                  <a:gd name="connsiteX1" fmla="*/ 0 w 1774031"/>
                  <a:gd name="connsiteY1" fmla="*/ 0 h 1316830"/>
                  <a:gd name="connsiteX0" fmla="*/ 1778793 w 1778793"/>
                  <a:gd name="connsiteY0" fmla="*/ 1316830 h 1316830"/>
                  <a:gd name="connsiteX1" fmla="*/ 0 w 1778793"/>
                  <a:gd name="connsiteY1" fmla="*/ 0 h 1316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778793" h="1316830">
                    <a:moveTo>
                      <a:pt x="1778793" y="1316830"/>
                    </a:move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" name="组合 11"/>
            <p:cNvGrpSpPr/>
            <p:nvPr/>
          </p:nvGrpSpPr>
          <p:grpSpPr>
            <a:xfrm>
              <a:off x="1724197" y="3437965"/>
              <a:ext cx="1783518" cy="1315403"/>
              <a:chOff x="1724197" y="3437965"/>
              <a:chExt cx="1783518" cy="1315403"/>
            </a:xfrm>
          </p:grpSpPr>
          <p:sp>
            <p:nvSpPr>
              <p:cNvPr id="7" name="任意多边形 6"/>
              <p:cNvSpPr/>
              <p:nvPr/>
            </p:nvSpPr>
            <p:spPr>
              <a:xfrm>
                <a:off x="2576513" y="3438525"/>
                <a:ext cx="928687" cy="1314451"/>
              </a:xfrm>
              <a:custGeom>
                <a:avLst/>
                <a:gdLst>
                  <a:gd name="connsiteX0" fmla="*/ 0 w 928687"/>
                  <a:gd name="connsiteY0" fmla="*/ 1309688 h 1309688"/>
                  <a:gd name="connsiteX1" fmla="*/ 80962 w 928687"/>
                  <a:gd name="connsiteY1" fmla="*/ 0 h 1309688"/>
                  <a:gd name="connsiteX2" fmla="*/ 928687 w 928687"/>
                  <a:gd name="connsiteY2" fmla="*/ 1309688 h 1309688"/>
                  <a:gd name="connsiteX3" fmla="*/ 0 w 928687"/>
                  <a:gd name="connsiteY3" fmla="*/ 1309688 h 1309688"/>
                  <a:gd name="connsiteX0" fmla="*/ 0 w 928687"/>
                  <a:gd name="connsiteY0" fmla="*/ 1304926 h 1309688"/>
                  <a:gd name="connsiteX1" fmla="*/ 80962 w 928687"/>
                  <a:gd name="connsiteY1" fmla="*/ 0 h 1309688"/>
                  <a:gd name="connsiteX2" fmla="*/ 928687 w 928687"/>
                  <a:gd name="connsiteY2" fmla="*/ 1309688 h 1309688"/>
                  <a:gd name="connsiteX3" fmla="*/ 0 w 928687"/>
                  <a:gd name="connsiteY3" fmla="*/ 1304926 h 1309688"/>
                  <a:gd name="connsiteX0" fmla="*/ 0 w 928687"/>
                  <a:gd name="connsiteY0" fmla="*/ 1314451 h 1314451"/>
                  <a:gd name="connsiteX1" fmla="*/ 80962 w 928687"/>
                  <a:gd name="connsiteY1" fmla="*/ 0 h 1314451"/>
                  <a:gd name="connsiteX2" fmla="*/ 928687 w 928687"/>
                  <a:gd name="connsiteY2" fmla="*/ 1309688 h 1314451"/>
                  <a:gd name="connsiteX3" fmla="*/ 0 w 928687"/>
                  <a:gd name="connsiteY3" fmla="*/ 1314451 h 1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28687" h="1314451">
                    <a:moveTo>
                      <a:pt x="0" y="1314451"/>
                    </a:moveTo>
                    <a:lnTo>
                      <a:pt x="80962" y="0"/>
                    </a:lnTo>
                    <a:lnTo>
                      <a:pt x="928687" y="1309688"/>
                    </a:lnTo>
                    <a:lnTo>
                      <a:pt x="0" y="1314451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1724197" y="3437965"/>
                <a:ext cx="1783518" cy="1315403"/>
                <a:chOff x="1724197" y="3437965"/>
                <a:chExt cx="1783518" cy="1315403"/>
              </a:xfrm>
            </p:grpSpPr>
            <p:sp>
              <p:nvSpPr>
                <p:cNvPr id="37" name="平行四边形 36"/>
                <p:cNvSpPr/>
                <p:nvPr/>
              </p:nvSpPr>
              <p:spPr>
                <a:xfrm flipH="1">
                  <a:off x="1724197" y="3437965"/>
                  <a:ext cx="1783518" cy="1315403"/>
                </a:xfrm>
                <a:prstGeom prst="parallelogram">
                  <a:avLst>
                    <a:gd name="adj" fmla="val 64837"/>
                  </a:avLst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" name="任意多边形 4"/>
                <p:cNvSpPr/>
                <p:nvPr/>
              </p:nvSpPr>
              <p:spPr>
                <a:xfrm>
                  <a:off x="2577635" y="3440578"/>
                  <a:ext cx="77460" cy="1307592"/>
                </a:xfrm>
                <a:custGeom>
                  <a:avLst/>
                  <a:gdLst>
                    <a:gd name="connsiteX0" fmla="*/ 0 w 62753"/>
                    <a:gd name="connsiteY0" fmla="*/ 1299882 h 1299882"/>
                    <a:gd name="connsiteX1" fmla="*/ 62753 w 62753"/>
                    <a:gd name="connsiteY1" fmla="*/ 0 h 1299882"/>
                    <a:gd name="connsiteX0" fmla="*/ 0 w 57737"/>
                    <a:gd name="connsiteY0" fmla="*/ 1302252 h 1302252"/>
                    <a:gd name="connsiteX1" fmla="*/ 57737 w 57737"/>
                    <a:gd name="connsiteY1" fmla="*/ 0 h 1302252"/>
                    <a:gd name="connsiteX0" fmla="*/ 0 w 54392"/>
                    <a:gd name="connsiteY0" fmla="*/ 1309359 h 1309359"/>
                    <a:gd name="connsiteX1" fmla="*/ 54392 w 54392"/>
                    <a:gd name="connsiteY1" fmla="*/ 0 h 13093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4392" h="1309359">
                      <a:moveTo>
                        <a:pt x="0" y="1309359"/>
                      </a:moveTo>
                      <a:lnTo>
                        <a:pt x="54392" y="0"/>
                      </a:lnTo>
                    </a:path>
                  </a:pathLst>
                </a:cu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17" name="文本框 16"/>
            <p:cNvSpPr txBox="1"/>
            <p:nvPr/>
          </p:nvSpPr>
          <p:spPr>
            <a:xfrm>
              <a:off x="1429845" y="4495800"/>
              <a:ext cx="9627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設計一</a:t>
              </a:r>
              <a:endParaRPr lang="zh-CN" altLang="en-US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4695622" y="4495800"/>
              <a:ext cx="9627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設計二</a:t>
              </a:r>
              <a:endParaRPr lang="zh-CN" altLang="en-US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7017957" y="1012291"/>
            <a:ext cx="1873592" cy="2054067"/>
            <a:chOff x="6960807" y="1012291"/>
            <a:chExt cx="1873592" cy="2054067"/>
          </a:xfrm>
        </p:grpSpPr>
        <p:grpSp>
          <p:nvGrpSpPr>
            <p:cNvPr id="21" name="组合 20"/>
            <p:cNvGrpSpPr/>
            <p:nvPr/>
          </p:nvGrpSpPr>
          <p:grpSpPr>
            <a:xfrm>
              <a:off x="6960807" y="1381623"/>
              <a:ext cx="1873592" cy="1684735"/>
              <a:chOff x="7105227" y="1138279"/>
              <a:chExt cx="1873592" cy="1684735"/>
            </a:xfrm>
          </p:grpSpPr>
          <p:sp>
            <p:nvSpPr>
              <p:cNvPr id="52" name="平行四边形 51"/>
              <p:cNvSpPr/>
              <p:nvPr/>
            </p:nvSpPr>
            <p:spPr>
              <a:xfrm flipH="1">
                <a:off x="7105227" y="1138279"/>
                <a:ext cx="1783518" cy="1315403"/>
              </a:xfrm>
              <a:prstGeom prst="parallelogram">
                <a:avLst>
                  <a:gd name="adj" fmla="val 64837"/>
                </a:avLst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2" name="文本框 61"/>
              <p:cNvSpPr txBox="1"/>
              <p:nvPr/>
            </p:nvSpPr>
            <p:spPr>
              <a:xfrm>
                <a:off x="8016036" y="2453682"/>
                <a:ext cx="9627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圖二</a:t>
                </a:r>
                <a:endParaRPr lang="zh-CN" altLang="en-US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sp>
          <p:nvSpPr>
            <p:cNvPr id="63" name="文本框 62"/>
            <p:cNvSpPr txBox="1"/>
            <p:nvPr/>
          </p:nvSpPr>
          <p:spPr>
            <a:xfrm>
              <a:off x="6960808" y="1012291"/>
              <a:ext cx="10098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Arial" panose="020B0604020202020204" pitchFamily="34" charset="0"/>
                  <a:cs typeface="Arial" panose="020B0604020202020204" pitchFamily="34" charset="0"/>
                </a:rPr>
                <a:t>18cm</a:t>
              </a:r>
              <a:endParaRPr lang="zh-CN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7211457" y="1563925"/>
              <a:ext cx="9606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Arial" panose="020B0604020202020204" pitchFamily="34" charset="0"/>
                  <a:cs typeface="Arial" panose="020B0604020202020204" pitchFamily="34" charset="0"/>
                </a:rPr>
                <a:t>25cm</a:t>
              </a:r>
              <a:endParaRPr lang="zh-CN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5" name="组合 64"/>
            <p:cNvGrpSpPr/>
            <p:nvPr/>
          </p:nvGrpSpPr>
          <p:grpSpPr>
            <a:xfrm>
              <a:off x="7892505" y="1388719"/>
              <a:ext cx="137160" cy="1316736"/>
              <a:chOff x="2841812" y="1470211"/>
              <a:chExt cx="137160" cy="1316736"/>
            </a:xfrm>
          </p:grpSpPr>
          <p:sp>
            <p:nvSpPr>
              <p:cNvPr id="66" name="任意多边形 65"/>
              <p:cNvSpPr/>
              <p:nvPr/>
            </p:nvSpPr>
            <p:spPr>
              <a:xfrm>
                <a:off x="2841812" y="1470211"/>
                <a:ext cx="0" cy="1316736"/>
              </a:xfrm>
              <a:custGeom>
                <a:avLst/>
                <a:gdLst>
                  <a:gd name="connsiteX0" fmla="*/ 0 w 0"/>
                  <a:gd name="connsiteY0" fmla="*/ 0 h 1308847"/>
                  <a:gd name="connsiteX1" fmla="*/ 0 w 0"/>
                  <a:gd name="connsiteY1" fmla="*/ 1308847 h 1308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308847">
                    <a:moveTo>
                      <a:pt x="0" y="0"/>
                    </a:moveTo>
                    <a:lnTo>
                      <a:pt x="0" y="1308847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7" name="任意多边形 66"/>
              <p:cNvSpPr/>
              <p:nvPr/>
            </p:nvSpPr>
            <p:spPr>
              <a:xfrm>
                <a:off x="2841812" y="2644589"/>
                <a:ext cx="137160" cy="137160"/>
              </a:xfrm>
              <a:custGeom>
                <a:avLst/>
                <a:gdLst>
                  <a:gd name="connsiteX0" fmla="*/ 0 w 161364"/>
                  <a:gd name="connsiteY0" fmla="*/ 0 h 179294"/>
                  <a:gd name="connsiteX1" fmla="*/ 161364 w 161364"/>
                  <a:gd name="connsiteY1" fmla="*/ 0 h 179294"/>
                  <a:gd name="connsiteX2" fmla="*/ 161364 w 161364"/>
                  <a:gd name="connsiteY2" fmla="*/ 179294 h 179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1364" h="179294">
                    <a:moveTo>
                      <a:pt x="0" y="0"/>
                    </a:moveTo>
                    <a:lnTo>
                      <a:pt x="161364" y="0"/>
                    </a:lnTo>
                    <a:lnTo>
                      <a:pt x="161364" y="179294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78" name="矩形 77"/>
          <p:cNvSpPr/>
          <p:nvPr/>
        </p:nvSpPr>
        <p:spPr>
          <a:xfrm>
            <a:off x="7091082" y="1037470"/>
            <a:ext cx="728944" cy="28585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文本框 78"/>
          <p:cNvSpPr txBox="1"/>
          <p:nvPr/>
        </p:nvSpPr>
        <p:spPr>
          <a:xfrm>
            <a:off x="2760116" y="4687411"/>
            <a:ext cx="1102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18cm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5188914" y="3030949"/>
            <a:ext cx="1102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18cm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7289291" y="1605664"/>
            <a:ext cx="728944" cy="28585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2" name="组合 81"/>
          <p:cNvGrpSpPr/>
          <p:nvPr/>
        </p:nvGrpSpPr>
        <p:grpSpPr>
          <a:xfrm>
            <a:off x="2833749" y="3433610"/>
            <a:ext cx="137160" cy="1316736"/>
            <a:chOff x="2841812" y="1470211"/>
            <a:chExt cx="137160" cy="1316736"/>
          </a:xfrm>
        </p:grpSpPr>
        <p:sp>
          <p:nvSpPr>
            <p:cNvPr id="83" name="任意多边形 82"/>
            <p:cNvSpPr/>
            <p:nvPr/>
          </p:nvSpPr>
          <p:spPr>
            <a:xfrm>
              <a:off x="2841812" y="1470211"/>
              <a:ext cx="0" cy="1316736"/>
            </a:xfrm>
            <a:custGeom>
              <a:avLst/>
              <a:gdLst>
                <a:gd name="connsiteX0" fmla="*/ 0 w 0"/>
                <a:gd name="connsiteY0" fmla="*/ 0 h 1308847"/>
                <a:gd name="connsiteX1" fmla="*/ 0 w 0"/>
                <a:gd name="connsiteY1" fmla="*/ 1308847 h 1308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308847">
                  <a:moveTo>
                    <a:pt x="0" y="0"/>
                  </a:moveTo>
                  <a:lnTo>
                    <a:pt x="0" y="1308847"/>
                  </a:lnTo>
                </a:path>
              </a:pathLst>
            </a:custGeom>
            <a:noFill/>
            <a:ln w="19050">
              <a:solidFill>
                <a:srgbClr val="FF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4" name="任意多边形 83"/>
            <p:cNvSpPr/>
            <p:nvPr/>
          </p:nvSpPr>
          <p:spPr>
            <a:xfrm>
              <a:off x="2841812" y="2644589"/>
              <a:ext cx="137160" cy="137160"/>
            </a:xfrm>
            <a:custGeom>
              <a:avLst/>
              <a:gdLst>
                <a:gd name="connsiteX0" fmla="*/ 0 w 161364"/>
                <a:gd name="connsiteY0" fmla="*/ 0 h 179294"/>
                <a:gd name="connsiteX1" fmla="*/ 161364 w 161364"/>
                <a:gd name="connsiteY1" fmla="*/ 0 h 179294"/>
                <a:gd name="connsiteX2" fmla="*/ 161364 w 161364"/>
                <a:gd name="connsiteY2" fmla="*/ 179294 h 17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364" h="179294">
                  <a:moveTo>
                    <a:pt x="0" y="0"/>
                  </a:moveTo>
                  <a:lnTo>
                    <a:pt x="161364" y="0"/>
                  </a:lnTo>
                  <a:lnTo>
                    <a:pt x="161364" y="179294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5" name="文本框 84"/>
          <p:cNvSpPr txBox="1"/>
          <p:nvPr/>
        </p:nvSpPr>
        <p:spPr>
          <a:xfrm>
            <a:off x="2789646" y="3954584"/>
            <a:ext cx="1102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25cm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6" name="组合 85"/>
          <p:cNvGrpSpPr/>
          <p:nvPr/>
        </p:nvGrpSpPr>
        <p:grpSpPr>
          <a:xfrm rot="10800000">
            <a:off x="6775467" y="3429000"/>
            <a:ext cx="137160" cy="1316736"/>
            <a:chOff x="2841812" y="1470211"/>
            <a:chExt cx="137160" cy="1316736"/>
          </a:xfrm>
        </p:grpSpPr>
        <p:sp>
          <p:nvSpPr>
            <p:cNvPr id="87" name="任意多边形 86"/>
            <p:cNvSpPr/>
            <p:nvPr/>
          </p:nvSpPr>
          <p:spPr>
            <a:xfrm>
              <a:off x="2841812" y="1470211"/>
              <a:ext cx="0" cy="1316736"/>
            </a:xfrm>
            <a:custGeom>
              <a:avLst/>
              <a:gdLst>
                <a:gd name="connsiteX0" fmla="*/ 0 w 0"/>
                <a:gd name="connsiteY0" fmla="*/ 0 h 1308847"/>
                <a:gd name="connsiteX1" fmla="*/ 0 w 0"/>
                <a:gd name="connsiteY1" fmla="*/ 1308847 h 1308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308847">
                  <a:moveTo>
                    <a:pt x="0" y="0"/>
                  </a:moveTo>
                  <a:lnTo>
                    <a:pt x="0" y="1308847"/>
                  </a:lnTo>
                </a:path>
              </a:pathLst>
            </a:custGeom>
            <a:noFill/>
            <a:ln w="19050">
              <a:solidFill>
                <a:srgbClr val="FF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任意多边形 87"/>
            <p:cNvSpPr/>
            <p:nvPr/>
          </p:nvSpPr>
          <p:spPr>
            <a:xfrm>
              <a:off x="2841812" y="2644589"/>
              <a:ext cx="137160" cy="137160"/>
            </a:xfrm>
            <a:custGeom>
              <a:avLst/>
              <a:gdLst>
                <a:gd name="connsiteX0" fmla="*/ 0 w 161364"/>
                <a:gd name="connsiteY0" fmla="*/ 0 h 179294"/>
                <a:gd name="connsiteX1" fmla="*/ 161364 w 161364"/>
                <a:gd name="connsiteY1" fmla="*/ 0 h 179294"/>
                <a:gd name="connsiteX2" fmla="*/ 161364 w 161364"/>
                <a:gd name="connsiteY2" fmla="*/ 179294 h 17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364" h="179294">
                  <a:moveTo>
                    <a:pt x="0" y="0"/>
                  </a:moveTo>
                  <a:lnTo>
                    <a:pt x="161364" y="0"/>
                  </a:lnTo>
                  <a:lnTo>
                    <a:pt x="161364" y="179294"/>
                  </a:lnTo>
                </a:path>
              </a:pathLst>
            </a:cu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任意多边形 22"/>
          <p:cNvSpPr/>
          <p:nvPr/>
        </p:nvSpPr>
        <p:spPr>
          <a:xfrm>
            <a:off x="6038850" y="3419475"/>
            <a:ext cx="914400" cy="0"/>
          </a:xfrm>
          <a:custGeom>
            <a:avLst/>
            <a:gdLst>
              <a:gd name="connsiteX0" fmla="*/ 0 w 1181100"/>
              <a:gd name="connsiteY0" fmla="*/ 0 h 0"/>
              <a:gd name="connsiteX1" fmla="*/ 1181100 w 11811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81100">
                <a:moveTo>
                  <a:pt x="0" y="0"/>
                </a:moveTo>
                <a:lnTo>
                  <a:pt x="1181100" y="0"/>
                </a:lnTo>
              </a:path>
            </a:pathLst>
          </a:cu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文本框 88"/>
          <p:cNvSpPr txBox="1"/>
          <p:nvPr/>
        </p:nvSpPr>
        <p:spPr>
          <a:xfrm>
            <a:off x="6904224" y="3734248"/>
            <a:ext cx="1102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25cm</a:t>
            </a:r>
            <a:endParaRPr lang="zh-CN" altLang="en-US" sz="2400" dirty="0"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Text Box 9">
            <a:extLst>
              <a:ext uri="{FF2B5EF4-FFF2-40B4-BE49-F238E27FC236}">
                <a16:creationId xmlns:a16="http://schemas.microsoft.com/office/drawing/2014/main" id="{FAEC3D49-D8F1-4717-B7CD-997D8C6AF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536" y="5581704"/>
            <a:ext cx="4181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它們的</a:t>
            </a:r>
            <a:r>
              <a:rPr lang="zh-CN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底相等，高也相等</a:t>
            </a:r>
            <a:r>
              <a:rPr lang="zh-TW" altLang="en-US" sz="2400" dirty="0">
                <a:solidFill>
                  <a:srgbClr val="0000E1"/>
                </a:solidFill>
                <a:ea typeface="標楷體" panose="03000509000000000000" pitchFamily="65" charset="-120"/>
              </a:rPr>
              <a:t>，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18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36" grpId="0"/>
      <p:bldP spid="45" grpId="0"/>
      <p:bldP spid="78" grpId="0" animBg="1"/>
      <p:bldP spid="79" grpId="0"/>
      <p:bldP spid="80" grpId="0"/>
      <p:bldP spid="81" grpId="0" animBg="1"/>
      <p:bldP spid="85" grpId="0"/>
      <p:bldP spid="23" grpId="0" animBg="1"/>
      <p:bldP spid="89" grpId="0"/>
      <p:bldP spid="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70DAE617-E1D7-43FD-BB0F-D2F70DF8A825}"/>
              </a:ext>
            </a:extLst>
          </p:cNvPr>
          <p:cNvSpPr txBox="1"/>
          <p:nvPr/>
        </p:nvSpPr>
        <p:spPr>
          <a:xfrm>
            <a:off x="522513" y="895692"/>
            <a:ext cx="812850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答案：*</a:t>
            </a:r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同意 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/  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不同意 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(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圈出答案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，因為</a:t>
            </a:r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ea typeface="DFKai-SB" panose="03000509000000000000" pitchFamily="65" charset="-120"/>
            </a:endParaRP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             ______________________________</a:t>
            </a:r>
          </a:p>
          <a:p>
            <a:pPr>
              <a:lnSpc>
                <a:spcPts val="4400"/>
              </a:lnSpc>
            </a:pP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             ______________________________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。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ea typeface="DFKai-SB" panose="03000509000000000000" pitchFamily="65" charset="-120"/>
              </a:rPr>
              <a:t>                         </a:t>
            </a:r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5E5EF640-107E-4D25-87D4-499A8FBD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4536" y="2630629"/>
            <a:ext cx="2703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CN" altLang="en-US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lang="en-US" altLang="zh-CN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zh-TW" altLang="en-US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A31A0B67-45F4-4E00-A56F-553D864F1A54}"/>
              </a:ext>
            </a:extLst>
          </p:cNvPr>
          <p:cNvSpPr/>
          <p:nvPr/>
        </p:nvSpPr>
        <p:spPr>
          <a:xfrm>
            <a:off x="1928212" y="1011141"/>
            <a:ext cx="763325" cy="4532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8934B806-9804-4B4F-A286-B69E73FB8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8187" y="1511468"/>
            <a:ext cx="52995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兩種設計的陰影部分為三角形，它們</a:t>
            </a:r>
            <a:endParaRPr lang="en-US" altLang="zh-CN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的底相等高也相等，所以面積相等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93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5f"/>
  <p:tag name="ISPRING_LMS_API_VERSION" val="SCORM 2004 (4th edition)"/>
  <p:tag name="ISPRING_ULTRA_SCORM_COURCE_TITLE" val="長河小學數學科速效提分試卷"/>
  <p:tag name="ISPRING_ULTRA_SCORM_COURSE_ID" val="C62D8A26-EA1F-4B4B-A95E-5F9B8A820843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42FD325-3BF6-4650-8F46-86A808B5ACE4}:29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3DF218A-A12A-4F5C-B008-95EA1D71A16D}:3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99358EF-18FB-45C6-8680-C2DEEBA14D41}:30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D4FCB9F-9579-4147-8FFD-5D748CAA23FE}:30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6110CEE-2D9D-4581-A747-6FEA41A3A89C}:3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85B42B8-AE54-4941-9FB4-5094A63734CE}:314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682</Words>
  <Application>Microsoft Office PowerPoint</Application>
  <PresentationFormat>On-screen Show (4:3)</PresentationFormat>
  <Paragraphs>90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等线</vt:lpstr>
      <vt:lpstr>DFLiHeiHK-W5</vt:lpstr>
      <vt:lpstr>Lingoes Unicode</vt:lpstr>
      <vt:lpstr>Microsoft YaHei</vt:lpstr>
      <vt:lpstr>標楷體</vt:lpstr>
      <vt:lpstr>Arial</vt:lpstr>
      <vt:lpstr>Calibri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2023-07-14T03:28:58Z</dcterms:modified>
</cp:coreProperties>
</file>