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6" r:id="rId2"/>
    <p:sldId id="284" r:id="rId3"/>
    <p:sldId id="280" r:id="rId4"/>
    <p:sldId id="285" r:id="rId5"/>
    <p:sldId id="281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3CB4"/>
    <a:srgbClr val="C5E0B4"/>
    <a:srgbClr val="154E7D"/>
    <a:srgbClr val="FFCCFF"/>
    <a:srgbClr val="CCFFCC"/>
    <a:srgbClr val="17717B"/>
    <a:srgbClr val="1F9AA7"/>
    <a:srgbClr val="59A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9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測驗一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AEE74C3-5664-3686-B90A-E82ECC8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A2FA73F-316E-168B-3FD2-CA63FC2C2C1B}"/>
              </a:ext>
            </a:extLst>
          </p:cNvPr>
          <p:cNvSpPr/>
          <p:nvPr/>
        </p:nvSpPr>
        <p:spPr>
          <a:xfrm>
            <a:off x="4045828" y="3261233"/>
            <a:ext cx="1770772" cy="356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139990"/>
            <a:ext cx="8312728" cy="315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</a:t>
            </a:r>
            <a:r>
              <a:rPr lang="en-US" altLang="zh-TW" sz="2800" b="1" dirty="0">
                <a:ea typeface="DFKai-SB" panose="03000509000000000000" pitchFamily="65" charset="-120"/>
              </a:rPr>
              <a:t>2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以下是三個包裹的重量。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lnSpc>
                <a:spcPts val="2500"/>
              </a:lnSpc>
            </a:pP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哪一個包裹的重量最接近</a:t>
            </a:r>
            <a:r>
              <a:rPr lang="en-US" altLang="zh-TW" sz="2800" dirty="0">
                <a:ea typeface="DFKai-SB" panose="03000509000000000000" pitchFamily="65" charset="-120"/>
              </a:rPr>
              <a:t>10kg</a:t>
            </a:r>
            <a:r>
              <a:rPr lang="zh-TW" altLang="en-US" sz="2800" dirty="0">
                <a:ea typeface="DFKai-SB" panose="03000509000000000000" pitchFamily="65" charset="-120"/>
              </a:rPr>
              <a:t>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答案：包裹</a:t>
            </a:r>
            <a:r>
              <a:rPr lang="zh-TW" altLang="en-US" sz="2800" u="sng" dirty="0">
                <a:uFill>
                  <a:solidFill>
                    <a:schemeClr val="tx1"/>
                  </a:solidFill>
                </a:uFill>
                <a:ea typeface="DFKai-SB" panose="03000509000000000000" pitchFamily="65" charset="-120"/>
              </a:rPr>
              <a:t>　　　　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　　</a:t>
            </a:r>
            <a:endParaRPr lang="en-US" altLang="zh-CN" sz="2800" u="sng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064F57-5D53-4D10-AB4A-A6BEA5ABDDC4}"/>
              </a:ext>
            </a:extLst>
          </p:cNvPr>
          <p:cNvSpPr txBox="1"/>
          <p:nvPr/>
        </p:nvSpPr>
        <p:spPr>
          <a:xfrm>
            <a:off x="5266068" y="4249948"/>
            <a:ext cx="395967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9.8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TW" sz="2400" u="sng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10.15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10.3</a:t>
            </a:r>
          </a:p>
          <a:p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9.8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0.2</a:t>
            </a:r>
            <a:r>
              <a:rPr lang="zh-TW" altLang="en-US" sz="2400" dirty="0">
                <a:ea typeface="DFKai-SB" panose="03000509000000000000" pitchFamily="65" charset="-120"/>
              </a:rPr>
              <a:t> 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10.15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0.15</a:t>
            </a: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0.15</a:t>
            </a:r>
            <a:r>
              <a:rPr lang="zh-TW" altLang="en-US" sz="2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TW" sz="24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0.2</a:t>
            </a: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</a:t>
            </a:r>
            <a:r>
              <a:rPr lang="zh-TW" altLang="en-US" sz="2400" dirty="0">
                <a:ea typeface="DFKai-SB" panose="03000509000000000000" pitchFamily="65" charset="-120"/>
              </a:rPr>
              <a:t>               </a:t>
            </a:r>
            <a:r>
              <a:rPr lang="zh-CN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最接近</a:t>
            </a:r>
            <a:r>
              <a:rPr lang="en-US" altLang="zh-CN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。</a:t>
            </a:r>
            <a:endParaRPr lang="en-US" altLang="zh-TW" sz="2400" dirty="0">
              <a:ea typeface="DFKai-SB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F5FA84-0182-47C5-939B-0ACFF7D178A4}"/>
              </a:ext>
            </a:extLst>
          </p:cNvPr>
          <p:cNvSpPr txBox="1"/>
          <p:nvPr/>
        </p:nvSpPr>
        <p:spPr>
          <a:xfrm>
            <a:off x="913017" y="4292135"/>
            <a:ext cx="44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先將各分數化爲小數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。</a:t>
            </a:r>
            <a:endParaRPr lang="en-US" altLang="zh-CN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7C0419-82E2-8589-79FD-56C111370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31" y="1719437"/>
            <a:ext cx="7078690" cy="1525353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4E13D4A-B45F-FFBD-04AB-9E6AA6575970}"/>
              </a:ext>
            </a:extLst>
          </p:cNvPr>
          <p:cNvCxnSpPr>
            <a:cxnSpLocks/>
          </p:cNvCxnSpPr>
          <p:nvPr/>
        </p:nvCxnSpPr>
        <p:spPr>
          <a:xfrm>
            <a:off x="3062377" y="4173927"/>
            <a:ext cx="1509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FAD9D3A-4DD7-426B-749E-637F881AFBFF}"/>
              </a:ext>
            </a:extLst>
          </p:cNvPr>
          <p:cNvSpPr txBox="1"/>
          <p:nvPr/>
        </p:nvSpPr>
        <p:spPr>
          <a:xfrm>
            <a:off x="3629182" y="3728037"/>
            <a:ext cx="105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E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9409EFA-6044-7AAC-4938-1118FE376776}"/>
              </a:ext>
            </a:extLst>
          </p:cNvPr>
          <p:cNvGrpSpPr/>
          <p:nvPr/>
        </p:nvGrpSpPr>
        <p:grpSpPr>
          <a:xfrm>
            <a:off x="978181" y="4720756"/>
            <a:ext cx="1156545" cy="767993"/>
            <a:chOff x="1815254" y="3040341"/>
            <a:chExt cx="1156545" cy="76799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2C3A908-3CCD-75CC-EED6-C9202F047DF5}"/>
                </a:ext>
              </a:extLst>
            </p:cNvPr>
            <p:cNvGrpSpPr/>
            <p:nvPr/>
          </p:nvGrpSpPr>
          <p:grpSpPr>
            <a:xfrm>
              <a:off x="2266796" y="3040341"/>
              <a:ext cx="705003" cy="767993"/>
              <a:chOff x="2266796" y="3040341"/>
              <a:chExt cx="705003" cy="76799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AC042A9-601D-A4A5-851E-D887DEF438BF}"/>
                  </a:ext>
                </a:extLst>
              </p:cNvPr>
              <p:cNvSpPr txBox="1"/>
              <p:nvPr/>
            </p:nvSpPr>
            <p:spPr>
              <a:xfrm>
                <a:off x="2336518" y="3040341"/>
                <a:ext cx="55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3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192CFC0-2C3A-1C1A-91F6-A11855C69AEF}"/>
                  </a:ext>
                </a:extLst>
              </p:cNvPr>
              <p:cNvSpPr txBox="1"/>
              <p:nvPr/>
            </p:nvSpPr>
            <p:spPr>
              <a:xfrm>
                <a:off x="2266796" y="3346669"/>
                <a:ext cx="705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20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4747D3E-98B4-B41F-520A-66F00B207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1715" y="3429000"/>
                <a:ext cx="553879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8A062F4-CE12-44DE-EB59-BF62C107F9BC}"/>
                </a:ext>
              </a:extLst>
            </p:cNvPr>
            <p:cNvSpPr txBox="1"/>
            <p:nvPr/>
          </p:nvSpPr>
          <p:spPr>
            <a:xfrm>
              <a:off x="1815254" y="3191167"/>
              <a:ext cx="579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10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5119405-233E-798E-ECD2-ACD0F75CCBD1}"/>
              </a:ext>
            </a:extLst>
          </p:cNvPr>
          <p:cNvGrpSpPr/>
          <p:nvPr/>
        </p:nvGrpSpPr>
        <p:grpSpPr>
          <a:xfrm>
            <a:off x="1989856" y="4705012"/>
            <a:ext cx="1594513" cy="785087"/>
            <a:chOff x="1611866" y="3023247"/>
            <a:chExt cx="1594513" cy="78508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26BD416-9910-E453-A6DF-9066ED484FCC}"/>
                </a:ext>
              </a:extLst>
            </p:cNvPr>
            <p:cNvGrpSpPr/>
            <p:nvPr/>
          </p:nvGrpSpPr>
          <p:grpSpPr>
            <a:xfrm>
              <a:off x="2266796" y="3023247"/>
              <a:ext cx="939583" cy="785087"/>
              <a:chOff x="2266796" y="3023247"/>
              <a:chExt cx="939583" cy="785087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316FC13-581B-B155-0E10-E10A42E98EB5}"/>
                  </a:ext>
                </a:extLst>
              </p:cNvPr>
              <p:cNvSpPr txBox="1"/>
              <p:nvPr/>
            </p:nvSpPr>
            <p:spPr>
              <a:xfrm>
                <a:off x="2335368" y="3023247"/>
                <a:ext cx="55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15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6BEDAB-C960-E3EF-5109-D73026C0C5D5}"/>
                  </a:ext>
                </a:extLst>
              </p:cNvPr>
              <p:cNvSpPr txBox="1"/>
              <p:nvPr/>
            </p:nvSpPr>
            <p:spPr>
              <a:xfrm>
                <a:off x="2266796" y="3346669"/>
                <a:ext cx="939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100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6DCCB35D-6AC4-FD95-95F7-78A697F3C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1715" y="3429000"/>
                <a:ext cx="733351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C502B08-EA66-2742-D8BF-63ACA65FC337}"/>
                </a:ext>
              </a:extLst>
            </p:cNvPr>
            <p:cNvSpPr txBox="1"/>
            <p:nvPr/>
          </p:nvSpPr>
          <p:spPr>
            <a:xfrm>
              <a:off x="1611866" y="3187165"/>
              <a:ext cx="873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= 10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317A0072-CBBD-D473-3828-ED6B3CF3F44D}"/>
              </a:ext>
            </a:extLst>
          </p:cNvPr>
          <p:cNvSpPr txBox="1"/>
          <p:nvPr/>
        </p:nvSpPr>
        <p:spPr>
          <a:xfrm>
            <a:off x="3389074" y="4877012"/>
            <a:ext cx="142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400" dirty="0">
                <a:solidFill>
                  <a:srgbClr val="0070C0"/>
                </a:solidFill>
                <a:ea typeface="DFKai-SB" panose="03000509000000000000" pitchFamily="65" charset="-120"/>
              </a:rPr>
              <a:t>10.15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3B06590-312E-09EA-B698-46B23847E8F6}"/>
              </a:ext>
            </a:extLst>
          </p:cNvPr>
          <p:cNvGrpSpPr/>
          <p:nvPr/>
        </p:nvGrpSpPr>
        <p:grpSpPr>
          <a:xfrm>
            <a:off x="1020720" y="5426818"/>
            <a:ext cx="1124955" cy="767993"/>
            <a:chOff x="1973381" y="3047111"/>
            <a:chExt cx="1124955" cy="76799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A5AE279-F149-267A-345F-AEDC162C8377}"/>
                </a:ext>
              </a:extLst>
            </p:cNvPr>
            <p:cNvGrpSpPr/>
            <p:nvPr/>
          </p:nvGrpSpPr>
          <p:grpSpPr>
            <a:xfrm>
              <a:off x="2291715" y="3047111"/>
              <a:ext cx="806621" cy="767993"/>
              <a:chOff x="2291715" y="3047111"/>
              <a:chExt cx="806621" cy="767993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B67A306-6A96-BC48-5E72-9F4BA989B19A}"/>
                  </a:ext>
                </a:extLst>
              </p:cNvPr>
              <p:cNvSpPr txBox="1"/>
              <p:nvPr/>
            </p:nvSpPr>
            <p:spPr>
              <a:xfrm>
                <a:off x="2364404" y="3047111"/>
                <a:ext cx="55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4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C38D891-7E67-AFB9-5CA5-1A8142C1C3E5}"/>
                  </a:ext>
                </a:extLst>
              </p:cNvPr>
              <p:cNvSpPr txBox="1"/>
              <p:nvPr/>
            </p:nvSpPr>
            <p:spPr>
              <a:xfrm>
                <a:off x="2393333" y="3353439"/>
                <a:ext cx="705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5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2877C7B-E324-1D4B-7EC8-A7543DBA9E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1715" y="3429000"/>
                <a:ext cx="553879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A91F1BC-9B6C-F3E9-7E64-108CDCEAFE28}"/>
                </a:ext>
              </a:extLst>
            </p:cNvPr>
            <p:cNvSpPr txBox="1"/>
            <p:nvPr/>
          </p:nvSpPr>
          <p:spPr>
            <a:xfrm>
              <a:off x="1973381" y="3182434"/>
              <a:ext cx="579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9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C6FD56F-4545-D9DC-57E8-AFBE37DF0891}"/>
              </a:ext>
            </a:extLst>
          </p:cNvPr>
          <p:cNvGrpSpPr/>
          <p:nvPr/>
        </p:nvGrpSpPr>
        <p:grpSpPr>
          <a:xfrm>
            <a:off x="1859335" y="5405992"/>
            <a:ext cx="1512497" cy="763548"/>
            <a:chOff x="1768224" y="3044786"/>
            <a:chExt cx="1512497" cy="763548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7C40DF3-E624-D311-A1BF-926BE6430A83}"/>
                </a:ext>
              </a:extLst>
            </p:cNvPr>
            <p:cNvGrpSpPr/>
            <p:nvPr/>
          </p:nvGrpSpPr>
          <p:grpSpPr>
            <a:xfrm>
              <a:off x="2291715" y="3044786"/>
              <a:ext cx="989006" cy="763548"/>
              <a:chOff x="2291715" y="3044786"/>
              <a:chExt cx="989006" cy="763548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D1E5331-DD50-88A7-D5C8-42544E52795A}"/>
                  </a:ext>
                </a:extLst>
              </p:cNvPr>
              <p:cNvSpPr txBox="1"/>
              <p:nvPr/>
            </p:nvSpPr>
            <p:spPr>
              <a:xfrm>
                <a:off x="2401912" y="3044786"/>
                <a:ext cx="55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8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BEA7870-DC3B-1371-0317-09648E4F4AF7}"/>
                  </a:ext>
                </a:extLst>
              </p:cNvPr>
              <p:cNvSpPr txBox="1"/>
              <p:nvPr/>
            </p:nvSpPr>
            <p:spPr>
              <a:xfrm>
                <a:off x="2341138" y="3346669"/>
                <a:ext cx="939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10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A934EF0-9392-FE29-42EE-2AEB946D0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1715" y="3429000"/>
                <a:ext cx="616982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B91717C-62E6-3DB9-D1E9-DD51C36F6025}"/>
                </a:ext>
              </a:extLst>
            </p:cNvPr>
            <p:cNvSpPr txBox="1"/>
            <p:nvPr/>
          </p:nvSpPr>
          <p:spPr>
            <a:xfrm>
              <a:off x="1768224" y="3195324"/>
              <a:ext cx="873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= 9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6AB2AE77-5218-17E5-BD25-3CB6D1523B6B}"/>
              </a:ext>
            </a:extLst>
          </p:cNvPr>
          <p:cNvSpPr txBox="1"/>
          <p:nvPr/>
        </p:nvSpPr>
        <p:spPr>
          <a:xfrm>
            <a:off x="2970362" y="5542782"/>
            <a:ext cx="142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400" dirty="0">
                <a:solidFill>
                  <a:srgbClr val="0070C0"/>
                </a:solidFill>
                <a:ea typeface="DFKai-SB" panose="03000509000000000000" pitchFamily="65" charset="-120"/>
              </a:rPr>
              <a:t>9.8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CA5EA81-636A-A38C-D064-C7CA0C6DC774}"/>
              </a:ext>
            </a:extLst>
          </p:cNvPr>
          <p:cNvGrpSpPr/>
          <p:nvPr/>
        </p:nvGrpSpPr>
        <p:grpSpPr>
          <a:xfrm>
            <a:off x="5590997" y="5617297"/>
            <a:ext cx="1156545" cy="767993"/>
            <a:chOff x="1815254" y="3040341"/>
            <a:chExt cx="1156545" cy="767993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A10A0C9A-87AD-E620-EF6C-12B7F434CC9B}"/>
                </a:ext>
              </a:extLst>
            </p:cNvPr>
            <p:cNvGrpSpPr/>
            <p:nvPr/>
          </p:nvGrpSpPr>
          <p:grpSpPr>
            <a:xfrm>
              <a:off x="2266796" y="3040341"/>
              <a:ext cx="705003" cy="767993"/>
              <a:chOff x="2266796" y="3040341"/>
              <a:chExt cx="705003" cy="767993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CCE381D-3B2D-DFE4-D30C-A94F86567B74}"/>
                  </a:ext>
                </a:extLst>
              </p:cNvPr>
              <p:cNvSpPr txBox="1"/>
              <p:nvPr/>
            </p:nvSpPr>
            <p:spPr>
              <a:xfrm>
                <a:off x="2336518" y="3040341"/>
                <a:ext cx="553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3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0EFC6AF-7007-E3A8-DB3E-8FAE08B38CCD}"/>
                  </a:ext>
                </a:extLst>
              </p:cNvPr>
              <p:cNvSpPr txBox="1"/>
              <p:nvPr/>
            </p:nvSpPr>
            <p:spPr>
              <a:xfrm>
                <a:off x="2266796" y="3346669"/>
                <a:ext cx="705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ea typeface="DFKai-SB" panose="03000509000000000000" pitchFamily="65" charset="-120"/>
                  </a:rPr>
                  <a:t>20</a:t>
                </a:r>
                <a:endParaRPr lang="zh-TW" altLang="en-US" sz="2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ACF36BD0-2973-AC90-B1F2-520C3D6F0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1715" y="3429000"/>
                <a:ext cx="553879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2E6D86D-42F6-C8E1-C515-EE52807B3DD0}"/>
                </a:ext>
              </a:extLst>
            </p:cNvPr>
            <p:cNvSpPr txBox="1"/>
            <p:nvPr/>
          </p:nvSpPr>
          <p:spPr>
            <a:xfrm>
              <a:off x="1815254" y="3191167"/>
              <a:ext cx="579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FF"/>
                  </a:solidFill>
                  <a:ea typeface="DFKai-SB" panose="03000509000000000000" pitchFamily="65" charset="-120"/>
                </a:rPr>
                <a:t>10</a:t>
              </a:r>
              <a:endParaRPr lang="zh-TW" altLang="en-US" sz="2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BCC74DAF-F735-D808-2E5E-036AE3C7E443}"/>
              </a:ext>
            </a:extLst>
          </p:cNvPr>
          <p:cNvSpPr/>
          <p:nvPr/>
        </p:nvSpPr>
        <p:spPr>
          <a:xfrm>
            <a:off x="3267238" y="2328148"/>
            <a:ext cx="2954591" cy="713256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3C5EF5C-EB0B-8A1B-BD19-7901D7C9C5EC}"/>
              </a:ext>
            </a:extLst>
          </p:cNvPr>
          <p:cNvSpPr txBox="1"/>
          <p:nvPr/>
        </p:nvSpPr>
        <p:spPr>
          <a:xfrm>
            <a:off x="1627337" y="751003"/>
            <a:ext cx="466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先將三個包裹的重量和</a:t>
            </a:r>
            <a:r>
              <a:rPr lang="en-US" altLang="zh-CN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10kg</a:t>
            </a:r>
            <a:r>
              <a:rPr lang="zh-CN" altLang="en-US" sz="2400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比較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。</a:t>
            </a:r>
            <a:endParaRPr lang="en-US" altLang="zh-CN" sz="2400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3E701316-4041-9E19-11C4-6621C7E10293}"/>
              </a:ext>
            </a:extLst>
          </p:cNvPr>
          <p:cNvSpPr/>
          <p:nvPr/>
        </p:nvSpPr>
        <p:spPr>
          <a:xfrm>
            <a:off x="5543550" y="4130541"/>
            <a:ext cx="1543050" cy="241433"/>
          </a:xfrm>
          <a:custGeom>
            <a:avLst/>
            <a:gdLst>
              <a:gd name="connsiteX0" fmla="*/ 0 w 1543050"/>
              <a:gd name="connsiteY0" fmla="*/ 279400 h 279400"/>
              <a:gd name="connsiteX1" fmla="*/ 0 w 1543050"/>
              <a:gd name="connsiteY1" fmla="*/ 0 h 279400"/>
              <a:gd name="connsiteX2" fmla="*/ 1543050 w 1543050"/>
              <a:gd name="connsiteY2" fmla="*/ 0 h 279400"/>
              <a:gd name="connsiteX3" fmla="*/ 1543050 w 1543050"/>
              <a:gd name="connsiteY3" fmla="*/ 2413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279400">
                <a:moveTo>
                  <a:pt x="0" y="279400"/>
                </a:moveTo>
                <a:lnTo>
                  <a:pt x="0" y="0"/>
                </a:lnTo>
                <a:lnTo>
                  <a:pt x="1543050" y="0"/>
                </a:lnTo>
                <a:lnTo>
                  <a:pt x="1543050" y="241300"/>
                </a:lnTo>
              </a:path>
            </a:pathLst>
          </a:custGeom>
          <a:noFill/>
          <a:ln>
            <a:solidFill>
              <a:srgbClr val="003CB4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CAB6A87-184D-D2F3-6234-30EAF6EB433A}"/>
              </a:ext>
            </a:extLst>
          </p:cNvPr>
          <p:cNvSpPr txBox="1"/>
          <p:nvPr/>
        </p:nvSpPr>
        <p:spPr>
          <a:xfrm>
            <a:off x="5590997" y="3692988"/>
            <a:ext cx="154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3CB4"/>
                </a:solidFill>
                <a:ea typeface="DFKai-SB" panose="03000509000000000000" pitchFamily="65" charset="-120"/>
              </a:rPr>
              <a:t>較接近</a:t>
            </a:r>
            <a:r>
              <a:rPr lang="en-US" altLang="zh-TW" sz="2400" dirty="0">
                <a:solidFill>
                  <a:srgbClr val="003CB4"/>
                </a:solidFill>
                <a:ea typeface="DFKai-SB" panose="03000509000000000000" pitchFamily="65" charset="-120"/>
              </a:rPr>
              <a:t>10</a:t>
            </a:r>
            <a:endParaRPr lang="zh-TW" altLang="en-US" sz="2400" dirty="0">
              <a:solidFill>
                <a:srgbClr val="003CB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build="allAtOnce"/>
      <p:bldP spid="14" grpId="0"/>
      <p:bldP spid="14" grpId="1"/>
      <p:bldP spid="11" grpId="0"/>
      <p:bldP spid="29" grpId="0"/>
      <p:bldP spid="29" grpId="1"/>
      <p:bldP spid="45" grpId="0"/>
      <p:bldP spid="45" grpId="1"/>
      <p:bldP spid="53" grpId="0" animBg="1"/>
      <p:bldP spid="53" grpId="1" animBg="1"/>
      <p:bldP spid="54" grpId="0"/>
      <p:bldP spid="54" grpId="1"/>
      <p:bldP spid="56" grpId="0" animBg="1"/>
      <p:bldP spid="56" grpId="1" animBg="1"/>
      <p:bldP spid="57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A4658B7-EDE0-9EC6-9EC0-C846814A5490}"/>
              </a:ext>
            </a:extLst>
          </p:cNvPr>
          <p:cNvSpPr/>
          <p:nvPr/>
        </p:nvSpPr>
        <p:spPr>
          <a:xfrm>
            <a:off x="2427792" y="2813425"/>
            <a:ext cx="1633668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78065"/>
            <a:ext cx="7935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25</a:t>
            </a:r>
            <a:r>
              <a:rPr lang="en-US" altLang="zh-CN" sz="2800" b="1" dirty="0">
                <a:ea typeface="DFKai-SB" panose="03000509000000000000" pitchFamily="65" charset="-120"/>
              </a:rPr>
              <a:t>.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u="sng" dirty="0">
                <a:ea typeface="DFKai-SB" panose="03000509000000000000" pitchFamily="65" charset="-120"/>
              </a:rPr>
              <a:t>李</a:t>
            </a:r>
            <a:r>
              <a:rPr lang="zh-TW" altLang="en-US" sz="2800" dirty="0">
                <a:ea typeface="DFKai-SB" panose="03000509000000000000" pitchFamily="65" charset="-120"/>
              </a:rPr>
              <a:t>太太買了</a:t>
            </a:r>
            <a:r>
              <a:rPr lang="en-US" altLang="zh-TW" sz="2800" dirty="0">
                <a:ea typeface="DFKai-SB" panose="03000509000000000000" pitchFamily="65" charset="-120"/>
              </a:rPr>
              <a:t>6</a:t>
            </a:r>
            <a:r>
              <a:rPr lang="zh-TW" altLang="en-US" sz="2800" dirty="0">
                <a:ea typeface="DFKai-SB" panose="03000509000000000000" pitchFamily="65" charset="-120"/>
              </a:rPr>
              <a:t>隻碗，平均每隻碗的售價比原價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便宜了多少？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343DB12-A243-349B-73B3-C4F1D720A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27" y="3814773"/>
            <a:ext cx="7005337" cy="232105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8671EA4-1DDC-6C69-276E-4E716597889A}"/>
              </a:ext>
            </a:extLst>
          </p:cNvPr>
          <p:cNvSpPr txBox="1"/>
          <p:nvPr/>
        </p:nvSpPr>
        <p:spPr>
          <a:xfrm>
            <a:off x="1667241" y="3993451"/>
            <a:ext cx="6759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買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隻碗只須付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隻碗的價錢。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平均每隻碗的售價是</a:t>
            </a:r>
            <a:r>
              <a:rPr lang="en-US" altLang="zh-TW" sz="2400" dirty="0">
                <a:solidFill>
                  <a:srgbClr val="003CB4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$(12.6×5÷6)</a:t>
            </a:r>
            <a:r>
              <a:rPr lang="zh-TW" altLang="en-US" sz="2400" dirty="0">
                <a:solidFill>
                  <a:srgbClr val="003CB4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400" dirty="0">
              <a:solidFill>
                <a:srgbClr val="003CB4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平均每隻碗的售價比原價便宜了：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　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12.6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12.6×5÷6</a:t>
            </a: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= $2.1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74BC01-FE34-10C5-0411-47E6E3B0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792" y="943581"/>
            <a:ext cx="4338697" cy="1800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0D75404-D38F-7995-00F4-7A13B1BB2AE3}"/>
              </a:ext>
            </a:extLst>
          </p:cNvPr>
          <p:cNvSpPr/>
          <p:nvPr/>
        </p:nvSpPr>
        <p:spPr>
          <a:xfrm>
            <a:off x="4964672" y="1557431"/>
            <a:ext cx="1230687" cy="469489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525346A-7D24-5017-3CC3-840AEC1773C0}"/>
              </a:ext>
            </a:extLst>
          </p:cNvPr>
          <p:cNvSpPr/>
          <p:nvPr/>
        </p:nvSpPr>
        <p:spPr>
          <a:xfrm>
            <a:off x="3981949" y="2084084"/>
            <a:ext cx="1032495" cy="376930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A11FC7-CB83-4443-FA52-8DEE815EF7BC}"/>
              </a:ext>
            </a:extLst>
          </p:cNvPr>
          <p:cNvSpPr txBox="1"/>
          <p:nvPr/>
        </p:nvSpPr>
        <p:spPr>
          <a:xfrm>
            <a:off x="3392637" y="5039891"/>
            <a:ext cx="571124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12.6</a:t>
            </a:r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12.6×5</a:t>
            </a:r>
            <a:r>
              <a:rPr lang="en-US" altLang="zh-CN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÷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6</a:t>
            </a:r>
          </a:p>
          <a:p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    = 2.1</a:t>
            </a:r>
          </a:p>
          <a:p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</a:rPr>
              <a:t>      平均每隻碗的售價比原價便宜了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2.1</a:t>
            </a:r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4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1BA4865-4FD7-1807-E5B7-54A91424BC19}"/>
              </a:ext>
            </a:extLst>
          </p:cNvPr>
          <p:cNvSpPr txBox="1"/>
          <p:nvPr/>
        </p:nvSpPr>
        <p:spPr>
          <a:xfrm>
            <a:off x="1580976" y="4156700"/>
            <a:ext cx="45302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</a:rPr>
              <a:t>平均每隻碗的售價比原價便宜了：</a:t>
            </a:r>
            <a:endParaRPr lang="en-US" altLang="zh-TW" sz="24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12.6</a:t>
            </a:r>
            <a:r>
              <a:rPr lang="zh-TW" altLang="en-US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12.6×5</a:t>
            </a:r>
            <a:r>
              <a:rPr lang="en-US" altLang="zh-CN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÷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6</a:t>
            </a:r>
            <a:endParaRPr lang="zh-TW" altLang="en-US" sz="24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4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2.1</a:t>
            </a:r>
            <a:endParaRPr lang="en-US" altLang="zh-CN" sz="24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1" grpId="0" uiExpand="1" build="allAtOnce"/>
      <p:bldP spid="18" grpId="0" animBg="1"/>
      <p:bldP spid="18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2EB776D-CE98-013D-5D2F-022A293E18F4}"/>
              </a:ext>
            </a:extLst>
          </p:cNvPr>
          <p:cNvSpPr/>
          <p:nvPr/>
        </p:nvSpPr>
        <p:spPr>
          <a:xfrm>
            <a:off x="2443512" y="3805328"/>
            <a:ext cx="3685508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F3DAFB-668A-A0F6-AD2E-D8C0428FD4D4}"/>
              </a:ext>
            </a:extLst>
          </p:cNvPr>
          <p:cNvSpPr/>
          <p:nvPr/>
        </p:nvSpPr>
        <p:spPr>
          <a:xfrm>
            <a:off x="6479357" y="3805327"/>
            <a:ext cx="1818249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E54733-506A-1F75-52A3-5D86A4381249}"/>
              </a:ext>
            </a:extLst>
          </p:cNvPr>
          <p:cNvSpPr txBox="1"/>
          <p:nvPr/>
        </p:nvSpPr>
        <p:spPr>
          <a:xfrm>
            <a:off x="522513" y="978065"/>
            <a:ext cx="81452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26</a:t>
            </a:r>
            <a:r>
              <a:rPr lang="en-US" altLang="zh-CN" sz="2800" b="1" dirty="0">
                <a:ea typeface="DFKai-SB" panose="03000509000000000000" pitchFamily="65" charset="-120"/>
              </a:rPr>
              <a:t>.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u="sng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(a)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6A</a:t>
            </a:r>
            <a:r>
              <a:rPr lang="zh-TW" altLang="en-US" sz="2800" dirty="0">
                <a:ea typeface="DFKai-SB" panose="03000509000000000000" pitchFamily="65" charset="-120"/>
              </a:rPr>
              <a:t>班</a:t>
            </a:r>
            <a:r>
              <a:rPr lang="en-US" altLang="zh-TW" sz="2800" dirty="0">
                <a:ea typeface="DFKai-SB" panose="03000509000000000000" pitchFamily="65" charset="-120"/>
              </a:rPr>
              <a:t>36 </a:t>
            </a:r>
            <a:r>
              <a:rPr lang="zh-TW" altLang="en-US" sz="2800" dirty="0">
                <a:ea typeface="DFKai-SB" panose="03000509000000000000" pitchFamily="65" charset="-120"/>
              </a:rPr>
              <a:t>名學生拍攝畢業合影，每人得一張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 合影照片，共須付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u="sng" dirty="0">
                <a:ea typeface="DFKai-SB" panose="03000509000000000000" pitchFamily="65" charset="-120"/>
              </a:rPr>
              <a:t>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9B76A9-4455-8377-DDAD-201D2D72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07" y="1049679"/>
            <a:ext cx="4093557" cy="250083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4186739-B5E7-4956-B06C-E53D9E5260F1}"/>
              </a:ext>
            </a:extLst>
          </p:cNvPr>
          <p:cNvSpPr txBox="1"/>
          <p:nvPr/>
        </p:nvSpPr>
        <p:spPr>
          <a:xfrm>
            <a:off x="1669053" y="4856050"/>
            <a:ext cx="58521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共須付款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合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影收費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加印收費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　　　　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78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$195.8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A1D6E0-8424-6F43-F644-6B1C74B03789}"/>
              </a:ext>
            </a:extLst>
          </p:cNvPr>
          <p:cNvSpPr txBox="1"/>
          <p:nvPr/>
        </p:nvSpPr>
        <p:spPr>
          <a:xfrm>
            <a:off x="5143638" y="4315438"/>
            <a:ext cx="171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195.8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334E66-D189-8FC7-5918-69C406922B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" y="904039"/>
            <a:ext cx="731520" cy="711108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07206F3-D7E7-FBD3-B570-C40F650362BE}"/>
              </a:ext>
            </a:extLst>
          </p:cNvPr>
          <p:cNvSpPr/>
          <p:nvPr/>
        </p:nvSpPr>
        <p:spPr>
          <a:xfrm>
            <a:off x="3245723" y="2081231"/>
            <a:ext cx="1168849" cy="3071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4939EF6-AF64-D62B-779F-D63E89C78D8F}"/>
              </a:ext>
            </a:extLst>
          </p:cNvPr>
          <p:cNvSpPr/>
          <p:nvPr/>
        </p:nvSpPr>
        <p:spPr>
          <a:xfrm>
            <a:off x="3593985" y="2425425"/>
            <a:ext cx="1542077" cy="2559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BD6431-5261-00EE-509F-4226DCE15A84}"/>
              </a:ext>
            </a:extLst>
          </p:cNvPr>
          <p:cNvSpPr txBox="1"/>
          <p:nvPr/>
        </p:nvSpPr>
        <p:spPr>
          <a:xfrm>
            <a:off x="5724666" y="1384314"/>
            <a:ext cx="332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共需要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36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張合影照片。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AE889B3-AA1C-08A3-50B2-5A4616DBE59B}"/>
              </a:ext>
            </a:extLst>
          </p:cNvPr>
          <p:cNvSpPr/>
          <p:nvPr/>
        </p:nvSpPr>
        <p:spPr>
          <a:xfrm>
            <a:off x="4414573" y="2083631"/>
            <a:ext cx="1073944" cy="30718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D5E7D6-D33C-779D-3E20-225ECA327C64}"/>
              </a:ext>
            </a:extLst>
          </p:cNvPr>
          <p:cNvSpPr txBox="1"/>
          <p:nvPr/>
        </p:nvSpPr>
        <p:spPr>
          <a:xfrm>
            <a:off x="5724667" y="2754068"/>
            <a:ext cx="33206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加印數量 </a:t>
            </a: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2400" dirty="0">
                <a:solidFill>
                  <a:srgbClr val="00B050"/>
                </a:solidFill>
                <a:ea typeface="DFKai-SB" panose="03000509000000000000" pitchFamily="65" charset="-120"/>
              </a:rPr>
              <a:t>36</a:t>
            </a:r>
            <a:r>
              <a:rPr lang="zh-TW" altLang="en-US" sz="2400" dirty="0">
                <a:solidFill>
                  <a:srgbClr val="00B050"/>
                </a:solidFill>
                <a:ea typeface="DFKai-SB" panose="03000509000000000000" pitchFamily="65" charset="-120"/>
              </a:rPr>
              <a:t>－</a:t>
            </a:r>
            <a:r>
              <a:rPr lang="en-US" altLang="zh-TW" sz="2400" dirty="0">
                <a:solidFill>
                  <a:srgbClr val="00B050"/>
                </a:solidFill>
                <a:ea typeface="DFKai-SB" panose="03000509000000000000" pitchFamily="65" charset="-120"/>
              </a:rPr>
              <a:t>5)</a:t>
            </a:r>
            <a:r>
              <a:rPr lang="zh-TW" altLang="en-US" sz="2400" dirty="0">
                <a:solidFill>
                  <a:srgbClr val="00B050"/>
                </a:solidFill>
                <a:ea typeface="DFKai-SB" panose="03000509000000000000" pitchFamily="65" charset="-120"/>
              </a:rPr>
              <a:t>張 </a:t>
            </a:r>
            <a:endParaRPr lang="en-US" altLang="zh-TW" sz="24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398103-C300-817E-E496-4F36AAAD177B}"/>
              </a:ext>
            </a:extLst>
          </p:cNvPr>
          <p:cNvSpPr txBox="1"/>
          <p:nvPr/>
        </p:nvSpPr>
        <p:spPr>
          <a:xfrm>
            <a:off x="5760655" y="1846127"/>
            <a:ext cx="284436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36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張合影照片 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TW" altLang="en-US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加印數量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CD1EFC-E2A9-0E21-4C89-32680B99DD64}"/>
              </a:ext>
            </a:extLst>
          </p:cNvPr>
          <p:cNvSpPr txBox="1"/>
          <p:nvPr/>
        </p:nvSpPr>
        <p:spPr>
          <a:xfrm>
            <a:off x="4024872" y="5344486"/>
            <a:ext cx="280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 </a:t>
            </a: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3.8</a:t>
            </a:r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(36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5)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30" grpId="0" uiExpand="1" build="allAtOnce"/>
      <p:bldP spid="4" grpId="0"/>
      <p:bldP spid="13" grpId="0" animBg="1"/>
      <p:bldP spid="13" grpId="1" animBg="1"/>
      <p:bldP spid="15" grpId="0" animBg="1"/>
      <p:bldP spid="15" grpId="1" animBg="1"/>
      <p:bldP spid="16" grpId="0" build="allAtOnce"/>
      <p:bldP spid="17" grpId="0" animBg="1"/>
      <p:bldP spid="17" grpId="1" animBg="1"/>
      <p:bldP spid="18" grpId="0" build="allAtOnce" animBg="1"/>
      <p:bldP spid="19" grpId="0" build="allAtOnce" animBg="1"/>
      <p:bldP spid="2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2EB776D-CE98-013D-5D2F-022A293E18F4}"/>
              </a:ext>
            </a:extLst>
          </p:cNvPr>
          <p:cNvSpPr/>
          <p:nvPr/>
        </p:nvSpPr>
        <p:spPr>
          <a:xfrm>
            <a:off x="2476500" y="3805328"/>
            <a:ext cx="3652520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E54733-506A-1F75-52A3-5D86A4381249}"/>
              </a:ext>
            </a:extLst>
          </p:cNvPr>
          <p:cNvSpPr txBox="1"/>
          <p:nvPr/>
        </p:nvSpPr>
        <p:spPr>
          <a:xfrm>
            <a:off x="549247" y="960673"/>
            <a:ext cx="81452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26</a:t>
            </a:r>
            <a:r>
              <a:rPr lang="en-US" altLang="zh-CN" sz="2800" b="1" dirty="0">
                <a:ea typeface="DFKai-SB" panose="03000509000000000000" pitchFamily="65" charset="-120"/>
              </a:rPr>
              <a:t>.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u="sng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6B</a:t>
            </a:r>
            <a:r>
              <a:rPr lang="zh-TW" altLang="en-US" sz="2800" dirty="0">
                <a:ea typeface="DFKai-SB" panose="03000509000000000000" pitchFamily="65" charset="-120"/>
              </a:rPr>
              <a:t>班拍攝畢業合影用了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$</a:t>
            </a:r>
            <a:r>
              <a:rPr lang="en-US" altLang="zh-TW" sz="2800" dirty="0">
                <a:ea typeface="DFKai-SB" panose="03000509000000000000" pitchFamily="65" charset="-120"/>
              </a:rPr>
              <a:t>173</a:t>
            </a:r>
            <a:r>
              <a:rPr lang="zh-TW" altLang="en-US" sz="2800" dirty="0">
                <a:ea typeface="DFKai-SB" panose="03000509000000000000" pitchFamily="65" charset="-120"/>
              </a:rPr>
              <a:t>，共得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</a:t>
            </a:r>
            <a:r>
              <a:rPr lang="en-US" altLang="zh-TW" sz="2800" u="sng" dirty="0">
                <a:ea typeface="DFKai-SB" panose="03000509000000000000" pitchFamily="65" charset="-120"/>
              </a:rPr>
              <a:t>    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</a:t>
            </a:r>
            <a:r>
              <a:rPr lang="zh-TW" altLang="en-US" sz="2800" dirty="0">
                <a:ea typeface="DFKai-SB" panose="03000509000000000000" pitchFamily="65" charset="-120"/>
              </a:rPr>
              <a:t>張合影照片。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9B76A9-4455-8377-DDAD-201D2D72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07" y="1049679"/>
            <a:ext cx="4093557" cy="250083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4186739-B5E7-4956-B06C-E53D9E5260F1}"/>
              </a:ext>
            </a:extLst>
          </p:cNvPr>
          <p:cNvSpPr txBox="1"/>
          <p:nvPr/>
        </p:nvSpPr>
        <p:spPr>
          <a:xfrm>
            <a:off x="1656153" y="4869765"/>
            <a:ext cx="69849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合影照片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的數量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加印數量　　　　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         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30(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張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A1D6E0-8424-6F43-F644-6B1C74B03789}"/>
              </a:ext>
            </a:extLst>
          </p:cNvPr>
          <p:cNvSpPr txBox="1"/>
          <p:nvPr/>
        </p:nvSpPr>
        <p:spPr>
          <a:xfrm>
            <a:off x="2194698" y="4282550"/>
            <a:ext cx="75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334E66-D189-8FC7-5918-69C406922B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" y="904039"/>
            <a:ext cx="731520" cy="711108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07206F3-D7E7-FBD3-B570-C40F650362BE}"/>
              </a:ext>
            </a:extLst>
          </p:cNvPr>
          <p:cNvSpPr/>
          <p:nvPr/>
        </p:nvSpPr>
        <p:spPr>
          <a:xfrm>
            <a:off x="3245723" y="2081231"/>
            <a:ext cx="1168849" cy="30718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4939EF6-AF64-D62B-779F-D63E89C78D8F}"/>
              </a:ext>
            </a:extLst>
          </p:cNvPr>
          <p:cNvSpPr/>
          <p:nvPr/>
        </p:nvSpPr>
        <p:spPr>
          <a:xfrm>
            <a:off x="3593985" y="2425425"/>
            <a:ext cx="1542077" cy="2559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AE889B3-AA1C-08A3-50B2-5A4616DBE59B}"/>
              </a:ext>
            </a:extLst>
          </p:cNvPr>
          <p:cNvSpPr/>
          <p:nvPr/>
        </p:nvSpPr>
        <p:spPr>
          <a:xfrm>
            <a:off x="4414573" y="2083631"/>
            <a:ext cx="1073944" cy="30718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D5E7D6-D33C-779D-3E20-225ECA327C64}"/>
              </a:ext>
            </a:extLst>
          </p:cNvPr>
          <p:cNvSpPr txBox="1"/>
          <p:nvPr/>
        </p:nvSpPr>
        <p:spPr>
          <a:xfrm>
            <a:off x="5747214" y="2436559"/>
            <a:ext cx="2988780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加印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數量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173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78)</a:t>
            </a: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 </a:t>
            </a: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3.8</a:t>
            </a:r>
            <a:endParaRPr lang="en-US" altLang="zh-TW" sz="2400" dirty="0">
              <a:solidFill>
                <a:srgbClr val="00B050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398103-C300-817E-E496-4F36AAAD177B}"/>
              </a:ext>
            </a:extLst>
          </p:cNvPr>
          <p:cNvSpPr txBox="1"/>
          <p:nvPr/>
        </p:nvSpPr>
        <p:spPr>
          <a:xfrm>
            <a:off x="5747214" y="1058988"/>
            <a:ext cx="34408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7030A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加印收費</a:t>
            </a:r>
            <a:endParaRPr lang="en-US" altLang="zh-CN" sz="2400" dirty="0">
              <a:solidFill>
                <a:srgbClr val="7030A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共須付款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zh-TW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合</a:t>
            </a:r>
            <a:r>
              <a:rPr lang="zh-CN" altLang="en-US" sz="24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影收費</a:t>
            </a:r>
            <a:endParaRPr lang="en-US" altLang="zh-TW" sz="24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173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400" dirty="0">
                <a:solidFill>
                  <a:schemeClr val="accent2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CD1EFC-E2A9-0E21-4C89-32680B99DD64}"/>
              </a:ext>
            </a:extLst>
          </p:cNvPr>
          <p:cNvSpPr txBox="1"/>
          <p:nvPr/>
        </p:nvSpPr>
        <p:spPr>
          <a:xfrm>
            <a:off x="4807030" y="5347012"/>
            <a:ext cx="357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 </a:t>
            </a: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(173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78) </a:t>
            </a:r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3.8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4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 uiExpand="1" build="allAtOnce"/>
      <p:bldP spid="4" grpId="0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build="allAtOnce" animBg="1"/>
      <p:bldP spid="19" grpId="0" build="allAtOnce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8603019-D04E-C6B2-AFCE-992C7735BD87}"/>
              </a:ext>
            </a:extLst>
          </p:cNvPr>
          <p:cNvSpPr/>
          <p:nvPr/>
        </p:nvSpPr>
        <p:spPr>
          <a:xfrm>
            <a:off x="3765163" y="3311175"/>
            <a:ext cx="3264287" cy="416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6AC83A9-7A3A-233B-272D-8E89F8C67C7E}"/>
              </a:ext>
            </a:extLst>
          </p:cNvPr>
          <p:cNvSpPr/>
          <p:nvPr/>
        </p:nvSpPr>
        <p:spPr>
          <a:xfrm>
            <a:off x="1622425" y="3371642"/>
            <a:ext cx="1875631" cy="3562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53390"/>
            <a:ext cx="82887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33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下表顯示游泳隊五名成員的身高。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en-US" altLang="zh-CN" sz="2800" dirty="0">
                <a:ea typeface="DFKai-SB" panose="03000509000000000000" pitchFamily="65" charset="-120"/>
              </a:rPr>
              <a:t>b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zh-TW" altLang="en-US" sz="2800" u="sng" dirty="0">
                <a:ea typeface="DFKai-SB" panose="03000509000000000000" pitchFamily="65" charset="-120"/>
              </a:rPr>
              <a:t>明昊</a:t>
            </a:r>
            <a:r>
              <a:rPr lang="zh-TW" altLang="en-US" sz="2800" dirty="0">
                <a:ea typeface="DFKai-SB" panose="03000509000000000000" pitchFamily="65" charset="-120"/>
              </a:rPr>
              <a:t>退出後，餘下成員的平均身高是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    </a:t>
            </a:r>
            <a:r>
              <a:rPr lang="zh-TW" altLang="en-US" sz="2800" dirty="0">
                <a:solidFill>
                  <a:srgbClr val="0000FF"/>
                </a:solidFill>
                <a:ea typeface="DFKai-SB" panose="03000509000000000000" pitchFamily="65" charset="-120"/>
              </a:rPr>
              <a:t>餘下成員的平均身高是</a:t>
            </a:r>
            <a:endParaRPr lang="en-US" altLang="zh-TW" sz="2800" dirty="0">
              <a:solidFill>
                <a:srgbClr val="0000FF"/>
              </a:solidFill>
              <a:ea typeface="DFKai-SB" panose="03000509000000000000" pitchFamily="65" charset="-120"/>
            </a:endParaRPr>
          </a:p>
          <a:p>
            <a:r>
              <a:rPr lang="en-US" altLang="zh-CN" sz="2800" dirty="0">
                <a:solidFill>
                  <a:srgbClr val="0000FF"/>
                </a:solidFill>
                <a:ea typeface="DFKai-SB" panose="03000509000000000000" pitchFamily="65" charset="-120"/>
              </a:rPr>
              <a:t>                 (165</a:t>
            </a:r>
            <a:r>
              <a:rPr lang="zh-TW" altLang="en-US" sz="2800" dirty="0">
                <a:solidFill>
                  <a:srgbClr val="00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00FF"/>
                </a:solidFill>
                <a:ea typeface="DFKai-SB" panose="03000509000000000000" pitchFamily="65" charset="-120"/>
              </a:rPr>
              <a:t>173</a:t>
            </a:r>
            <a:r>
              <a:rPr lang="zh-TW" altLang="en-US" sz="2800" dirty="0">
                <a:solidFill>
                  <a:srgbClr val="00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00FF"/>
                </a:solidFill>
                <a:ea typeface="DFKai-SB" panose="03000509000000000000" pitchFamily="65" charset="-120"/>
              </a:rPr>
              <a:t>168</a:t>
            </a:r>
            <a:r>
              <a:rPr lang="zh-TW" altLang="en-US" sz="2800" dirty="0">
                <a:solidFill>
                  <a:srgbClr val="00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00FF"/>
                </a:solidFill>
                <a:ea typeface="DFKai-SB" panose="03000509000000000000" pitchFamily="65" charset="-120"/>
              </a:rPr>
              <a:t>166)</a:t>
            </a:r>
            <a:r>
              <a:rPr lang="en-US" altLang="zh-CN" sz="2800" dirty="0">
                <a:solidFill>
                  <a:srgbClr val="0000FF"/>
                </a:solidFill>
                <a:ea typeface="DFKai-SB" panose="03000509000000000000" pitchFamily="65" charset="-120"/>
              </a:rPr>
              <a:t>÷4</a:t>
            </a:r>
          </a:p>
          <a:p>
            <a:r>
              <a:rPr lang="en-US" altLang="zh-CN" sz="2800" dirty="0">
                <a:solidFill>
                  <a:srgbClr val="0000FF"/>
                </a:solidFill>
                <a:ea typeface="DFKai-SB" panose="03000509000000000000" pitchFamily="65" charset="-120"/>
              </a:rPr>
              <a:t>             = 168 (cm</a:t>
            </a:r>
            <a:r>
              <a:rPr lang="en-US" altLang="zh-TW" sz="2800" dirty="0">
                <a:solidFill>
                  <a:srgbClr val="00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0000FF"/>
              </a:solidFill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840697-631F-68BF-EC33-C11FAA74F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578" y="1843426"/>
            <a:ext cx="7388908" cy="1310485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25AC555-976E-ECEE-EAA7-8FDDA07F9E0A}"/>
              </a:ext>
            </a:extLst>
          </p:cNvPr>
          <p:cNvCxnSpPr/>
          <p:nvPr/>
        </p:nvCxnSpPr>
        <p:spPr>
          <a:xfrm>
            <a:off x="7581900" y="1843426"/>
            <a:ext cx="746760" cy="138745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B5905AE-DFAF-E862-C873-A353E4592009}"/>
              </a:ext>
            </a:extLst>
          </p:cNvPr>
          <p:cNvSpPr/>
          <p:nvPr/>
        </p:nvSpPr>
        <p:spPr>
          <a:xfrm>
            <a:off x="2495120" y="1858318"/>
            <a:ext cx="4793954" cy="122778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F98840-3524-DD56-7E01-7F4C5D102EE7}"/>
              </a:ext>
            </a:extLst>
          </p:cNvPr>
          <p:cNvSpPr txBox="1"/>
          <p:nvPr/>
        </p:nvSpPr>
        <p:spPr>
          <a:xfrm>
            <a:off x="2036988" y="3846068"/>
            <a:ext cx="134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168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2" grpId="0" uiExpand="1" build="allAtOnce"/>
      <p:bldP spid="9" grpId="0" animBg="1"/>
      <p:bldP spid="9" grpId="1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6c"/>
  <p:tag name="ISPRING_LMS_API_VERSION" val="SCORM 2004 (4th edition)"/>
  <p:tag name="ISPRING_ULTRA_SCORM_COURCE_TITLE" val="長河小學數學科速效提分試卷"/>
  <p:tag name="ISPRING_ULTRA_SCORM_COURSE_ID" val="FA782481-E581-4D36-BBD0-A782530A6C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FC132B-9874-476E-946F-594B991B0F08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C055AF-F211-41DA-990D-A97FB271A19B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357FBC-63D1-458F-AD48-C2B25F0646B4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CC4134-EC92-4592-B7AE-544AE9FF41E5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1B81E9-DBCE-400F-8F36-23EC6DB9FD31}:28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509</Words>
  <Application>Microsoft Office PowerPoint</Application>
  <PresentationFormat>On-screen Show (4:3)</PresentationFormat>
  <Paragraphs>97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DFLiHeiHK-W5</vt:lpstr>
      <vt:lpstr>楷体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2023-07-14T03:36:41Z</dcterms:modified>
</cp:coreProperties>
</file>