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76" r:id="rId2"/>
    <p:sldId id="284" r:id="rId3"/>
    <p:sldId id="280" r:id="rId4"/>
    <p:sldId id="286" r:id="rId5"/>
  </p:sldIdLst>
  <p:sldSz cx="9144000" cy="6858000" type="screen4x3"/>
  <p:notesSz cx="6807200" cy="9939338"/>
  <p:custDataLst>
    <p:tags r:id="rId8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CB4"/>
    <a:srgbClr val="FF00FF"/>
    <a:srgbClr val="FFCCCC"/>
    <a:srgbClr val="C5E0B4"/>
    <a:srgbClr val="154E7D"/>
    <a:srgbClr val="FFCCFF"/>
    <a:srgbClr val="CCFFCC"/>
    <a:srgbClr val="17717B"/>
    <a:srgbClr val="1F9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415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473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89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756718" y="68052"/>
            <a:ext cx="162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測驗</a:t>
            </a:r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二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标题 6">
            <a:extLst>
              <a:ext uri="{FF2B5EF4-FFF2-40B4-BE49-F238E27FC236}">
                <a16:creationId xmlns:a16="http://schemas.microsoft.com/office/drawing/2014/main" id="{BAEE74C3-5664-3686-B90A-E82ECC888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矩形 69">
            <a:extLst>
              <a:ext uri="{FF2B5EF4-FFF2-40B4-BE49-F238E27FC236}">
                <a16:creationId xmlns:a16="http://schemas.microsoft.com/office/drawing/2014/main" id="{96669FF0-35D7-AC09-6673-120DA9E536AD}"/>
              </a:ext>
            </a:extLst>
          </p:cNvPr>
          <p:cNvSpPr/>
          <p:nvPr/>
        </p:nvSpPr>
        <p:spPr>
          <a:xfrm>
            <a:off x="1267832" y="1995980"/>
            <a:ext cx="2442973" cy="1620000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A2FA73F-316E-168B-3FD2-CA63FC2C2C1B}"/>
              </a:ext>
            </a:extLst>
          </p:cNvPr>
          <p:cNvSpPr/>
          <p:nvPr/>
        </p:nvSpPr>
        <p:spPr>
          <a:xfrm>
            <a:off x="1541337" y="1292514"/>
            <a:ext cx="1986723" cy="35626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48393" y="1184035"/>
            <a:ext cx="8312728" cy="2567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0</a:t>
            </a:r>
            <a:r>
              <a:rPr lang="en-US" altLang="zh-CN" sz="2800" b="1" dirty="0">
                <a:ea typeface="DFKai-SB" panose="03000509000000000000" pitchFamily="65" charset="-120"/>
              </a:rPr>
              <a:t>. </a:t>
            </a:r>
            <a:r>
              <a:rPr lang="zh-TW" altLang="en-US" sz="2800" dirty="0">
                <a:ea typeface="DFKai-SB" panose="03000509000000000000" pitchFamily="65" charset="-120"/>
              </a:rPr>
              <a:t>把下圖的</a:t>
            </a:r>
            <a:r>
              <a:rPr lang="en-US" altLang="zh-TW" sz="2800" dirty="0">
                <a:ea typeface="DFKai-SB" panose="03000509000000000000" pitchFamily="65" charset="-120"/>
              </a:rPr>
              <a:t>37.5%</a:t>
            </a:r>
            <a:r>
              <a:rPr lang="zh-TW" altLang="en-US" sz="2800" dirty="0">
                <a:ea typeface="DFKai-SB" panose="03000509000000000000" pitchFamily="65" charset="-120"/>
              </a:rPr>
              <a:t>塗上黑色。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lnSpc>
                <a:spcPts val="2500"/>
              </a:lnSpc>
            </a:pPr>
            <a:endParaRPr lang="en-US" altLang="zh-CN" sz="2800" dirty="0">
              <a:ea typeface="DFKai-SB" panose="03000509000000000000" pitchFamily="65" charset="-120"/>
            </a:endParaRPr>
          </a:p>
          <a:p>
            <a:r>
              <a:rPr lang="en-US" altLang="zh-CN" sz="2800" dirty="0">
                <a:ea typeface="DFKai-SB" panose="03000509000000000000" pitchFamily="65" charset="-120"/>
              </a:rPr>
              <a:t>        </a:t>
            </a: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endParaRPr lang="en-US" altLang="zh-CN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endParaRPr lang="en-US" altLang="zh-CN" sz="2800" u="sng" dirty="0">
              <a:ea typeface="DFKai-SB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9F5FA84-0182-47C5-939B-0ACFF7D178A4}"/>
              </a:ext>
            </a:extLst>
          </p:cNvPr>
          <p:cNvSpPr txBox="1"/>
          <p:nvPr/>
        </p:nvSpPr>
        <p:spPr>
          <a:xfrm>
            <a:off x="1039735" y="4141940"/>
            <a:ext cx="587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先將</a:t>
            </a:r>
            <a:r>
              <a:rPr lang="en-US" altLang="zh-CN" sz="2800" dirty="0">
                <a:solidFill>
                  <a:srgbClr val="003CB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37.5</a:t>
            </a:r>
            <a:r>
              <a:rPr lang="en-US" altLang="zh-CN" sz="2800" dirty="0">
                <a:solidFill>
                  <a:srgbClr val="003CB4"/>
                </a:solidFill>
                <a:ea typeface="DFKai-SB" panose="03000509000000000000" pitchFamily="65" charset="-120"/>
              </a:rPr>
              <a:t> %</a:t>
            </a:r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化爲分母是</a:t>
            </a:r>
            <a:r>
              <a:rPr lang="en-US" altLang="zh-CN" sz="2800" dirty="0">
                <a:solidFill>
                  <a:srgbClr val="003CB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的分數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48A062F4-CE12-44DE-EB59-BF62C107F9BC}"/>
              </a:ext>
            </a:extLst>
          </p:cNvPr>
          <p:cNvSpPr txBox="1"/>
          <p:nvPr/>
        </p:nvSpPr>
        <p:spPr>
          <a:xfrm>
            <a:off x="1039735" y="4822064"/>
            <a:ext cx="1197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37.5</a:t>
            </a:r>
            <a:r>
              <a:rPr lang="en-US" altLang="zh-CN" sz="2800" dirty="0">
                <a:solidFill>
                  <a:srgbClr val="FF00FF"/>
                </a:solidFill>
                <a:ea typeface="DFKai-SB" panose="03000509000000000000" pitchFamily="65" charset="-120"/>
              </a:rPr>
              <a:t>%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25119405-233E-798E-ECD2-ACD0F75CCBD1}"/>
              </a:ext>
            </a:extLst>
          </p:cNvPr>
          <p:cNvGrpSpPr/>
          <p:nvPr/>
        </p:nvGrpSpPr>
        <p:grpSpPr>
          <a:xfrm>
            <a:off x="1995714" y="4639271"/>
            <a:ext cx="1532346" cy="865953"/>
            <a:chOff x="1945026" y="2978239"/>
            <a:chExt cx="1532346" cy="865953"/>
          </a:xfrm>
        </p:grpSpPr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B26BD416-9910-E453-A6DF-9066ED484FCC}"/>
                </a:ext>
              </a:extLst>
            </p:cNvPr>
            <p:cNvGrpSpPr/>
            <p:nvPr/>
          </p:nvGrpSpPr>
          <p:grpSpPr>
            <a:xfrm>
              <a:off x="2282312" y="2978239"/>
              <a:ext cx="1195060" cy="865953"/>
              <a:chOff x="2282312" y="2978239"/>
              <a:chExt cx="1195060" cy="865953"/>
            </a:xfrm>
          </p:grpSpPr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1316FC13-581B-B155-0E10-E10A42E98EB5}"/>
                  </a:ext>
                </a:extLst>
              </p:cNvPr>
              <p:cNvSpPr txBox="1"/>
              <p:nvPr/>
            </p:nvSpPr>
            <p:spPr>
              <a:xfrm>
                <a:off x="2424788" y="2978239"/>
                <a:ext cx="10102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375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4C6BEDAB-C960-E3EF-5109-D73026C0C5D5}"/>
                  </a:ext>
                </a:extLst>
              </p:cNvPr>
              <p:cNvSpPr txBox="1"/>
              <p:nvPr/>
            </p:nvSpPr>
            <p:spPr>
              <a:xfrm>
                <a:off x="2354062" y="3320972"/>
                <a:ext cx="11233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1000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25" name="直接连接符 24">
                <a:extLst>
                  <a:ext uri="{FF2B5EF4-FFF2-40B4-BE49-F238E27FC236}">
                    <a16:creationId xmlns:a16="http://schemas.microsoft.com/office/drawing/2014/main" id="{6DCCB35D-6AC4-FD95-95F7-78A697F3C5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82312" y="3420419"/>
                <a:ext cx="977124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8C502B08-EA66-2742-D8BF-63ACA65FC337}"/>
                </a:ext>
              </a:extLst>
            </p:cNvPr>
            <p:cNvSpPr txBox="1"/>
            <p:nvPr/>
          </p:nvSpPr>
          <p:spPr>
            <a:xfrm>
              <a:off x="1945026" y="3138653"/>
              <a:ext cx="4736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graphicFrame>
        <p:nvGraphicFramePr>
          <p:cNvPr id="6" name="表格 8">
            <a:extLst>
              <a:ext uri="{FF2B5EF4-FFF2-40B4-BE49-F238E27FC236}">
                <a16:creationId xmlns:a16="http://schemas.microsoft.com/office/drawing/2014/main" id="{90850FEC-CFF9-74EA-CD75-3978309DA8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555758"/>
              </p:ext>
            </p:extLst>
          </p:nvPr>
        </p:nvGraphicFramePr>
        <p:xfrm>
          <a:off x="1267832" y="1995980"/>
          <a:ext cx="6539040" cy="162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380">
                  <a:extLst>
                    <a:ext uri="{9D8B030D-6E8A-4147-A177-3AD203B41FA5}">
                      <a16:colId xmlns:a16="http://schemas.microsoft.com/office/drawing/2014/main" val="2827611281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2245247720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3064570268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4087076780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2579507154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1618186797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146476951"/>
                    </a:ext>
                  </a:extLst>
                </a:gridCol>
                <a:gridCol w="817380">
                  <a:extLst>
                    <a:ext uri="{9D8B030D-6E8A-4147-A177-3AD203B41FA5}">
                      <a16:colId xmlns:a16="http://schemas.microsoft.com/office/drawing/2014/main" val="64941435"/>
                    </a:ext>
                  </a:extLst>
                </a:gridCol>
              </a:tblGrid>
              <a:tr h="81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806595"/>
                  </a:ext>
                </a:extLst>
              </a:tr>
              <a:tr h="81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8321517"/>
                  </a:ext>
                </a:extLst>
              </a:tr>
            </a:tbl>
          </a:graphicData>
        </a:graphic>
      </p:graphicFrame>
      <p:grpSp>
        <p:nvGrpSpPr>
          <p:cNvPr id="28" name="组合 27">
            <a:extLst>
              <a:ext uri="{FF2B5EF4-FFF2-40B4-BE49-F238E27FC236}">
                <a16:creationId xmlns:a16="http://schemas.microsoft.com/office/drawing/2014/main" id="{C14F1B19-D485-C1BB-99DD-50F12FC777F5}"/>
              </a:ext>
            </a:extLst>
          </p:cNvPr>
          <p:cNvGrpSpPr/>
          <p:nvPr/>
        </p:nvGrpSpPr>
        <p:grpSpPr>
          <a:xfrm>
            <a:off x="3309587" y="4655554"/>
            <a:ext cx="1093587" cy="891080"/>
            <a:chOff x="1954131" y="2986232"/>
            <a:chExt cx="1093587" cy="891080"/>
          </a:xfrm>
        </p:grpSpPr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719EFB68-0B42-48BA-45CC-09D718910F02}"/>
                </a:ext>
              </a:extLst>
            </p:cNvPr>
            <p:cNvGrpSpPr/>
            <p:nvPr/>
          </p:nvGrpSpPr>
          <p:grpSpPr>
            <a:xfrm>
              <a:off x="2282312" y="2986232"/>
              <a:ext cx="765406" cy="891080"/>
              <a:chOff x="2282312" y="2986232"/>
              <a:chExt cx="765406" cy="891080"/>
            </a:xfrm>
          </p:grpSpPr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CDF4FCAB-643A-9073-BCCB-421F9BABB849}"/>
                  </a:ext>
                </a:extLst>
              </p:cNvPr>
              <p:cNvSpPr txBox="1"/>
              <p:nvPr/>
            </p:nvSpPr>
            <p:spPr>
              <a:xfrm>
                <a:off x="2355349" y="2986232"/>
                <a:ext cx="48782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6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C1939C23-BC25-BE05-30FC-BB7817305E27}"/>
                  </a:ext>
                </a:extLst>
              </p:cNvPr>
              <p:cNvSpPr txBox="1"/>
              <p:nvPr/>
            </p:nvSpPr>
            <p:spPr>
              <a:xfrm>
                <a:off x="2282312" y="3354092"/>
                <a:ext cx="76540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16</a:t>
                </a:r>
                <a:endParaRPr lang="zh-TW" altLang="en-US" sz="28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55" name="直接连接符 54">
                <a:extLst>
                  <a:ext uri="{FF2B5EF4-FFF2-40B4-BE49-F238E27FC236}">
                    <a16:creationId xmlns:a16="http://schemas.microsoft.com/office/drawing/2014/main" id="{F1FDC2D1-34D3-2380-3C17-81A2AF5650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82312" y="3420419"/>
                <a:ext cx="504000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F7E83C0A-5EC2-CA1C-28C8-79B3E1A5B8F2}"/>
                </a:ext>
              </a:extLst>
            </p:cNvPr>
            <p:cNvSpPr txBox="1"/>
            <p:nvPr/>
          </p:nvSpPr>
          <p:spPr>
            <a:xfrm>
              <a:off x="1954131" y="3141631"/>
              <a:ext cx="4736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endParaRPr lang="zh-TW" altLang="en-US" sz="2800" dirty="0">
                <a:solidFill>
                  <a:srgbClr val="FF00FF"/>
                </a:solidFill>
              </a:endParaRPr>
            </a:p>
          </p:txBody>
        </p:sp>
      </p:grpSp>
      <p:sp>
        <p:nvSpPr>
          <p:cNvPr id="59" name="文本框 58">
            <a:extLst>
              <a:ext uri="{FF2B5EF4-FFF2-40B4-BE49-F238E27FC236}">
                <a16:creationId xmlns:a16="http://schemas.microsoft.com/office/drawing/2014/main" id="{3538D6A9-F9A0-F473-6238-D4B4EF785BA1}"/>
              </a:ext>
            </a:extLst>
          </p:cNvPr>
          <p:cNvSpPr txBox="1"/>
          <p:nvPr/>
        </p:nvSpPr>
        <p:spPr>
          <a:xfrm>
            <a:off x="4421303" y="3684020"/>
            <a:ext cx="4174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其他正確答案也可接受）</a:t>
            </a:r>
            <a:endParaRPr lang="en-US" altLang="zh-CN" sz="2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1585B0E5-0EA2-0916-191E-A7627551A551}"/>
              </a:ext>
            </a:extLst>
          </p:cNvPr>
          <p:cNvSpPr txBox="1"/>
          <p:nvPr/>
        </p:nvSpPr>
        <p:spPr>
          <a:xfrm>
            <a:off x="1008088" y="5516335"/>
            <a:ext cx="3020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即塗黑</a:t>
            </a:r>
            <a:r>
              <a:rPr lang="en-US" altLang="zh-CN" sz="2800" dirty="0">
                <a:solidFill>
                  <a:srgbClr val="003CB4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格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27A33632-A27B-096B-656D-4210532CE865}"/>
              </a:ext>
            </a:extLst>
          </p:cNvPr>
          <p:cNvSpPr txBox="1"/>
          <p:nvPr/>
        </p:nvSpPr>
        <p:spPr>
          <a:xfrm>
            <a:off x="6406707" y="1454619"/>
            <a:ext cx="1897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共</a:t>
            </a:r>
            <a:r>
              <a:rPr lang="en-US" altLang="zh-CN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en-US" sz="2800" dirty="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格</a:t>
            </a:r>
            <a:r>
              <a:rPr lang="zh-TW" altLang="en-US" sz="2800" dirty="0">
                <a:solidFill>
                  <a:srgbClr val="FF00FF"/>
                </a:solidFill>
                <a:ea typeface="DFKai-SB" panose="03000509000000000000" pitchFamily="65" charset="-120"/>
              </a:rPr>
              <a:t>。</a:t>
            </a:r>
            <a:endParaRPr lang="en-US" altLang="zh-CN" sz="2800" dirty="0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1C8BB1D9-DA64-C89B-0454-13507228FBA0}"/>
              </a:ext>
            </a:extLst>
          </p:cNvPr>
          <p:cNvSpPr/>
          <p:nvPr/>
        </p:nvSpPr>
        <p:spPr>
          <a:xfrm>
            <a:off x="1267832" y="1977839"/>
            <a:ext cx="6539040" cy="161714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5" grpId="0" animBg="1"/>
      <p:bldP spid="5" grpId="1" animBg="1"/>
      <p:bldP spid="14" grpId="0"/>
      <p:bldP spid="14" grpId="1"/>
      <p:bldP spid="15" grpId="0"/>
      <p:bldP spid="15" grpId="1"/>
      <p:bldP spid="59" grpId="0"/>
      <p:bldP spid="60" grpId="0"/>
      <p:bldP spid="60" grpId="1"/>
      <p:bldP spid="61" grpId="0"/>
      <p:bldP spid="61" grpId="1"/>
      <p:bldP spid="71" grpId="0" animBg="1"/>
      <p:bldP spid="7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12D00A2B-BAFD-29BC-2411-7AC587B8FB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0710" y="1066815"/>
            <a:ext cx="2278072" cy="149412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2A4658B7-EDE0-9EC6-9EC0-C846814A5490}"/>
              </a:ext>
            </a:extLst>
          </p:cNvPr>
          <p:cNvSpPr/>
          <p:nvPr/>
        </p:nvSpPr>
        <p:spPr>
          <a:xfrm>
            <a:off x="1867075" y="2798564"/>
            <a:ext cx="3372808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8AC791A-FD93-95CA-1487-773370498691}"/>
              </a:ext>
            </a:extLst>
          </p:cNvPr>
          <p:cNvSpPr/>
          <p:nvPr/>
        </p:nvSpPr>
        <p:spPr>
          <a:xfrm>
            <a:off x="5505537" y="2798564"/>
            <a:ext cx="2810327" cy="3681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C041584-FB8B-C8D3-5E39-9AFF0E6F5A81}"/>
              </a:ext>
            </a:extLst>
          </p:cNvPr>
          <p:cNvSpPr/>
          <p:nvPr/>
        </p:nvSpPr>
        <p:spPr>
          <a:xfrm>
            <a:off x="1190445" y="3542897"/>
            <a:ext cx="2458530" cy="3681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418996" y="978066"/>
            <a:ext cx="87250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23</a:t>
            </a:r>
            <a:r>
              <a:rPr lang="en-US" altLang="zh-CN" sz="2800" b="1" dirty="0">
                <a:ea typeface="DFKai-SB" panose="03000509000000000000" pitchFamily="65" charset="-120"/>
              </a:rPr>
              <a:t>.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 上圖魚缸的容量是</a:t>
            </a:r>
            <a:r>
              <a:rPr lang="en-US" altLang="zh-TW" sz="2800" dirty="0">
                <a:ea typeface="DFKai-SB" panose="03000509000000000000" pitchFamily="65" charset="-120"/>
              </a:rPr>
              <a:t>1040mL</a:t>
            </a:r>
            <a:r>
              <a:rPr lang="zh-TW" altLang="en-US" sz="2800" dirty="0">
                <a:ea typeface="DFKai-SB" panose="03000509000000000000" pitchFamily="65" charset="-120"/>
              </a:rPr>
              <a:t>，注入</a:t>
            </a:r>
            <a:r>
              <a:rPr lang="en-US" altLang="zh-TW" sz="2800" dirty="0">
                <a:ea typeface="DFKai-SB" panose="03000509000000000000" pitchFamily="65" charset="-120"/>
              </a:rPr>
              <a:t>820mL</a:t>
            </a:r>
            <a:r>
              <a:rPr lang="zh-TW" altLang="en-US" sz="2800" dirty="0">
                <a:ea typeface="DFKai-SB" panose="03000509000000000000" pitchFamily="65" charset="-120"/>
              </a:rPr>
              <a:t>的水後，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</a:t>
            </a:r>
            <a:r>
              <a:rPr lang="zh-TW" altLang="en-US" sz="2800" dirty="0">
                <a:ea typeface="DFKai-SB" panose="03000509000000000000" pitchFamily="65" charset="-120"/>
              </a:rPr>
              <a:t>魚缸剛好裝滿水，每個       的體積是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B17BF25-134F-391C-AAA5-A07CC680C72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95626" y="978066"/>
            <a:ext cx="2438399" cy="172076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7261106-21F1-FD65-3D1E-8E73691E4C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3398" y="3266435"/>
            <a:ext cx="496485" cy="78513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21392A08-F7DC-7DF1-23A6-4884572B8B3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7165" y="920768"/>
            <a:ext cx="731520" cy="711108"/>
          </a:xfrm>
          <a:prstGeom prst="rect">
            <a:avLst/>
          </a:prstGeom>
        </p:spPr>
      </p:pic>
      <p:grpSp>
        <p:nvGrpSpPr>
          <p:cNvPr id="19" name="组合 18">
            <a:extLst>
              <a:ext uri="{FF2B5EF4-FFF2-40B4-BE49-F238E27FC236}">
                <a16:creationId xmlns:a16="http://schemas.microsoft.com/office/drawing/2014/main" id="{379664D5-248C-D41E-FB66-1DDAE61C1160}"/>
              </a:ext>
            </a:extLst>
          </p:cNvPr>
          <p:cNvGrpSpPr/>
          <p:nvPr/>
        </p:nvGrpSpPr>
        <p:grpSpPr>
          <a:xfrm>
            <a:off x="1067597" y="4052955"/>
            <a:ext cx="6565103" cy="544134"/>
            <a:chOff x="1036719" y="4257137"/>
            <a:chExt cx="6565103" cy="544134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57949618-E567-1AD9-8FB5-3889163313D0}"/>
                </a:ext>
              </a:extLst>
            </p:cNvPr>
            <p:cNvSpPr txBox="1"/>
            <p:nvPr/>
          </p:nvSpPr>
          <p:spPr>
            <a:xfrm>
              <a:off x="1036719" y="4275891"/>
              <a:ext cx="65651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altLang="zh-TW" sz="2800" dirty="0">
                  <a:solidFill>
                    <a:schemeClr val="accent2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</a:t>
              </a:r>
              <a:r>
                <a:rPr lang="zh-CN" altLang="en-US" sz="2800" dirty="0">
                  <a:solidFill>
                    <a:schemeClr val="accent2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個     的體積 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＋                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=</a:t>
              </a:r>
              <a:endParaRPr lang="en-US" altLang="zh-TW" sz="2800" dirty="0">
                <a:solidFill>
                  <a:srgbClr val="003CB4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F9243DB0-55D7-6EC7-561E-C636B2DDA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56358" y="4257137"/>
              <a:ext cx="344085" cy="544134"/>
            </a:xfrm>
            <a:prstGeom prst="rect">
              <a:avLst/>
            </a:prstGeom>
          </p:spPr>
        </p:pic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B8B0DB22-3D71-F7E6-2FB8-BDD14E023395}"/>
              </a:ext>
            </a:extLst>
          </p:cNvPr>
          <p:cNvGrpSpPr/>
          <p:nvPr/>
        </p:nvGrpSpPr>
        <p:grpSpPr>
          <a:xfrm>
            <a:off x="1044537" y="4706648"/>
            <a:ext cx="3260763" cy="587066"/>
            <a:chOff x="1013659" y="4910830"/>
            <a:chExt cx="3260763" cy="587066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0076E7F5-327A-DF95-65B5-86766AD725EF}"/>
                </a:ext>
              </a:extLst>
            </p:cNvPr>
            <p:cNvSpPr txBox="1"/>
            <p:nvPr/>
          </p:nvSpPr>
          <p:spPr>
            <a:xfrm>
              <a:off x="1013659" y="4910830"/>
              <a:ext cx="32607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CN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每個     的體積是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endParaRPr lang="en-US" altLang="zh-TW" sz="2800" dirty="0">
                <a:solidFill>
                  <a:srgbClr val="003CB4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CFBE5CAC-63B5-3897-423F-3519E778156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908046" y="4953762"/>
              <a:ext cx="344085" cy="544134"/>
            </a:xfrm>
            <a:prstGeom prst="rect">
              <a:avLst/>
            </a:prstGeom>
          </p:spPr>
        </p:pic>
      </p:grpSp>
      <p:sp>
        <p:nvSpPr>
          <p:cNvPr id="27" name="文本框 26">
            <a:extLst>
              <a:ext uri="{FF2B5EF4-FFF2-40B4-BE49-F238E27FC236}">
                <a16:creationId xmlns:a16="http://schemas.microsoft.com/office/drawing/2014/main" id="{C6959950-B690-6CBD-FAA8-6C03D2B898F7}"/>
              </a:ext>
            </a:extLst>
          </p:cNvPr>
          <p:cNvSpPr txBox="1"/>
          <p:nvPr/>
        </p:nvSpPr>
        <p:spPr>
          <a:xfrm>
            <a:off x="1052357" y="5275686"/>
            <a:ext cx="422622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(</a:t>
            </a:r>
            <a:r>
              <a:rPr lang="en-US" altLang="zh-CN" sz="2800" dirty="0">
                <a:solidFill>
                  <a:srgbClr val="003CB4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1040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820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÷2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110(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solidFill>
                  <a:srgbClr val="FF00FF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800" dirty="0">
              <a:solidFill>
                <a:srgbClr val="003CB4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7D82A603-3F2A-C963-F086-E96FE3F0BD78}"/>
              </a:ext>
            </a:extLst>
          </p:cNvPr>
          <p:cNvSpPr/>
          <p:nvPr/>
        </p:nvSpPr>
        <p:spPr>
          <a:xfrm>
            <a:off x="3757700" y="1650365"/>
            <a:ext cx="1228638" cy="903698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70FD276-61B1-4EF0-BF23-E13530F76CF5}"/>
              </a:ext>
            </a:extLst>
          </p:cNvPr>
          <p:cNvSpPr txBox="1"/>
          <p:nvPr/>
        </p:nvSpPr>
        <p:spPr>
          <a:xfrm>
            <a:off x="5335643" y="4063412"/>
            <a:ext cx="28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3CB4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魚缸的容量</a:t>
            </a:r>
            <a:endParaRPr lang="en-US" altLang="zh-TW" sz="2800" dirty="0">
              <a:solidFill>
                <a:srgbClr val="003CB4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DAB9BCB4-828A-8E62-0D86-E61D1316EA49}"/>
              </a:ext>
            </a:extLst>
          </p:cNvPr>
          <p:cNvSpPr txBox="1"/>
          <p:nvPr/>
        </p:nvSpPr>
        <p:spPr>
          <a:xfrm>
            <a:off x="6960505" y="3465354"/>
            <a:ext cx="101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110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EF2CFC2B-2AF2-21D8-779D-6B69F5B8AA41}"/>
              </a:ext>
            </a:extLst>
          </p:cNvPr>
          <p:cNvSpPr txBox="1"/>
          <p:nvPr/>
        </p:nvSpPr>
        <p:spPr>
          <a:xfrm>
            <a:off x="3904118" y="4127569"/>
            <a:ext cx="107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820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44ED5AB4-A9B7-BE90-BAE9-C9C0176F1789}"/>
              </a:ext>
            </a:extLst>
          </p:cNvPr>
          <p:cNvSpPr txBox="1"/>
          <p:nvPr/>
        </p:nvSpPr>
        <p:spPr>
          <a:xfrm>
            <a:off x="5505537" y="4080006"/>
            <a:ext cx="135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dirty="0">
                <a:solidFill>
                  <a:srgbClr val="003CB4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1040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8134D4F3-BEE8-7C12-FE64-04DEE2D73944}"/>
              </a:ext>
            </a:extLst>
          </p:cNvPr>
          <p:cNvSpPr txBox="1"/>
          <p:nvPr/>
        </p:nvSpPr>
        <p:spPr>
          <a:xfrm>
            <a:off x="3657714" y="4063412"/>
            <a:ext cx="227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水的體積</a:t>
            </a:r>
            <a:endParaRPr lang="en-US" altLang="zh-TW" sz="2800" dirty="0">
              <a:solidFill>
                <a:srgbClr val="003CB4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22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6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27" grpId="0" build="allAtOnce"/>
      <p:bldP spid="28" grpId="0" animBg="1"/>
      <p:bldP spid="28" grpId="1" animBg="1"/>
      <p:bldP spid="29" grpId="0"/>
      <p:bldP spid="29" grpId="1"/>
      <p:bldP spid="30" grpId="0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08E54733-506A-1F75-52A3-5D86A4381249}"/>
              </a:ext>
            </a:extLst>
          </p:cNvPr>
          <p:cNvSpPr txBox="1"/>
          <p:nvPr/>
        </p:nvSpPr>
        <p:spPr>
          <a:xfrm>
            <a:off x="522513" y="978065"/>
            <a:ext cx="814523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24</a:t>
            </a:r>
            <a:r>
              <a:rPr lang="en-US" altLang="zh-CN" sz="2800" b="1" dirty="0">
                <a:ea typeface="DFKai-SB" panose="03000509000000000000" pitchFamily="65" charset="-120"/>
              </a:rPr>
              <a:t>.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 (a)           </a:t>
            </a:r>
            <a:r>
              <a:rPr lang="zh-TW" altLang="en-US" sz="2800" dirty="0">
                <a:ea typeface="DFKai-SB" panose="03000509000000000000" pitchFamily="65" charset="-120"/>
              </a:rPr>
              <a:t>的體積是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770EEBC-D68E-6FF4-CC28-69276A631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430" y="1153848"/>
            <a:ext cx="7604029" cy="160484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2EF38D2-493B-B809-E6BA-C1D78A7472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8898" y="2981823"/>
            <a:ext cx="694614" cy="345388"/>
          </a:xfrm>
          <a:prstGeom prst="rect">
            <a:avLst/>
          </a:prstGeom>
        </p:spPr>
      </p:pic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C1BE9EED-2E01-E32D-EA5F-F023B946C48C}"/>
              </a:ext>
            </a:extLst>
          </p:cNvPr>
          <p:cNvSpPr/>
          <p:nvPr/>
        </p:nvSpPr>
        <p:spPr>
          <a:xfrm>
            <a:off x="3948113" y="1947863"/>
            <a:ext cx="1233487" cy="628650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A586E7A9-3FCA-AD36-57E9-82529D9DC589}"/>
              </a:ext>
            </a:extLst>
          </p:cNvPr>
          <p:cNvSpPr/>
          <p:nvPr/>
        </p:nvSpPr>
        <p:spPr>
          <a:xfrm>
            <a:off x="6645593" y="1957744"/>
            <a:ext cx="1233487" cy="628650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58C46F5B-5677-28EE-1149-57F80509B94E}"/>
              </a:ext>
            </a:extLst>
          </p:cNvPr>
          <p:cNvSpPr/>
          <p:nvPr/>
        </p:nvSpPr>
        <p:spPr>
          <a:xfrm>
            <a:off x="6747272" y="2131218"/>
            <a:ext cx="715566" cy="20478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7B3E19E5-4816-3EC3-FBAC-7DDDCAC02133}"/>
              </a:ext>
            </a:extLst>
          </p:cNvPr>
          <p:cNvCxnSpPr/>
          <p:nvPr/>
        </p:nvCxnSpPr>
        <p:spPr>
          <a:xfrm flipV="1">
            <a:off x="7105055" y="1697830"/>
            <a:ext cx="0" cy="433388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51CD1EFC-E2A9-0E21-4C89-32680B99DD64}"/>
              </a:ext>
            </a:extLst>
          </p:cNvPr>
          <p:cNvSpPr txBox="1"/>
          <p:nvPr/>
        </p:nvSpPr>
        <p:spPr>
          <a:xfrm>
            <a:off x="6747272" y="1319943"/>
            <a:ext cx="927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加入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矩形: 圆角 30">
            <a:extLst>
              <a:ext uri="{FF2B5EF4-FFF2-40B4-BE49-F238E27FC236}">
                <a16:creationId xmlns:a16="http://schemas.microsoft.com/office/drawing/2014/main" id="{B1CE789C-01EB-747D-1369-22D23DF46BDD}"/>
              </a:ext>
            </a:extLst>
          </p:cNvPr>
          <p:cNvSpPr/>
          <p:nvPr/>
        </p:nvSpPr>
        <p:spPr>
          <a:xfrm>
            <a:off x="5215773" y="2464774"/>
            <a:ext cx="616744" cy="30324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76160E6C-C2F7-4AE0-7900-DB163EDEB4CA}"/>
              </a:ext>
            </a:extLst>
          </p:cNvPr>
          <p:cNvSpPr/>
          <p:nvPr/>
        </p:nvSpPr>
        <p:spPr>
          <a:xfrm>
            <a:off x="7956283" y="2474104"/>
            <a:ext cx="616744" cy="30324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9E9C5F8B-2E08-E743-9380-3F17590E6B2A}"/>
              </a:ext>
            </a:extLst>
          </p:cNvPr>
          <p:cNvGrpSpPr/>
          <p:nvPr/>
        </p:nvGrpSpPr>
        <p:grpSpPr>
          <a:xfrm>
            <a:off x="1000484" y="3635369"/>
            <a:ext cx="6955799" cy="586322"/>
            <a:chOff x="1000484" y="3635369"/>
            <a:chExt cx="6955799" cy="586322"/>
          </a:xfrm>
        </p:grpSpPr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C4747919-BDB4-EDEE-28D9-A4AFC1B92E01}"/>
                </a:ext>
              </a:extLst>
            </p:cNvPr>
            <p:cNvGrpSpPr/>
            <p:nvPr/>
          </p:nvGrpSpPr>
          <p:grpSpPr>
            <a:xfrm>
              <a:off x="1000484" y="3635369"/>
              <a:ext cx="2648182" cy="523220"/>
              <a:chOff x="1000484" y="3635369"/>
              <a:chExt cx="2648182" cy="523220"/>
            </a:xfrm>
          </p:grpSpPr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F4186739-B5E7-4956-B06C-E53D9E5260F1}"/>
                  </a:ext>
                </a:extLst>
              </p:cNvPr>
              <p:cNvSpPr txBox="1"/>
              <p:nvPr/>
            </p:nvSpPr>
            <p:spPr>
              <a:xfrm>
                <a:off x="1000484" y="3635369"/>
                <a:ext cx="18690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zh-CN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多加入</a:t>
                </a: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zh-TW" altLang="en-US" sz="2800" dirty="0">
                    <a:solidFill>
                      <a:srgbClr val="00B05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　　　　</a:t>
                </a:r>
                <a:endParaRPr lang="en-US" altLang="zh-TW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pic>
            <p:nvPicPr>
              <p:cNvPr id="25" name="图片 24">
                <a:extLst>
                  <a:ext uri="{FF2B5EF4-FFF2-40B4-BE49-F238E27FC236}">
                    <a16:creationId xmlns:a16="http://schemas.microsoft.com/office/drawing/2014/main" id="{2658C366-4EE5-9793-39A2-6945881259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59438" y="3787387"/>
                <a:ext cx="694614" cy="345388"/>
              </a:xfrm>
              <a:prstGeom prst="rect">
                <a:avLst/>
              </a:prstGeom>
            </p:spPr>
          </p:pic>
          <p:pic>
            <p:nvPicPr>
              <p:cNvPr id="26" name="图片 25">
                <a:extLst>
                  <a:ext uri="{FF2B5EF4-FFF2-40B4-BE49-F238E27FC236}">
                    <a16:creationId xmlns:a16="http://schemas.microsoft.com/office/drawing/2014/main" id="{315A3F93-37D4-00A8-76DF-729CCEF47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54052" y="3787387"/>
                <a:ext cx="694614" cy="345388"/>
              </a:xfrm>
              <a:prstGeom prst="rect">
                <a:avLst/>
              </a:prstGeom>
            </p:spPr>
          </p:pic>
        </p:grp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E1582F4-D27F-EE1B-D20A-39AD2AD792DD}"/>
                </a:ext>
              </a:extLst>
            </p:cNvPr>
            <p:cNvSpPr txBox="1"/>
            <p:nvPr/>
          </p:nvSpPr>
          <p:spPr>
            <a:xfrm>
              <a:off x="3648666" y="3698471"/>
              <a:ext cx="43076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，增加了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(121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93)mL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。</a:t>
              </a:r>
              <a:endPara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82AA2D44-465B-9070-F216-0C311007E942}"/>
              </a:ext>
            </a:extLst>
          </p:cNvPr>
          <p:cNvGrpSpPr/>
          <p:nvPr/>
        </p:nvGrpSpPr>
        <p:grpSpPr>
          <a:xfrm>
            <a:off x="2134305" y="5048413"/>
            <a:ext cx="5703782" cy="523220"/>
            <a:chOff x="2061985" y="3630845"/>
            <a:chExt cx="5703782" cy="523220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3322B3DD-BFA3-593C-B768-0DE6901E16EF}"/>
                </a:ext>
              </a:extLst>
            </p:cNvPr>
            <p:cNvSpPr txBox="1"/>
            <p:nvPr/>
          </p:nvSpPr>
          <p:spPr>
            <a:xfrm>
              <a:off x="2061985" y="3630845"/>
              <a:ext cx="5703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  的體積是：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28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÷2 = 14(cm</a:t>
              </a:r>
              <a:r>
                <a:rPr lang="en-US" altLang="zh-CN" sz="2800" baseline="300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endPara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37" name="图片 36">
              <a:extLst>
                <a:ext uri="{FF2B5EF4-FFF2-40B4-BE49-F238E27FC236}">
                  <a16:creationId xmlns:a16="http://schemas.microsoft.com/office/drawing/2014/main" id="{153BF2D0-3AE2-2E44-6A9C-3FE642083B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59438" y="3787387"/>
              <a:ext cx="694614" cy="345388"/>
            </a:xfrm>
            <a:prstGeom prst="rect">
              <a:avLst/>
            </a:prstGeom>
          </p:spPr>
        </p:pic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35E0450F-A585-06B4-11C0-0532B0850DE9}"/>
              </a:ext>
            </a:extLst>
          </p:cNvPr>
          <p:cNvGrpSpPr/>
          <p:nvPr/>
        </p:nvGrpSpPr>
        <p:grpSpPr>
          <a:xfrm>
            <a:off x="1036075" y="4365338"/>
            <a:ext cx="7340173" cy="523220"/>
            <a:chOff x="1035033" y="4418602"/>
            <a:chExt cx="7340173" cy="523220"/>
          </a:xfrm>
        </p:grpSpPr>
        <p:grpSp>
          <p:nvGrpSpPr>
            <p:cNvPr id="39" name="组合 38">
              <a:extLst>
                <a:ext uri="{FF2B5EF4-FFF2-40B4-BE49-F238E27FC236}">
                  <a16:creationId xmlns:a16="http://schemas.microsoft.com/office/drawing/2014/main" id="{F6DD71B1-D126-442D-31B8-883198ED930E}"/>
                </a:ext>
              </a:extLst>
            </p:cNvPr>
            <p:cNvGrpSpPr/>
            <p:nvPr/>
          </p:nvGrpSpPr>
          <p:grpSpPr>
            <a:xfrm>
              <a:off x="1035033" y="4418602"/>
              <a:ext cx="7340173" cy="523220"/>
              <a:chOff x="1366961" y="3635369"/>
              <a:chExt cx="7340173" cy="523220"/>
            </a:xfrm>
          </p:grpSpPr>
          <p:sp>
            <p:nvSpPr>
              <p:cNvPr id="40" name="文本框 39">
                <a:extLst>
                  <a:ext uri="{FF2B5EF4-FFF2-40B4-BE49-F238E27FC236}">
                    <a16:creationId xmlns:a16="http://schemas.microsoft.com/office/drawing/2014/main" id="{906A5EE8-AAF2-038D-CF6D-8FED8B311136}"/>
                  </a:ext>
                </a:extLst>
              </p:cNvPr>
              <p:cNvSpPr txBox="1"/>
              <p:nvPr/>
            </p:nvSpPr>
            <p:spPr>
              <a:xfrm>
                <a:off x="1366961" y="3635369"/>
                <a:ext cx="73401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zh-CN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即                 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的體積是：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121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－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93</a:t>
                </a: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= 28(cm</a:t>
                </a:r>
                <a:r>
                  <a:rPr lang="en-US" altLang="zh-CN" sz="2800" baseline="300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)</a:t>
                </a: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zh-TW" altLang="en-US" sz="2800" dirty="0">
                    <a:solidFill>
                      <a:srgbClr val="00B05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　　　　</a:t>
                </a:r>
                <a:endParaRPr lang="en-US" altLang="zh-TW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pic>
            <p:nvPicPr>
              <p:cNvPr id="41" name="图片 40">
                <a:extLst>
                  <a:ext uri="{FF2B5EF4-FFF2-40B4-BE49-F238E27FC236}">
                    <a16:creationId xmlns:a16="http://schemas.microsoft.com/office/drawing/2014/main" id="{13A7FA09-54E9-1283-A9CC-651A660226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31150" y="3759749"/>
                <a:ext cx="694614" cy="345388"/>
              </a:xfrm>
              <a:prstGeom prst="rect">
                <a:avLst/>
              </a:prstGeom>
            </p:spPr>
          </p:pic>
        </p:grpSp>
        <p:pic>
          <p:nvPicPr>
            <p:cNvPr id="42" name="图片 41">
              <a:extLst>
                <a:ext uri="{FF2B5EF4-FFF2-40B4-BE49-F238E27FC236}">
                  <a16:creationId xmlns:a16="http://schemas.microsoft.com/office/drawing/2014/main" id="{576E62B1-A0FE-4278-34CD-C7548BDFEC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34844" y="4578457"/>
              <a:ext cx="694614" cy="345388"/>
            </a:xfrm>
            <a:prstGeom prst="rect">
              <a:avLst/>
            </a:prstGeom>
          </p:spPr>
        </p:pic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D72CE2FA-05B7-7726-2A60-8972B0A825B1}"/>
              </a:ext>
            </a:extLst>
          </p:cNvPr>
          <p:cNvSpPr txBox="1"/>
          <p:nvPr/>
        </p:nvSpPr>
        <p:spPr>
          <a:xfrm>
            <a:off x="4564856" y="2866022"/>
            <a:ext cx="754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14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66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0" grpId="0" build="allAtOnce"/>
      <p:bldP spid="20" grpId="1" build="allAtOnce"/>
      <p:bldP spid="31" grpId="0" animBg="1"/>
      <p:bldP spid="31" grpId="1" animBg="1"/>
      <p:bldP spid="32" grpId="0" animBg="1"/>
      <p:bldP spid="32" grpId="1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08E54733-506A-1F75-52A3-5D86A4381249}"/>
              </a:ext>
            </a:extLst>
          </p:cNvPr>
          <p:cNvSpPr txBox="1"/>
          <p:nvPr/>
        </p:nvSpPr>
        <p:spPr>
          <a:xfrm>
            <a:off x="522513" y="978065"/>
            <a:ext cx="814523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24</a:t>
            </a:r>
            <a:r>
              <a:rPr lang="en-US" altLang="zh-CN" sz="2800" b="1" dirty="0">
                <a:ea typeface="DFKai-SB" panose="03000509000000000000" pitchFamily="65" charset="-120"/>
              </a:rPr>
              <a:t>.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2400"/>
              </a:spcAft>
            </a:pP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 (</a:t>
            </a:r>
            <a:r>
              <a:rPr lang="en-US" altLang="zh-CN" sz="2800" dirty="0">
                <a:ea typeface="DFKai-SB" panose="03000509000000000000" pitchFamily="65" charset="-120"/>
              </a:rPr>
              <a:t>b</a:t>
            </a:r>
            <a:r>
              <a:rPr lang="en-US" altLang="zh-TW" sz="2800" dirty="0">
                <a:ea typeface="DFKai-SB" panose="03000509000000000000" pitchFamily="65" charset="-120"/>
              </a:rPr>
              <a:t>)         </a:t>
            </a:r>
            <a:r>
              <a:rPr lang="zh-TW" altLang="en-US" sz="2800" dirty="0">
                <a:ea typeface="DFKai-SB" panose="03000509000000000000" pitchFamily="65" charset="-120"/>
              </a:rPr>
              <a:t>的體積是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</a:rPr>
              <a:t>cm</a:t>
            </a:r>
            <a:r>
              <a:rPr lang="en-US" altLang="zh-TW" sz="2800" baseline="30000" dirty="0">
                <a:ea typeface="DFKai-SB" panose="03000509000000000000" pitchFamily="65" charset="-120"/>
              </a:rPr>
              <a:t>3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770EEBC-D68E-6FF4-CC28-69276A631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430" y="1153848"/>
            <a:ext cx="7604029" cy="1604841"/>
          </a:xfrm>
          <a:prstGeom prst="rect">
            <a:avLst/>
          </a:prstGeom>
        </p:spPr>
      </p:pic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C1BE9EED-2E01-E32D-EA5F-F023B946C48C}"/>
              </a:ext>
            </a:extLst>
          </p:cNvPr>
          <p:cNvSpPr/>
          <p:nvPr/>
        </p:nvSpPr>
        <p:spPr>
          <a:xfrm>
            <a:off x="1263460" y="1907154"/>
            <a:ext cx="1233487" cy="628650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A586E7A9-3FCA-AD36-57E9-82529D9DC589}"/>
              </a:ext>
            </a:extLst>
          </p:cNvPr>
          <p:cNvSpPr/>
          <p:nvPr/>
        </p:nvSpPr>
        <p:spPr>
          <a:xfrm>
            <a:off x="3960940" y="1917035"/>
            <a:ext cx="1233487" cy="628650"/>
          </a:xfrm>
          <a:prstGeom prst="round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矩形: 圆角 30">
            <a:extLst>
              <a:ext uri="{FF2B5EF4-FFF2-40B4-BE49-F238E27FC236}">
                <a16:creationId xmlns:a16="http://schemas.microsoft.com/office/drawing/2014/main" id="{B1CE789C-01EB-747D-1369-22D23DF46BDD}"/>
              </a:ext>
            </a:extLst>
          </p:cNvPr>
          <p:cNvSpPr/>
          <p:nvPr/>
        </p:nvSpPr>
        <p:spPr>
          <a:xfrm>
            <a:off x="2527427" y="2458099"/>
            <a:ext cx="616744" cy="30324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76160E6C-C2F7-4AE0-7900-DB163EDEB4CA}"/>
              </a:ext>
            </a:extLst>
          </p:cNvPr>
          <p:cNvSpPr/>
          <p:nvPr/>
        </p:nvSpPr>
        <p:spPr>
          <a:xfrm>
            <a:off x="5237457" y="2459809"/>
            <a:ext cx="616744" cy="30324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D72CE2FA-05B7-7726-2A60-8972B0A825B1}"/>
              </a:ext>
            </a:extLst>
          </p:cNvPr>
          <p:cNvSpPr txBox="1"/>
          <p:nvPr/>
        </p:nvSpPr>
        <p:spPr>
          <a:xfrm>
            <a:off x="4373503" y="2857529"/>
            <a:ext cx="1000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21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4396AD5-C1A4-ED3E-B253-F6AEF79C1D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3999" y="2897334"/>
            <a:ext cx="565672" cy="504000"/>
          </a:xfrm>
          <a:prstGeom prst="rect">
            <a:avLst/>
          </a:prstGeom>
        </p:spPr>
      </p:pic>
      <p:grpSp>
        <p:nvGrpSpPr>
          <p:cNvPr id="9" name="组合 8">
            <a:extLst>
              <a:ext uri="{FF2B5EF4-FFF2-40B4-BE49-F238E27FC236}">
                <a16:creationId xmlns:a16="http://schemas.microsoft.com/office/drawing/2014/main" id="{B1F6A02E-E062-36AE-79E3-D730B7232693}"/>
              </a:ext>
            </a:extLst>
          </p:cNvPr>
          <p:cNvGrpSpPr/>
          <p:nvPr/>
        </p:nvGrpSpPr>
        <p:grpSpPr>
          <a:xfrm>
            <a:off x="716577" y="4274201"/>
            <a:ext cx="7143270" cy="523220"/>
            <a:chOff x="1042987" y="3806256"/>
            <a:chExt cx="7143270" cy="523220"/>
          </a:xfrm>
        </p:grpSpPr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C4747919-BDB4-EDEE-28D9-A4AFC1B92E01}"/>
                </a:ext>
              </a:extLst>
            </p:cNvPr>
            <p:cNvGrpSpPr/>
            <p:nvPr/>
          </p:nvGrpSpPr>
          <p:grpSpPr>
            <a:xfrm>
              <a:off x="1042987" y="3806256"/>
              <a:ext cx="7143270" cy="523220"/>
              <a:chOff x="103615" y="3627869"/>
              <a:chExt cx="7143270" cy="523220"/>
            </a:xfrm>
          </p:grpSpPr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F4186739-B5E7-4956-B06C-E53D9E5260F1}"/>
                  </a:ext>
                </a:extLst>
              </p:cNvPr>
              <p:cNvSpPr txBox="1"/>
              <p:nvPr/>
            </p:nvSpPr>
            <p:spPr>
              <a:xfrm>
                <a:off x="103615" y="3627869"/>
                <a:ext cx="71432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1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個       </a:t>
                </a:r>
                <a:r>
                  <a:rPr lang="zh-TW" altLang="en-US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＋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個         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=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93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－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=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63</a:t>
                </a: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(cm</a:t>
                </a:r>
                <a:r>
                  <a:rPr lang="en-US" altLang="zh-CN" sz="2800" baseline="300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)</a:t>
                </a:r>
                <a:r>
                  <a:rPr lang="en-US" altLang="zh-CN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 </a:t>
                </a:r>
                <a:r>
                  <a:rPr lang="zh-TW" altLang="en-US" sz="2800" dirty="0">
                    <a:solidFill>
                      <a:srgbClr val="00B05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　　　　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 　　</a:t>
                </a:r>
                <a:endParaRPr lang="en-US" altLang="zh-TW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pic>
            <p:nvPicPr>
              <p:cNvPr id="25" name="图片 24">
                <a:extLst>
                  <a:ext uri="{FF2B5EF4-FFF2-40B4-BE49-F238E27FC236}">
                    <a16:creationId xmlns:a16="http://schemas.microsoft.com/office/drawing/2014/main" id="{2658C366-4EE5-9793-39A2-6945881259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97220" y="3727523"/>
                <a:ext cx="694614" cy="345388"/>
              </a:xfrm>
              <a:prstGeom prst="rect">
                <a:avLst/>
              </a:prstGeom>
            </p:spPr>
          </p:pic>
        </p:grpSp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A2BB8C89-36E5-8D38-5980-048BF4762C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71304" y="3825476"/>
              <a:ext cx="565672" cy="504000"/>
            </a:xfrm>
            <a:prstGeom prst="rect">
              <a:avLst/>
            </a:prstGeom>
          </p:spPr>
        </p:pic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6C40079F-B287-148F-90E8-5C59F755CC3C}"/>
              </a:ext>
            </a:extLst>
          </p:cNvPr>
          <p:cNvGrpSpPr/>
          <p:nvPr/>
        </p:nvGrpSpPr>
        <p:grpSpPr>
          <a:xfrm>
            <a:off x="588414" y="5609266"/>
            <a:ext cx="7143270" cy="523220"/>
            <a:chOff x="1880203" y="4704613"/>
            <a:chExt cx="7143270" cy="523220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3322B3DD-BFA3-593C-B768-0DE6901E16EF}"/>
                </a:ext>
              </a:extLst>
            </p:cNvPr>
            <p:cNvSpPr txBox="1"/>
            <p:nvPr/>
          </p:nvSpPr>
          <p:spPr>
            <a:xfrm>
              <a:off x="1880203" y="4704613"/>
              <a:ext cx="71432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  的體積是：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63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－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14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×3 = 21(cm</a:t>
              </a:r>
              <a:r>
                <a:rPr lang="en-US" altLang="zh-CN" sz="2800" baseline="300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endPara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483CF819-C2A0-D899-BDD4-BCBF33F18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44591" y="4713751"/>
              <a:ext cx="565672" cy="504000"/>
            </a:xfrm>
            <a:prstGeom prst="rect">
              <a:avLst/>
            </a:prstGeom>
          </p:spPr>
        </p:pic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4DCAA5D1-B4EF-EDB9-E004-E6B30281ED5B}"/>
              </a:ext>
            </a:extLst>
          </p:cNvPr>
          <p:cNvGrpSpPr/>
          <p:nvPr/>
        </p:nvGrpSpPr>
        <p:grpSpPr>
          <a:xfrm>
            <a:off x="800403" y="4926274"/>
            <a:ext cx="7061877" cy="523220"/>
            <a:chOff x="220811" y="3630845"/>
            <a:chExt cx="7061877" cy="523220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7BA83E77-A6D6-26EF-AC13-8EE662D2097C}"/>
                </a:ext>
              </a:extLst>
            </p:cNvPr>
            <p:cNvSpPr txBox="1"/>
            <p:nvPr/>
          </p:nvSpPr>
          <p:spPr>
            <a:xfrm>
              <a:off x="220811" y="3630845"/>
              <a:ext cx="70618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由</a:t>
              </a:r>
              <a:r>
                <a:rPr lang="en-US" altLang="zh-TW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(a)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問可知    　  的體積是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14cm</a:t>
              </a:r>
              <a:r>
                <a:rPr lang="en-US" altLang="zh-CN" sz="2800" baseline="300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3</a:t>
              </a:r>
              <a:r>
                <a:rPr lang="zh-TW" altLang="en-US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。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r>
                <a:rPr lang="en-US" altLang="zh-CN" sz="2800" dirty="0">
                  <a:solidFill>
                    <a:srgbClr val="FF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zh-TW" altLang="en-US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　　　　</a:t>
              </a:r>
              <a:endParaRPr lang="en-US" altLang="zh-TW" sz="2800" dirty="0">
                <a:solidFill>
                  <a:srgbClr val="00B05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9522E93F-ACAA-9572-CF3E-A7F93B292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36082" y="3760295"/>
              <a:ext cx="694614" cy="345388"/>
            </a:xfrm>
            <a:prstGeom prst="rect">
              <a:avLst/>
            </a:prstGeom>
          </p:spPr>
        </p:pic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093C626-C802-4EED-175B-DEB7B3A2E8D8}"/>
              </a:ext>
            </a:extLst>
          </p:cNvPr>
          <p:cNvGrpSpPr/>
          <p:nvPr/>
        </p:nvGrpSpPr>
        <p:grpSpPr>
          <a:xfrm>
            <a:off x="810298" y="3557573"/>
            <a:ext cx="8163968" cy="556645"/>
            <a:chOff x="1153198" y="3548201"/>
            <a:chExt cx="8163968" cy="556645"/>
          </a:xfrm>
        </p:grpSpPr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7515A10D-4DCE-6925-6C5C-8EB3EA9A7610}"/>
                </a:ext>
              </a:extLst>
            </p:cNvPr>
            <p:cNvGrpSpPr/>
            <p:nvPr/>
          </p:nvGrpSpPr>
          <p:grpSpPr>
            <a:xfrm>
              <a:off x="1153198" y="3566371"/>
              <a:ext cx="8163968" cy="538475"/>
              <a:chOff x="1000484" y="3635369"/>
              <a:chExt cx="8163968" cy="538475"/>
            </a:xfrm>
          </p:grpSpPr>
          <p:grpSp>
            <p:nvGrpSpPr>
              <p:cNvPr id="13" name="组合 12">
                <a:extLst>
                  <a:ext uri="{FF2B5EF4-FFF2-40B4-BE49-F238E27FC236}">
                    <a16:creationId xmlns:a16="http://schemas.microsoft.com/office/drawing/2014/main" id="{05481B4B-90D6-7990-6E85-7598DBB752F7}"/>
                  </a:ext>
                </a:extLst>
              </p:cNvPr>
              <p:cNvGrpSpPr/>
              <p:nvPr/>
            </p:nvGrpSpPr>
            <p:grpSpPr>
              <a:xfrm>
                <a:off x="1000484" y="3635369"/>
                <a:ext cx="3432831" cy="523220"/>
                <a:chOff x="1000484" y="3635369"/>
                <a:chExt cx="3432831" cy="523220"/>
              </a:xfrm>
            </p:grpSpPr>
            <p:sp>
              <p:nvSpPr>
                <p:cNvPr id="15" name="文本框 14">
                  <a:extLst>
                    <a:ext uri="{FF2B5EF4-FFF2-40B4-BE49-F238E27FC236}">
                      <a16:creationId xmlns:a16="http://schemas.microsoft.com/office/drawing/2014/main" id="{2C96EDD8-3594-6B18-BD55-373A58CDF0DC}"/>
                    </a:ext>
                  </a:extLst>
                </p:cNvPr>
                <p:cNvSpPr txBox="1"/>
                <p:nvPr/>
              </p:nvSpPr>
              <p:spPr>
                <a:xfrm>
                  <a:off x="1000484" y="3635369"/>
                  <a:ext cx="186901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zh-CN" altLang="en-US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多加入</a:t>
                  </a:r>
                  <a:r>
                    <a:rPr lang="en-US" altLang="zh-CN" sz="2800" dirty="0">
                      <a:solidFill>
                        <a:srgbClr val="FF00FF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 </a:t>
                  </a:r>
                  <a:r>
                    <a:rPr lang="zh-TW" altLang="en-US" sz="2800" dirty="0">
                      <a:solidFill>
                        <a:srgbClr val="00B050"/>
                      </a:solidFill>
                      <a:latin typeface="Arial" panose="020B0604020202020204" pitchFamily="34" charset="0"/>
                      <a:ea typeface="DFKai-SB" panose="03000509000000000000" pitchFamily="65" charset="-120"/>
                      <a:cs typeface="Arial" panose="020B0604020202020204" pitchFamily="34" charset="0"/>
                    </a:rPr>
                    <a:t>　　　　</a:t>
                  </a:r>
                  <a:endParaRPr lang="en-US" altLang="zh-TW" sz="2800" dirty="0">
                    <a:solidFill>
                      <a:srgbClr val="00B050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16" name="图片 15">
                  <a:extLst>
                    <a:ext uri="{FF2B5EF4-FFF2-40B4-BE49-F238E27FC236}">
                      <a16:creationId xmlns:a16="http://schemas.microsoft.com/office/drawing/2014/main" id="{F1A91682-0C66-65C6-61EC-4C84F3407C7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965808" y="3739540"/>
                  <a:ext cx="694614" cy="345388"/>
                </a:xfrm>
                <a:prstGeom prst="rect">
                  <a:avLst/>
                </a:prstGeom>
              </p:spPr>
            </p:pic>
            <p:pic>
              <p:nvPicPr>
                <p:cNvPr id="17" name="图片 16">
                  <a:extLst>
                    <a:ext uri="{FF2B5EF4-FFF2-40B4-BE49-F238E27FC236}">
                      <a16:creationId xmlns:a16="http://schemas.microsoft.com/office/drawing/2014/main" id="{9448B530-ECB5-6DFF-C22A-6D0FA3500D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738701" y="3750008"/>
                  <a:ext cx="694614" cy="345388"/>
                </a:xfrm>
                <a:prstGeom prst="rect">
                  <a:avLst/>
                </a:prstGeom>
              </p:spPr>
            </p:pic>
          </p:grpSp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944E3B86-96E4-8154-AC3B-01128C978440}"/>
                  </a:ext>
                </a:extLst>
              </p:cNvPr>
              <p:cNvSpPr txBox="1"/>
              <p:nvPr/>
            </p:nvSpPr>
            <p:spPr>
              <a:xfrm>
                <a:off x="4975031" y="3650624"/>
                <a:ext cx="41894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 ，增加了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(93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－</a:t>
                </a:r>
                <a:r>
                  <a:rPr lang="en-US" altLang="zh-TW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30)mL</a:t>
                </a:r>
                <a:r>
                  <a:rPr lang="zh-TW" altLang="en-US" sz="2800" dirty="0">
                    <a:solidFill>
                      <a:srgbClr val="FF00FF"/>
                    </a:solidFill>
                    <a:latin typeface="Arial" panose="020B0604020202020204" pitchFamily="34" charset="0"/>
                    <a:ea typeface="DFKai-SB" panose="03000509000000000000" pitchFamily="65" charset="-120"/>
                    <a:cs typeface="Arial" panose="020B0604020202020204" pitchFamily="34" charset="0"/>
                  </a:rPr>
                  <a:t>。</a:t>
                </a:r>
                <a:endParaRPr lang="en-US" altLang="zh-TW" sz="2800" dirty="0">
                  <a:solidFill>
                    <a:srgbClr val="00B050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FDEFF09C-FBFA-661C-58F6-17AC723D4D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87016" y="3548201"/>
              <a:ext cx="565672" cy="504000"/>
            </a:xfrm>
            <a:prstGeom prst="rect">
              <a:avLst/>
            </a:prstGeom>
          </p:spPr>
        </p:pic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5FFB7EE5-BB25-5671-7282-DB5CDDD44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1112" y="3670542"/>
              <a:ext cx="694614" cy="345388"/>
            </a:xfrm>
            <a:prstGeom prst="rect">
              <a:avLst/>
            </a:prstGeom>
          </p:spPr>
        </p:pic>
      </p:grpSp>
      <p:sp>
        <p:nvSpPr>
          <p:cNvPr id="29" name="矩形 28">
            <a:extLst>
              <a:ext uri="{FF2B5EF4-FFF2-40B4-BE49-F238E27FC236}">
                <a16:creationId xmlns:a16="http://schemas.microsoft.com/office/drawing/2014/main" id="{2AFFE712-6AE2-375E-6E4A-06829880CA0E}"/>
              </a:ext>
            </a:extLst>
          </p:cNvPr>
          <p:cNvSpPr/>
          <p:nvPr/>
        </p:nvSpPr>
        <p:spPr>
          <a:xfrm>
            <a:off x="4088922" y="2022041"/>
            <a:ext cx="1003090" cy="4779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5F4CD020-5B61-C248-0190-A6AE03C0D389}"/>
              </a:ext>
            </a:extLst>
          </p:cNvPr>
          <p:cNvCxnSpPr/>
          <p:nvPr/>
        </p:nvCxnSpPr>
        <p:spPr>
          <a:xfrm flipV="1">
            <a:off x="4600912" y="1596317"/>
            <a:ext cx="0" cy="433388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777EDD48-DE3F-AA72-F053-CCC84B2F92DE}"/>
              </a:ext>
            </a:extLst>
          </p:cNvPr>
          <p:cNvSpPr txBox="1"/>
          <p:nvPr/>
        </p:nvSpPr>
        <p:spPr>
          <a:xfrm>
            <a:off x="4243129" y="1218430"/>
            <a:ext cx="1131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加入</a:t>
            </a:r>
            <a:r>
              <a:rPr lang="zh-TW" altLang="en-US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B05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839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31" grpId="0" animBg="1"/>
      <p:bldP spid="31" grpId="1" animBg="1"/>
      <p:bldP spid="32" grpId="0" animBg="1"/>
      <p:bldP spid="32" grpId="1" animBg="1"/>
      <p:bldP spid="44" grpId="0"/>
      <p:bldP spid="29" grpId="0" animBg="1"/>
      <p:bldP spid="29" grpId="1" animBg="1"/>
      <p:bldP spid="35" grpId="0" build="allAtOnce"/>
      <p:bldP spid="35" grpI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6d"/>
  <p:tag name="ISPRING_LMS_API_VERSION" val="SCORM 2004 (4th edition)"/>
  <p:tag name="ISPRING_ULTRA_SCORM_COURCE_TITLE" val="長河小學數學科速效提分試卷"/>
  <p:tag name="ISPRING_ULTRA_SCORM_COURSE_ID" val="BD2C6B62-D181-4FF6-8E13-08433B68D4E0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6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1D3DAE5-8910-4FF2-AF41-DED7F7B76FED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A004C70-0E75-4218-87FB-AC3A13ACF664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0E8EC20-0B16-4AFF-84C6-C08CAC839B79}:28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E218DF7-1249-4D95-860B-73CCD053239D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265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等线</vt:lpstr>
      <vt:lpstr>DFLiHeiHK-W5</vt:lpstr>
      <vt:lpstr>楷体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2023-07-14T03:35:34Z</dcterms:modified>
</cp:coreProperties>
</file>