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93" r:id="rId2"/>
    <p:sldId id="288" r:id="rId3"/>
    <p:sldId id="276" r:id="rId4"/>
    <p:sldId id="284" r:id="rId5"/>
  </p:sldIdLst>
  <p:sldSz cx="9144000" cy="6858000" type="screen4x3"/>
  <p:notesSz cx="6807200" cy="9939338"/>
  <p:custDataLst>
    <p:tags r:id="rId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17717B"/>
    <a:srgbClr val="FFCC99"/>
    <a:srgbClr val="FFCCFF"/>
    <a:srgbClr val="909295"/>
    <a:srgbClr val="939598"/>
    <a:srgbClr val="154E7D"/>
    <a:srgbClr val="CCFFCC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490" autoAdjust="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162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24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47EABE-A2E5-E851-E745-0684EB64D5C3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期末考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A3670852-4440-3FBE-4170-84A4ADFF65A6}"/>
              </a:ext>
            </a:extLst>
          </p:cNvPr>
          <p:cNvSpPr/>
          <p:nvPr/>
        </p:nvSpPr>
        <p:spPr>
          <a:xfrm>
            <a:off x="1203325" y="1288281"/>
            <a:ext cx="2117715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28BF62D-D02A-59BF-4C56-D3BDC30D4F4B}"/>
              </a:ext>
            </a:extLst>
          </p:cNvPr>
          <p:cNvSpPr/>
          <p:nvPr/>
        </p:nvSpPr>
        <p:spPr>
          <a:xfrm>
            <a:off x="3587638" y="1303305"/>
            <a:ext cx="1968723" cy="368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34F960B-2D1B-8420-8111-357CF7C08647}"/>
              </a:ext>
            </a:extLst>
          </p:cNvPr>
          <p:cNvSpPr/>
          <p:nvPr/>
        </p:nvSpPr>
        <p:spPr>
          <a:xfrm>
            <a:off x="2336678" y="1768708"/>
            <a:ext cx="2463922" cy="368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A34E1097-2D1D-46CE-A346-70527AA65B4B}"/>
              </a:ext>
            </a:extLst>
          </p:cNvPr>
          <p:cNvSpPr/>
          <p:nvPr/>
        </p:nvSpPr>
        <p:spPr>
          <a:xfrm>
            <a:off x="6157564" y="1296282"/>
            <a:ext cx="1795811" cy="368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199890"/>
            <a:ext cx="86214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15.</a:t>
            </a:r>
            <a:r>
              <a:rPr lang="zh-TW" altLang="en-US" sz="2800" b="1" dirty="0">
                <a:ea typeface="DFKai-SB" panose="03000509000000000000" pitchFamily="65" charset="-120"/>
              </a:rPr>
              <a:t>  </a:t>
            </a:r>
            <a:r>
              <a:rPr lang="zh-TW" altLang="en-US" sz="2800" dirty="0">
                <a:ea typeface="DFKai-SB" panose="03000509000000000000" pitchFamily="65" charset="-120"/>
              </a:rPr>
              <a:t>一瓶醋有</a:t>
            </a:r>
            <a:r>
              <a:rPr lang="en-US" altLang="zh-TW" sz="2800" dirty="0">
                <a:ea typeface="DFKai-SB" panose="03000509000000000000" pitchFamily="65" charset="-120"/>
              </a:rPr>
              <a:t>0.8L</a:t>
            </a:r>
            <a:r>
              <a:rPr lang="zh-TW" altLang="en-US" sz="2800" dirty="0">
                <a:ea typeface="DFKai-SB" panose="03000509000000000000" pitchFamily="65" charset="-120"/>
              </a:rPr>
              <a:t>，已用去</a:t>
            </a:r>
            <a:r>
              <a:rPr lang="en-US" altLang="zh-TW" sz="2800" dirty="0">
                <a:ea typeface="DFKai-SB" panose="03000509000000000000" pitchFamily="65" charset="-120"/>
              </a:rPr>
              <a:t>0.21L</a:t>
            </a:r>
            <a:r>
              <a:rPr lang="zh-TW" altLang="en-US" sz="2800" dirty="0">
                <a:ea typeface="DFKai-SB" panose="03000509000000000000" pitchFamily="65" charset="-120"/>
              </a:rPr>
              <a:t>。應再用去多少，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會使醋減至原來的一半？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dirty="0">
                <a:ea typeface="DFKai-SB" panose="03000509000000000000" pitchFamily="65" charset="-120"/>
              </a:rPr>
              <a:t>A. 0.19L</a:t>
            </a:r>
            <a:endParaRPr lang="en-US" altLang="zh-TW" sz="2800" baseline="300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b="1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dirty="0">
                <a:ea typeface="DFKai-SB" panose="03000509000000000000" pitchFamily="65" charset="-120"/>
              </a:rPr>
              <a:t>B.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0.2L</a:t>
            </a:r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C. 0.41L</a:t>
            </a: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        D. </a:t>
            </a:r>
            <a:r>
              <a:rPr lang="en-US" altLang="zh-TW" sz="2800" dirty="0">
                <a:ea typeface="DFKai-SB" panose="03000509000000000000" pitchFamily="65" charset="-120"/>
              </a:rPr>
              <a:t>0.61L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F78AB5B-F89B-13DE-EC8D-6A9A76521887}"/>
              </a:ext>
            </a:extLst>
          </p:cNvPr>
          <p:cNvSpPr/>
          <p:nvPr/>
        </p:nvSpPr>
        <p:spPr>
          <a:xfrm>
            <a:off x="1337101" y="308076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3696896-9BE5-47DD-84CC-35CEB121754E}"/>
              </a:ext>
            </a:extLst>
          </p:cNvPr>
          <p:cNvSpPr/>
          <p:nvPr/>
        </p:nvSpPr>
        <p:spPr>
          <a:xfrm>
            <a:off x="1337101" y="4431012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B659205-0479-83B8-6DD8-5D0A9C0505AB}"/>
              </a:ext>
            </a:extLst>
          </p:cNvPr>
          <p:cNvSpPr/>
          <p:nvPr/>
        </p:nvSpPr>
        <p:spPr>
          <a:xfrm>
            <a:off x="1337101" y="2436323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A117D43-F044-3FFE-1E58-6375B64082FD}"/>
              </a:ext>
            </a:extLst>
          </p:cNvPr>
          <p:cNvSpPr/>
          <p:nvPr/>
        </p:nvSpPr>
        <p:spPr>
          <a:xfrm>
            <a:off x="1337101" y="3749007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517DA3E-37DE-7C3D-680C-083428A2E99C}"/>
              </a:ext>
            </a:extLst>
          </p:cNvPr>
          <p:cNvSpPr/>
          <p:nvPr/>
        </p:nvSpPr>
        <p:spPr>
          <a:xfrm>
            <a:off x="3526960" y="3532447"/>
            <a:ext cx="4426415" cy="52712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4" name="右大括号 33">
            <a:extLst>
              <a:ext uri="{FF2B5EF4-FFF2-40B4-BE49-F238E27FC236}">
                <a16:creationId xmlns:a16="http://schemas.microsoft.com/office/drawing/2014/main" id="{67B787C0-32B9-6EE4-0000-70755A4707C0}"/>
              </a:ext>
            </a:extLst>
          </p:cNvPr>
          <p:cNvSpPr/>
          <p:nvPr/>
        </p:nvSpPr>
        <p:spPr>
          <a:xfrm rot="16200000">
            <a:off x="5622711" y="1178681"/>
            <a:ext cx="234915" cy="4426416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C3A21C3-AE9B-73B0-B273-1FBF7DD3E4AA}"/>
              </a:ext>
            </a:extLst>
          </p:cNvPr>
          <p:cNvSpPr txBox="1"/>
          <p:nvPr/>
        </p:nvSpPr>
        <p:spPr>
          <a:xfrm>
            <a:off x="5244344" y="2843228"/>
            <a:ext cx="198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共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0.8L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311CA0F-BC0C-BACE-475A-2597EE37412C}"/>
              </a:ext>
            </a:extLst>
          </p:cNvPr>
          <p:cNvSpPr txBox="1"/>
          <p:nvPr/>
        </p:nvSpPr>
        <p:spPr>
          <a:xfrm>
            <a:off x="3321041" y="2412913"/>
            <a:ext cx="34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可用圖解法輔助解題：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0B16C08-36B5-B267-6AB1-FB9388B9178C}"/>
              </a:ext>
            </a:extLst>
          </p:cNvPr>
          <p:cNvSpPr/>
          <p:nvPr/>
        </p:nvSpPr>
        <p:spPr>
          <a:xfrm>
            <a:off x="6507480" y="3524793"/>
            <a:ext cx="1450223" cy="52712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accent5"/>
                </a:solidFill>
                <a:ea typeface="DFKai-SB" panose="03000509000000000000" pitchFamily="65" charset="-120"/>
              </a:rPr>
              <a:t>0.21L</a:t>
            </a:r>
            <a:endParaRPr lang="zh-TW" altLang="en-US" sz="2400" dirty="0">
              <a:solidFill>
                <a:schemeClr val="accent5"/>
              </a:solidFill>
              <a:ea typeface="DFKai-SB" panose="03000509000000000000" pitchFamily="65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2B88506-6305-B2D2-F848-5A51DC3E4BEC}"/>
              </a:ext>
            </a:extLst>
          </p:cNvPr>
          <p:cNvSpPr/>
          <p:nvPr/>
        </p:nvSpPr>
        <p:spPr>
          <a:xfrm>
            <a:off x="5753100" y="3530469"/>
            <a:ext cx="754380" cy="5271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accent2"/>
                </a:solidFill>
                <a:ea typeface="DFKai-SB" panose="03000509000000000000" pitchFamily="65" charset="-120"/>
              </a:rPr>
              <a:t>？</a:t>
            </a:r>
            <a:r>
              <a:rPr lang="en-US" altLang="zh-TW" sz="2400" dirty="0">
                <a:solidFill>
                  <a:schemeClr val="accent2"/>
                </a:solidFill>
                <a:ea typeface="DFKai-SB" panose="03000509000000000000" pitchFamily="65" charset="-120"/>
              </a:rPr>
              <a:t>L</a:t>
            </a:r>
            <a:endParaRPr lang="zh-TW" altLang="en-US" sz="2400" dirty="0">
              <a:solidFill>
                <a:schemeClr val="accent2"/>
              </a:solidFill>
              <a:ea typeface="DFKai-SB" panose="03000509000000000000" pitchFamily="65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AA79FA6-6989-8E2A-5EDD-FF169E62ADDC}"/>
              </a:ext>
            </a:extLst>
          </p:cNvPr>
          <p:cNvSpPr txBox="1"/>
          <p:nvPr/>
        </p:nvSpPr>
        <p:spPr>
          <a:xfrm>
            <a:off x="4258459" y="3551214"/>
            <a:ext cx="98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一半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8F3115B7-4846-3A34-8211-E280E44851CD}"/>
              </a:ext>
            </a:extLst>
          </p:cNvPr>
          <p:cNvCxnSpPr/>
          <p:nvPr/>
        </p:nvCxnSpPr>
        <p:spPr>
          <a:xfrm>
            <a:off x="7317105" y="4066219"/>
            <a:ext cx="0" cy="39188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20D71589-993A-C6AF-943E-14657D6740A9}"/>
              </a:ext>
            </a:extLst>
          </p:cNvPr>
          <p:cNvSpPr txBox="1"/>
          <p:nvPr/>
        </p:nvSpPr>
        <p:spPr>
          <a:xfrm>
            <a:off x="6826218" y="4407296"/>
            <a:ext cx="15065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chemeClr val="accent5"/>
                </a:solidFill>
                <a:ea typeface="DFKai-SB" panose="03000509000000000000" pitchFamily="65" charset="-120"/>
              </a:rPr>
              <a:t>已用去</a:t>
            </a:r>
            <a:endParaRPr lang="en-US" altLang="zh-TW" sz="2400" dirty="0">
              <a:solidFill>
                <a:schemeClr val="accent5"/>
              </a:solidFill>
              <a:ea typeface="DFKai-SB" panose="03000509000000000000" pitchFamily="65" charset="-12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66C3949-D305-90B2-BD5B-1ECC412F91F8}"/>
              </a:ext>
            </a:extLst>
          </p:cNvPr>
          <p:cNvSpPr txBox="1"/>
          <p:nvPr/>
        </p:nvSpPr>
        <p:spPr>
          <a:xfrm>
            <a:off x="4510356" y="4998782"/>
            <a:ext cx="370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chemeClr val="accent2"/>
                </a:solidFill>
                <a:ea typeface="DFKai-SB" panose="03000509000000000000" pitchFamily="65" charset="-120"/>
              </a:rPr>
              <a:t>一瓶醋的量</a:t>
            </a:r>
            <a:r>
              <a:rPr lang="en-US" altLang="zh-CN" sz="2400" dirty="0">
                <a:solidFill>
                  <a:schemeClr val="accent2"/>
                </a:solidFill>
                <a:ea typeface="DFKai-SB" panose="03000509000000000000" pitchFamily="65" charset="-120"/>
              </a:rPr>
              <a:t>÷2</a:t>
            </a:r>
            <a:r>
              <a:rPr lang="zh-TW" altLang="en-US" sz="2400" dirty="0">
                <a:solidFill>
                  <a:schemeClr val="accent2"/>
                </a:solidFill>
                <a:ea typeface="DFKai-SB" panose="03000509000000000000" pitchFamily="65" charset="-120"/>
              </a:rPr>
              <a:t>－已用去</a:t>
            </a:r>
            <a:endParaRPr lang="en-US" altLang="zh-TW" sz="2400" dirty="0">
              <a:solidFill>
                <a:schemeClr val="accent2"/>
              </a:solidFill>
              <a:ea typeface="DFKai-SB" panose="03000509000000000000" pitchFamily="65" charset="-12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5C507621-AACE-9AF9-49A9-AA8F537CE12A}"/>
              </a:ext>
            </a:extLst>
          </p:cNvPr>
          <p:cNvCxnSpPr>
            <a:cxnSpLocks/>
          </p:cNvCxnSpPr>
          <p:nvPr/>
        </p:nvCxnSpPr>
        <p:spPr>
          <a:xfrm>
            <a:off x="6156135" y="4051917"/>
            <a:ext cx="0" cy="9238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7068A3E3-58BB-D0A8-7846-911E1884417C}"/>
              </a:ext>
            </a:extLst>
          </p:cNvPr>
          <p:cNvSpPr txBox="1"/>
          <p:nvPr/>
        </p:nvSpPr>
        <p:spPr>
          <a:xfrm>
            <a:off x="3321040" y="5565675"/>
            <a:ext cx="500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再用去：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0.8</a:t>
            </a:r>
            <a:r>
              <a:rPr lang="en-US" altLang="zh-CN" sz="2400" dirty="0">
                <a:solidFill>
                  <a:srgbClr val="FF00FF"/>
                </a:solidFill>
                <a:ea typeface="DFKai-SB" panose="03000509000000000000" pitchFamily="65" charset="-120"/>
              </a:rPr>
              <a:t> ÷2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0.21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0.19(L)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4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31" grpId="0" animBg="1"/>
      <p:bldP spid="24" grpId="0" animBg="1"/>
      <p:bldP spid="24" grpId="1" animBg="1"/>
      <p:bldP spid="34" grpId="0" animBg="1"/>
      <p:bldP spid="34" grpId="1" animBg="1"/>
      <p:bldP spid="38" grpId="0"/>
      <p:bldP spid="38" grpId="1"/>
      <p:bldP spid="38" grpId="2"/>
      <p:bldP spid="39" grpId="0"/>
      <p:bldP spid="39" grpId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3" grpId="2"/>
      <p:bldP spid="46" grpId="0"/>
      <p:bldP spid="46" grpId="1"/>
      <p:bldP spid="46" grpId="2"/>
      <p:bldP spid="47" grpId="0"/>
      <p:bldP spid="47" grpId="1"/>
      <p:bldP spid="47" grpId="2"/>
      <p:bldP spid="51" grpId="0"/>
      <p:bldP spid="51" grpId="1"/>
      <p:bldP spid="5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547406D0-23B5-718C-2F1C-6BE92AECE626}"/>
              </a:ext>
            </a:extLst>
          </p:cNvPr>
          <p:cNvSpPr/>
          <p:nvPr/>
        </p:nvSpPr>
        <p:spPr>
          <a:xfrm>
            <a:off x="1094277" y="1809856"/>
            <a:ext cx="6022977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7E3D662-7669-4970-8B91-81E93A9DCB4A}"/>
              </a:ext>
            </a:extLst>
          </p:cNvPr>
          <p:cNvSpPr/>
          <p:nvPr/>
        </p:nvSpPr>
        <p:spPr>
          <a:xfrm>
            <a:off x="4744927" y="1139745"/>
            <a:ext cx="2430604" cy="61079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65981C3-1414-491B-221C-B649D187CCEB}"/>
              </a:ext>
            </a:extLst>
          </p:cNvPr>
          <p:cNvSpPr/>
          <p:nvPr/>
        </p:nvSpPr>
        <p:spPr>
          <a:xfrm>
            <a:off x="1126874" y="1261589"/>
            <a:ext cx="3375562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83359" y="1162978"/>
            <a:ext cx="8312728" cy="362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23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水箱的容量是</a:t>
            </a:r>
            <a:r>
              <a:rPr lang="en-US" altLang="zh-TW" sz="2800" dirty="0">
                <a:ea typeface="DFKai-SB" panose="03000509000000000000" pitchFamily="65" charset="-120"/>
              </a:rPr>
              <a:t>3240mL</a:t>
            </a:r>
            <a:r>
              <a:rPr lang="zh-TW" altLang="en-US" sz="2800" dirty="0">
                <a:ea typeface="DFKai-SB" panose="03000509000000000000" pitchFamily="65" charset="-120"/>
              </a:rPr>
              <a:t>，盛載了      </a:t>
            </a:r>
            <a:r>
              <a:rPr lang="en-US" altLang="zh-TW" sz="2800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 箱水。把一艘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玩具潛艇完全浸入水中，溢出水</a:t>
            </a:r>
            <a:r>
              <a:rPr lang="en-US" altLang="zh-TW" sz="2800" dirty="0">
                <a:ea typeface="DFKai-SB" panose="03000509000000000000" pitchFamily="65" charset="-120"/>
              </a:rPr>
              <a:t>220mL</a:t>
            </a:r>
            <a:r>
              <a:rPr lang="zh-TW" altLang="en-US" sz="2800" dirty="0">
                <a:ea typeface="DFKai-SB" panose="03000509000000000000" pitchFamily="65" charset="-120"/>
              </a:rPr>
              <a:t>，玩具潛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艇的體積是多少？</a:t>
            </a:r>
            <a:r>
              <a:rPr lang="en-US" altLang="zh-CN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 </a:t>
            </a:r>
          </a:p>
          <a:p>
            <a:r>
              <a:rPr lang="en-US" altLang="zh-TW" sz="2800" b="1" dirty="0">
                <a:ea typeface="DFKai-SB" panose="03000509000000000000" pitchFamily="65" charset="-120"/>
              </a:rPr>
              <a:t> 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5D306F2-D74A-6F78-A4A7-5584A0F7B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77" y="2922426"/>
            <a:ext cx="7217105" cy="2424371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9A772D52-E9C2-224A-444C-7A5080D464BD}"/>
              </a:ext>
            </a:extLst>
          </p:cNvPr>
          <p:cNvGrpSpPr/>
          <p:nvPr/>
        </p:nvGrpSpPr>
        <p:grpSpPr>
          <a:xfrm>
            <a:off x="2002551" y="3186182"/>
            <a:ext cx="4482341" cy="1538883"/>
            <a:chOff x="483358" y="245369"/>
            <a:chExt cx="4482341" cy="153888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41B0962-2B7E-A862-B3E9-C43A2E93D10F}"/>
                </a:ext>
              </a:extLst>
            </p:cNvPr>
            <p:cNvSpPr txBox="1"/>
            <p:nvPr/>
          </p:nvSpPr>
          <p:spPr>
            <a:xfrm>
              <a:off x="483358" y="245369"/>
              <a:ext cx="4482341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玩具潛艇的體積是：</a:t>
              </a:r>
              <a:endPara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   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3240×                 </a:t>
              </a: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＋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220</a:t>
              </a:r>
              <a:endPara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endParaRPr>
            </a:p>
            <a:p>
              <a:pPr>
                <a:spcAft>
                  <a:spcPts val="600"/>
                </a:spcAft>
              </a:pP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= 2110(cm</a:t>
              </a:r>
              <a:r>
                <a:rPr lang="en-US" altLang="zh-TW" sz="2800" baseline="300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3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)</a:t>
              </a:r>
              <a:endPara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980AE58-F1A9-52E5-845E-818EF3ED0E51}"/>
                </a:ext>
              </a:extLst>
            </p:cNvPr>
            <p:cNvGrpSpPr/>
            <p:nvPr/>
          </p:nvGrpSpPr>
          <p:grpSpPr>
            <a:xfrm>
              <a:off x="1688437" y="566855"/>
              <a:ext cx="2072182" cy="900944"/>
              <a:chOff x="1516055" y="2887038"/>
              <a:chExt cx="2072182" cy="900944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C1D4E59E-03E3-4561-C48F-4891BA75D462}"/>
                  </a:ext>
                </a:extLst>
              </p:cNvPr>
              <p:cNvGrpSpPr/>
              <p:nvPr/>
            </p:nvGrpSpPr>
            <p:grpSpPr>
              <a:xfrm>
                <a:off x="2273019" y="2887038"/>
                <a:ext cx="765406" cy="900944"/>
                <a:chOff x="2273019" y="2887038"/>
                <a:chExt cx="765406" cy="900944"/>
              </a:xfrm>
            </p:grpSpPr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C037562-4A66-97F6-DDB1-5B0EC11448C6}"/>
                    </a:ext>
                  </a:extLst>
                </p:cNvPr>
                <p:cNvSpPr txBox="1"/>
                <p:nvPr/>
              </p:nvSpPr>
              <p:spPr>
                <a:xfrm>
                  <a:off x="2365510" y="2887038"/>
                  <a:ext cx="4878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00"/>
                      </a:solidFill>
                      <a:ea typeface="DFKai-SB" panose="03000509000000000000" pitchFamily="65" charset="-120"/>
                    </a:rPr>
                    <a:t>5</a:t>
                  </a:r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5A4DC5AC-F363-56CB-3AC5-DDD548C3C05C}"/>
                    </a:ext>
                  </a:extLst>
                </p:cNvPr>
                <p:cNvSpPr txBox="1"/>
                <p:nvPr/>
              </p:nvSpPr>
              <p:spPr>
                <a:xfrm>
                  <a:off x="2273019" y="3264762"/>
                  <a:ext cx="7654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00"/>
                      </a:solidFill>
                      <a:ea typeface="DFKai-SB" panose="03000509000000000000" pitchFamily="65" charset="-120"/>
                    </a:rPr>
                    <a:t>12</a:t>
                  </a:r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F4905A88-09C3-7C3A-BDE3-0AD50CC37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3019" y="3331089"/>
                  <a:ext cx="504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87E6D2D-76E4-4C98-90F9-0D0E34AF1053}"/>
                  </a:ext>
                </a:extLst>
              </p:cNvPr>
              <p:cNvSpPr txBox="1"/>
              <p:nvPr/>
            </p:nvSpPr>
            <p:spPr>
              <a:xfrm>
                <a:off x="1516055" y="3054614"/>
                <a:ext cx="2072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  <a:ea typeface="DFKai-SB" panose="03000509000000000000" pitchFamily="65" charset="-120"/>
                  </a:rPr>
                  <a:t>(1</a:t>
                </a:r>
                <a:r>
                  <a:rPr lang="zh-TW" altLang="en-US" sz="2800" dirty="0">
                    <a:solidFill>
                      <a:srgbClr val="FF0000"/>
                    </a:solidFill>
                    <a:ea typeface="DFKai-SB" panose="03000509000000000000" pitchFamily="65" charset="-120"/>
                  </a:rPr>
                  <a:t>－       </a:t>
                </a:r>
                <a:r>
                  <a:rPr lang="en-US" altLang="zh-TW" sz="2800" dirty="0">
                    <a:solidFill>
                      <a:srgbClr val="FF0000"/>
                    </a:solidFill>
                    <a:ea typeface="DFKai-SB" panose="03000509000000000000" pitchFamily="65" charset="-120"/>
                  </a:rPr>
                  <a:t>)</a:t>
                </a:r>
                <a:endParaRPr lang="zh-TW" altLang="en-US" sz="2800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C6BD921-88B0-6566-6269-EFE2C04234CE}"/>
              </a:ext>
            </a:extLst>
          </p:cNvPr>
          <p:cNvGrpSpPr/>
          <p:nvPr/>
        </p:nvGrpSpPr>
        <p:grpSpPr>
          <a:xfrm>
            <a:off x="5866585" y="983644"/>
            <a:ext cx="752372" cy="908330"/>
            <a:chOff x="2282312" y="2960872"/>
            <a:chExt cx="752372" cy="90833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5A900E7-F2B4-1156-041D-46C263251B33}"/>
                </a:ext>
              </a:extLst>
            </p:cNvPr>
            <p:cNvSpPr txBox="1"/>
            <p:nvPr/>
          </p:nvSpPr>
          <p:spPr>
            <a:xfrm>
              <a:off x="2363335" y="2960872"/>
              <a:ext cx="671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ea typeface="DFKai-SB" panose="03000509000000000000" pitchFamily="65" charset="-120"/>
                </a:rPr>
                <a:t>5</a:t>
              </a:r>
              <a:endParaRPr lang="zh-TW" altLang="en-US" sz="28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007B3E3-F86A-66A8-61E0-9326730C26C2}"/>
                </a:ext>
              </a:extLst>
            </p:cNvPr>
            <p:cNvSpPr txBox="1"/>
            <p:nvPr/>
          </p:nvSpPr>
          <p:spPr>
            <a:xfrm>
              <a:off x="2282312" y="3345982"/>
              <a:ext cx="710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ea typeface="DFKai-SB" panose="03000509000000000000" pitchFamily="65" charset="-120"/>
                </a:rPr>
                <a:t>12</a:t>
              </a:r>
              <a:endParaRPr lang="zh-TW" altLang="en-US" sz="2800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52E4A63-3F6B-B8AB-48FF-EDC1B49DF500}"/>
                </a:ext>
              </a:extLst>
            </p:cNvPr>
            <p:cNvCxnSpPr>
              <a:cxnSpLocks/>
            </p:cNvCxnSpPr>
            <p:nvPr/>
          </p:nvCxnSpPr>
          <p:spPr>
            <a:xfrm>
              <a:off x="2282312" y="3420419"/>
              <a:ext cx="5383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AB44B0-504F-E869-805C-80BF73B3AFDE}"/>
              </a:ext>
            </a:extLst>
          </p:cNvPr>
          <p:cNvGrpSpPr/>
          <p:nvPr/>
        </p:nvGrpSpPr>
        <p:grpSpPr>
          <a:xfrm>
            <a:off x="2049249" y="3036739"/>
            <a:ext cx="1332824" cy="900944"/>
            <a:chOff x="2282312" y="2976368"/>
            <a:chExt cx="1332824" cy="90094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7E7D3BAD-7A89-8880-B4B1-9E3036908781}"/>
                </a:ext>
              </a:extLst>
            </p:cNvPr>
            <p:cNvGrpSpPr/>
            <p:nvPr/>
          </p:nvGrpSpPr>
          <p:grpSpPr>
            <a:xfrm>
              <a:off x="2282312" y="2976368"/>
              <a:ext cx="765406" cy="900944"/>
              <a:chOff x="2282312" y="2976368"/>
              <a:chExt cx="765406" cy="90094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8936749-0210-2ABB-EC1E-1E1E2AB43B1F}"/>
                  </a:ext>
                </a:extLst>
              </p:cNvPr>
              <p:cNvSpPr txBox="1"/>
              <p:nvPr/>
            </p:nvSpPr>
            <p:spPr>
              <a:xfrm>
                <a:off x="2374803" y="2976368"/>
                <a:ext cx="487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5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4B73B51-5AD5-2D56-6F2F-5A2BF550214D}"/>
                  </a:ext>
                </a:extLst>
              </p:cNvPr>
              <p:cNvSpPr txBox="1"/>
              <p:nvPr/>
            </p:nvSpPr>
            <p:spPr>
              <a:xfrm>
                <a:off x="2282312" y="3354092"/>
                <a:ext cx="765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12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63ECCA9-08D0-64A0-63F0-1C77A8EB6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20419"/>
                <a:ext cx="5040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6004C52-72A3-36AA-B51C-E543DA225046}"/>
                </a:ext>
              </a:extLst>
            </p:cNvPr>
            <p:cNvSpPr txBox="1"/>
            <p:nvPr/>
          </p:nvSpPr>
          <p:spPr>
            <a:xfrm>
              <a:off x="2723284" y="3132151"/>
              <a:ext cx="8918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箱</a:t>
              </a: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33C90048-7E8C-AB38-E2A9-B93545C054E3}"/>
              </a:ext>
            </a:extLst>
          </p:cNvPr>
          <p:cNvSpPr txBox="1"/>
          <p:nvPr/>
        </p:nvSpPr>
        <p:spPr>
          <a:xfrm>
            <a:off x="3379800" y="4643130"/>
            <a:ext cx="220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溢出的水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　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2F60308-707D-A155-E106-129F37E25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850" y="2852753"/>
            <a:ext cx="743341" cy="963366"/>
          </a:xfrm>
          <a:prstGeom prst="rect">
            <a:avLst/>
          </a:prstGeom>
        </p:spPr>
      </p:pic>
      <p:sp>
        <p:nvSpPr>
          <p:cNvPr id="18" name="右大括号 17">
            <a:extLst>
              <a:ext uri="{FF2B5EF4-FFF2-40B4-BE49-F238E27FC236}">
                <a16:creationId xmlns:a16="http://schemas.microsoft.com/office/drawing/2014/main" id="{C156CE1B-F313-00E3-E05F-3BF034377811}"/>
              </a:ext>
            </a:extLst>
          </p:cNvPr>
          <p:cNvSpPr/>
          <p:nvPr/>
        </p:nvSpPr>
        <p:spPr>
          <a:xfrm>
            <a:off x="1851644" y="3322904"/>
            <a:ext cx="143843" cy="328614"/>
          </a:xfrm>
          <a:prstGeom prst="rightBrace">
            <a:avLst>
              <a:gd name="adj1" fmla="val 24659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64997C-3ACB-C00C-0C76-AC7659762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718" y="2913051"/>
            <a:ext cx="737321" cy="955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BE5B91-9442-AEBC-04D6-C769396DE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763" y="3939509"/>
            <a:ext cx="653861" cy="674381"/>
          </a:xfrm>
          <a:prstGeom prst="rect">
            <a:avLst/>
          </a:prstGeom>
        </p:spPr>
      </p:pic>
      <p:sp>
        <p:nvSpPr>
          <p:cNvPr id="13" name="右大括号 12">
            <a:extLst>
              <a:ext uri="{FF2B5EF4-FFF2-40B4-BE49-F238E27FC236}">
                <a16:creationId xmlns:a16="http://schemas.microsoft.com/office/drawing/2014/main" id="{0223C3E4-0AB0-AA83-E789-D78F03DC0EA2}"/>
              </a:ext>
            </a:extLst>
          </p:cNvPr>
          <p:cNvSpPr/>
          <p:nvPr/>
        </p:nvSpPr>
        <p:spPr>
          <a:xfrm>
            <a:off x="4436226" y="2910536"/>
            <a:ext cx="152694" cy="463962"/>
          </a:xfrm>
          <a:prstGeom prst="rightBrace">
            <a:avLst>
              <a:gd name="adj1" fmla="val 24659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2C02F85-66F5-EF91-5DA3-6A9CCCBE8982}"/>
              </a:ext>
            </a:extLst>
          </p:cNvPr>
          <p:cNvGrpSpPr/>
          <p:nvPr/>
        </p:nvGrpSpPr>
        <p:grpSpPr>
          <a:xfrm>
            <a:off x="4529302" y="2580438"/>
            <a:ext cx="3751188" cy="900944"/>
            <a:chOff x="683873" y="3916706"/>
            <a:chExt cx="3751188" cy="90094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B6CCE7F-3A6F-81CC-ED85-AC0817316053}"/>
                </a:ext>
              </a:extLst>
            </p:cNvPr>
            <p:cNvGrpSpPr/>
            <p:nvPr/>
          </p:nvGrpSpPr>
          <p:grpSpPr>
            <a:xfrm>
              <a:off x="2876992" y="3916706"/>
              <a:ext cx="765406" cy="900944"/>
              <a:chOff x="2876992" y="3916706"/>
              <a:chExt cx="765406" cy="900944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EECF592-F7C7-E739-2DBF-4F01909E2E3E}"/>
                  </a:ext>
                </a:extLst>
              </p:cNvPr>
              <p:cNvSpPr txBox="1"/>
              <p:nvPr/>
            </p:nvSpPr>
            <p:spPr>
              <a:xfrm>
                <a:off x="2969483" y="3916706"/>
                <a:ext cx="487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5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E498C9F-0ABA-F6E8-0B80-FE54A9FDA9C3}"/>
                  </a:ext>
                </a:extLst>
              </p:cNvPr>
              <p:cNvSpPr txBox="1"/>
              <p:nvPr/>
            </p:nvSpPr>
            <p:spPr>
              <a:xfrm>
                <a:off x="2876992" y="4294430"/>
                <a:ext cx="765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12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8D39B336-99D4-9315-8B70-C293329E09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6992" y="4360757"/>
                <a:ext cx="5040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039A8A7-823F-F8C7-5ADF-95C87A067E70}"/>
                </a:ext>
              </a:extLst>
            </p:cNvPr>
            <p:cNvSpPr txBox="1"/>
            <p:nvPr/>
          </p:nvSpPr>
          <p:spPr>
            <a:xfrm>
              <a:off x="683873" y="4088637"/>
              <a:ext cx="3751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上升的佔</a:t>
              </a:r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(1</a:t>
              </a:r>
              <a:r>
                <a:rPr lang="zh-TW" altLang="en-US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－　</a:t>
              </a:r>
              <a:r>
                <a:rPr lang="zh-TW" altLang="en-US" sz="20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　</a:t>
              </a:r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)</a:t>
              </a:r>
              <a:r>
                <a:rPr lang="zh-TW" altLang="en-US" sz="2800" dirty="0">
                  <a:solidFill>
                    <a:srgbClr val="FF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箱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E442BF22-3239-A3DD-C43C-C392652C2E35}"/>
              </a:ext>
            </a:extLst>
          </p:cNvPr>
          <p:cNvSpPr txBox="1"/>
          <p:nvPr/>
        </p:nvSpPr>
        <p:spPr>
          <a:xfrm>
            <a:off x="4363623" y="4183194"/>
            <a:ext cx="1316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220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mL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33" name="右大括号 32">
            <a:extLst>
              <a:ext uri="{FF2B5EF4-FFF2-40B4-BE49-F238E27FC236}">
                <a16:creationId xmlns:a16="http://schemas.microsoft.com/office/drawing/2014/main" id="{E725FBD9-05C4-F8A2-D973-AF471FB91631}"/>
              </a:ext>
            </a:extLst>
          </p:cNvPr>
          <p:cNvSpPr/>
          <p:nvPr/>
        </p:nvSpPr>
        <p:spPr>
          <a:xfrm>
            <a:off x="4305640" y="4293647"/>
            <a:ext cx="115967" cy="302315"/>
          </a:xfrm>
          <a:prstGeom prst="rightBrace">
            <a:avLst>
              <a:gd name="adj1" fmla="val 24659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B29EEB73-C64C-FD4B-997D-1324C6B2EB59}"/>
              </a:ext>
            </a:extLst>
          </p:cNvPr>
          <p:cNvSpPr/>
          <p:nvPr/>
        </p:nvSpPr>
        <p:spPr>
          <a:xfrm>
            <a:off x="3071034" y="3349320"/>
            <a:ext cx="455765" cy="21336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0F4F0C-0F72-C72E-8531-3D0CCCD313C7}"/>
              </a:ext>
            </a:extLst>
          </p:cNvPr>
          <p:cNvSpPr txBox="1"/>
          <p:nvPr/>
        </p:nvSpPr>
        <p:spPr>
          <a:xfrm>
            <a:off x="773611" y="5126559"/>
            <a:ext cx="778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玩具潛艇的體積 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= 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上升的水的體積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zh-CN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溢出的水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　　　　　　　　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841B621-9C10-0C19-CEF5-E61E38947EE2}"/>
              </a:ext>
            </a:extLst>
          </p:cNvPr>
          <p:cNvGrpSpPr/>
          <p:nvPr/>
        </p:nvGrpSpPr>
        <p:grpSpPr>
          <a:xfrm>
            <a:off x="1302448" y="4603911"/>
            <a:ext cx="6040153" cy="1705101"/>
            <a:chOff x="-232339" y="656185"/>
            <a:chExt cx="6040153" cy="170510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B98D3CE-EE64-A5A6-425A-BBFA23252D7A}"/>
                </a:ext>
              </a:extLst>
            </p:cNvPr>
            <p:cNvSpPr txBox="1"/>
            <p:nvPr/>
          </p:nvSpPr>
          <p:spPr>
            <a:xfrm>
              <a:off x="-232339" y="822403"/>
              <a:ext cx="604015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或       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3240×                 </a:t>
              </a: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＋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220</a:t>
              </a:r>
              <a:endPara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        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= 2110</a:t>
              </a:r>
            </a:p>
            <a:p>
              <a:pPr>
                <a:spcAft>
                  <a:spcPts val="600"/>
                </a:spcAft>
              </a:pP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        玩具潛艇的體積是</a:t>
              </a:r>
              <a:r>
                <a:rPr lang="en-US" altLang="zh-TW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2110cm</a:t>
              </a:r>
              <a:r>
                <a:rPr lang="en-US" altLang="zh-TW" sz="2800" baseline="300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3</a:t>
              </a:r>
              <a:r>
                <a:rPr lang="zh-TW" altLang="en-US" sz="2800" dirty="0">
                  <a:solidFill>
                    <a:srgbClr val="FF0000"/>
                  </a:solidFill>
                  <a:ea typeface="DFKai-SB" panose="03000509000000000000" pitchFamily="65" charset="-120"/>
                </a:rPr>
                <a:t>。</a:t>
              </a:r>
              <a:endPara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B910841-E14C-5D72-E440-259DC49B0554}"/>
                </a:ext>
              </a:extLst>
            </p:cNvPr>
            <p:cNvGrpSpPr/>
            <p:nvPr/>
          </p:nvGrpSpPr>
          <p:grpSpPr>
            <a:xfrm>
              <a:off x="1701317" y="656185"/>
              <a:ext cx="2072182" cy="900944"/>
              <a:chOff x="1528935" y="2976368"/>
              <a:chExt cx="2072182" cy="90094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A35725E2-2BE4-8DC1-DE0E-E37B996135AB}"/>
                  </a:ext>
                </a:extLst>
              </p:cNvPr>
              <p:cNvGrpSpPr/>
              <p:nvPr/>
            </p:nvGrpSpPr>
            <p:grpSpPr>
              <a:xfrm>
                <a:off x="2282312" y="2976368"/>
                <a:ext cx="765406" cy="900944"/>
                <a:chOff x="2282312" y="2976368"/>
                <a:chExt cx="765406" cy="900944"/>
              </a:xfrm>
            </p:grpSpPr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A45E9FAC-2F98-8CE6-622F-3300B2790C43}"/>
                    </a:ext>
                  </a:extLst>
                </p:cNvPr>
                <p:cNvSpPr txBox="1"/>
                <p:nvPr/>
              </p:nvSpPr>
              <p:spPr>
                <a:xfrm>
                  <a:off x="2374803" y="2976368"/>
                  <a:ext cx="4878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00"/>
                      </a:solidFill>
                      <a:ea typeface="DFKai-SB" panose="03000509000000000000" pitchFamily="65" charset="-120"/>
                    </a:rPr>
                    <a:t>5</a:t>
                  </a:r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71C3AA06-66FA-1445-74E6-6A0C0F9BEDC8}"/>
                    </a:ext>
                  </a:extLst>
                </p:cNvPr>
                <p:cNvSpPr txBox="1"/>
                <p:nvPr/>
              </p:nvSpPr>
              <p:spPr>
                <a:xfrm>
                  <a:off x="2282312" y="3354092"/>
                  <a:ext cx="7654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00"/>
                      </a:solidFill>
                      <a:ea typeface="DFKai-SB" panose="03000509000000000000" pitchFamily="65" charset="-120"/>
                    </a:rPr>
                    <a:t>12</a:t>
                  </a:r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F57C07EF-76E5-F1F2-72B7-4878A43AA0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312" y="3420419"/>
                  <a:ext cx="5040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40E9471-7F81-0C4F-2216-3C78B35BF9CE}"/>
                  </a:ext>
                </a:extLst>
              </p:cNvPr>
              <p:cNvSpPr txBox="1"/>
              <p:nvPr/>
            </p:nvSpPr>
            <p:spPr>
              <a:xfrm>
                <a:off x="1528935" y="3145140"/>
                <a:ext cx="2072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00"/>
                    </a:solidFill>
                    <a:ea typeface="DFKai-SB" panose="03000509000000000000" pitchFamily="65" charset="-120"/>
                  </a:rPr>
                  <a:t>(1</a:t>
                </a:r>
                <a:r>
                  <a:rPr lang="zh-TW" altLang="en-US" sz="2800" dirty="0">
                    <a:solidFill>
                      <a:srgbClr val="FF0000"/>
                    </a:solidFill>
                    <a:ea typeface="DFKai-SB" panose="03000509000000000000" pitchFamily="65" charset="-120"/>
                  </a:rPr>
                  <a:t>－       </a:t>
                </a:r>
                <a:r>
                  <a:rPr lang="en-US" altLang="zh-TW" sz="2800" dirty="0">
                    <a:solidFill>
                      <a:srgbClr val="FF0000"/>
                    </a:solidFill>
                    <a:ea typeface="DFKai-SB" panose="03000509000000000000" pitchFamily="65" charset="-120"/>
                  </a:rPr>
                  <a:t>)</a:t>
                </a:r>
                <a:endParaRPr lang="zh-TW" altLang="en-US" sz="2800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A08B400-F410-F39C-FC0C-ABCFC39008CA}"/>
              </a:ext>
            </a:extLst>
          </p:cNvPr>
          <p:cNvGrpSpPr/>
          <p:nvPr/>
        </p:nvGrpSpPr>
        <p:grpSpPr>
          <a:xfrm>
            <a:off x="3340289" y="5440759"/>
            <a:ext cx="3545116" cy="900944"/>
            <a:chOff x="149990" y="584762"/>
            <a:chExt cx="3545116" cy="900944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11B8D1C-07B2-53FA-0354-484B3DF0154A}"/>
                </a:ext>
              </a:extLst>
            </p:cNvPr>
            <p:cNvSpPr txBox="1"/>
            <p:nvPr/>
          </p:nvSpPr>
          <p:spPr>
            <a:xfrm>
              <a:off x="149990" y="722400"/>
              <a:ext cx="3545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TW" sz="2800" dirty="0">
                  <a:solidFill>
                    <a:srgbClr val="FF00FF"/>
                  </a:solidFill>
                  <a:ea typeface="DFKai-SB" panose="03000509000000000000" pitchFamily="65" charset="-120"/>
                  <a:sym typeface="Symbol" panose="05050102010706020507" pitchFamily="18" charset="2"/>
                </a:rPr>
                <a:t>= 3240×              </a:t>
              </a:r>
              <a:endPara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A59F6AE-5080-F0A3-AEEC-E994E63065DB}"/>
                </a:ext>
              </a:extLst>
            </p:cNvPr>
            <p:cNvGrpSpPr/>
            <p:nvPr/>
          </p:nvGrpSpPr>
          <p:grpSpPr>
            <a:xfrm>
              <a:off x="1387467" y="584762"/>
              <a:ext cx="2072182" cy="900944"/>
              <a:chOff x="1215085" y="2904945"/>
              <a:chExt cx="2072182" cy="900944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093999C-F769-CA8E-2425-82565CA0A707}"/>
                  </a:ext>
                </a:extLst>
              </p:cNvPr>
              <p:cNvSpPr txBox="1"/>
              <p:nvPr/>
            </p:nvSpPr>
            <p:spPr>
              <a:xfrm>
                <a:off x="1215085" y="3059431"/>
                <a:ext cx="2072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(1</a:t>
                </a:r>
                <a:r>
                  <a:rPr lang="zh-TW" altLang="en-US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－      </a:t>
                </a:r>
                <a:r>
                  <a:rPr lang="zh-TW" altLang="en-US" sz="20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 </a:t>
                </a:r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)</a:t>
                </a:r>
                <a:endParaRPr lang="zh-TW" altLang="en-US" sz="2800" dirty="0">
                  <a:solidFill>
                    <a:srgbClr val="FF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5692AF4C-6060-89D1-048F-438CF3DD5573}"/>
                  </a:ext>
                </a:extLst>
              </p:cNvPr>
              <p:cNvGrpSpPr/>
              <p:nvPr/>
            </p:nvGrpSpPr>
            <p:grpSpPr>
              <a:xfrm>
                <a:off x="1934665" y="2904945"/>
                <a:ext cx="765406" cy="900944"/>
                <a:chOff x="1934665" y="2904945"/>
                <a:chExt cx="765406" cy="900944"/>
              </a:xfrm>
            </p:grpSpPr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01F6313A-053A-46C6-C1FA-C11ECD2FF9B5}"/>
                    </a:ext>
                  </a:extLst>
                </p:cNvPr>
                <p:cNvSpPr txBox="1"/>
                <p:nvPr/>
              </p:nvSpPr>
              <p:spPr>
                <a:xfrm>
                  <a:off x="2027156" y="2904945"/>
                  <a:ext cx="4878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FF"/>
                      </a:solidFill>
                      <a:ea typeface="DFKai-SB" panose="03000509000000000000" pitchFamily="65" charset="-120"/>
                    </a:rPr>
                    <a:t>5</a:t>
                  </a:r>
                  <a:endParaRPr lang="zh-TW" altLang="en-US" sz="28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567D369A-39B9-86F7-277F-AE5AA526C4B8}"/>
                    </a:ext>
                  </a:extLst>
                </p:cNvPr>
                <p:cNvSpPr txBox="1"/>
                <p:nvPr/>
              </p:nvSpPr>
              <p:spPr>
                <a:xfrm>
                  <a:off x="1934665" y="3282669"/>
                  <a:ext cx="7654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dirty="0">
                      <a:solidFill>
                        <a:srgbClr val="FF00FF"/>
                      </a:solidFill>
                      <a:ea typeface="DFKai-SB" panose="03000509000000000000" pitchFamily="65" charset="-120"/>
                    </a:rPr>
                    <a:t>12</a:t>
                  </a:r>
                  <a:endParaRPr lang="zh-TW" altLang="en-US" sz="2800" dirty="0">
                    <a:solidFill>
                      <a:srgbClr val="FF00FF"/>
                    </a:solidFill>
                  </a:endParaRPr>
                </a:p>
              </p:txBody>
            </p: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C42AF030-747F-911B-8AF5-0493D7CD2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34665" y="3348996"/>
                  <a:ext cx="504000" cy="0"/>
                </a:xfrm>
                <a:prstGeom prst="line">
                  <a:avLst/>
                </a:prstGeom>
                <a:ln w="28575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FBCCCC2-56C9-4283-514E-A9B9E31E985C}"/>
              </a:ext>
            </a:extLst>
          </p:cNvPr>
          <p:cNvGrpSpPr/>
          <p:nvPr/>
        </p:nvGrpSpPr>
        <p:grpSpPr>
          <a:xfrm>
            <a:off x="4646263" y="3109487"/>
            <a:ext cx="1332824" cy="900944"/>
            <a:chOff x="2282312" y="2976368"/>
            <a:chExt cx="1332824" cy="900944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A4CAB211-CB15-F37B-8448-28B59B3A49A5}"/>
                </a:ext>
              </a:extLst>
            </p:cNvPr>
            <p:cNvGrpSpPr/>
            <p:nvPr/>
          </p:nvGrpSpPr>
          <p:grpSpPr>
            <a:xfrm>
              <a:off x="2282312" y="2976368"/>
              <a:ext cx="765406" cy="900944"/>
              <a:chOff x="2282312" y="2976368"/>
              <a:chExt cx="765406" cy="900944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A2956CF-5F1B-B695-80A8-0C16DC0DDBCA}"/>
                  </a:ext>
                </a:extLst>
              </p:cNvPr>
              <p:cNvSpPr txBox="1"/>
              <p:nvPr/>
            </p:nvSpPr>
            <p:spPr>
              <a:xfrm>
                <a:off x="2374803" y="2976368"/>
                <a:ext cx="487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5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B00F784-369F-2F45-E345-47C9507BC702}"/>
                  </a:ext>
                </a:extLst>
              </p:cNvPr>
              <p:cNvSpPr txBox="1"/>
              <p:nvPr/>
            </p:nvSpPr>
            <p:spPr>
              <a:xfrm>
                <a:off x="2282312" y="3354092"/>
                <a:ext cx="765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12</a:t>
                </a:r>
                <a:endParaRPr lang="zh-TW" altLang="en-US" sz="28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39ECD162-3715-748E-E9AC-A2AAAAA15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2312" y="3420419"/>
                <a:ext cx="5040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A6B4CAD4-BEA7-798E-FFE0-F57260C869C5}"/>
                </a:ext>
              </a:extLst>
            </p:cNvPr>
            <p:cNvSpPr txBox="1"/>
            <p:nvPr/>
          </p:nvSpPr>
          <p:spPr>
            <a:xfrm>
              <a:off x="2723284" y="3132151"/>
              <a:ext cx="8918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FF00FF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箱</a:t>
              </a:r>
            </a:p>
          </p:txBody>
        </p:sp>
      </p:grpSp>
      <p:sp>
        <p:nvSpPr>
          <p:cNvPr id="64" name="右大括号 63">
            <a:extLst>
              <a:ext uri="{FF2B5EF4-FFF2-40B4-BE49-F238E27FC236}">
                <a16:creationId xmlns:a16="http://schemas.microsoft.com/office/drawing/2014/main" id="{A48BC991-3D5A-CBE0-473B-09C75A2B57AC}"/>
              </a:ext>
            </a:extLst>
          </p:cNvPr>
          <p:cNvSpPr/>
          <p:nvPr/>
        </p:nvSpPr>
        <p:spPr>
          <a:xfrm>
            <a:off x="4447716" y="3385790"/>
            <a:ext cx="143843" cy="328614"/>
          </a:xfrm>
          <a:prstGeom prst="rightBrace">
            <a:avLst>
              <a:gd name="adj1" fmla="val 24659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F4C7FFF-E0CF-1D39-03C2-F5EB4C030F9D}"/>
              </a:ext>
            </a:extLst>
          </p:cNvPr>
          <p:cNvSpPr txBox="1"/>
          <p:nvPr/>
        </p:nvSpPr>
        <p:spPr>
          <a:xfrm>
            <a:off x="5894900" y="5595245"/>
            <a:ext cx="148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220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1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57" grpId="0" animBg="1"/>
      <p:bldP spid="57" grpId="1" animBg="1"/>
      <p:bldP spid="82" grpId="0"/>
      <p:bldP spid="82" grpId="1"/>
      <p:bldP spid="18" grpId="0" animBg="1"/>
      <p:bldP spid="18" grpId="1" animBg="1"/>
      <p:bldP spid="13" grpId="0" animBg="1"/>
      <p:bldP spid="13" grpId="1" animBg="1"/>
      <p:bldP spid="31" grpId="0"/>
      <p:bldP spid="31" grpId="1"/>
      <p:bldP spid="33" grpId="0" animBg="1"/>
      <p:bldP spid="33" grpId="1" animBg="1"/>
      <p:bldP spid="34" grpId="0" animBg="1"/>
      <p:bldP spid="34" grpId="1" animBg="1"/>
      <p:bldP spid="3" grpId="0"/>
      <p:bldP spid="3" grpId="1"/>
      <p:bldP spid="64" grpId="0" animBg="1"/>
      <p:bldP spid="64" grpId="1" animBg="1"/>
      <p:bldP spid="65" grpId="0"/>
      <p:bldP spid="6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0F3D7A91-CA80-1AEF-BBA6-A6937E7A66A0}"/>
              </a:ext>
            </a:extLst>
          </p:cNvPr>
          <p:cNvSpPr/>
          <p:nvPr/>
        </p:nvSpPr>
        <p:spPr>
          <a:xfrm>
            <a:off x="6293019" y="1255382"/>
            <a:ext cx="2428008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7406D0-23B5-718C-2F1C-6BE92AECE626}"/>
              </a:ext>
            </a:extLst>
          </p:cNvPr>
          <p:cNvSpPr/>
          <p:nvPr/>
        </p:nvSpPr>
        <p:spPr>
          <a:xfrm>
            <a:off x="1430595" y="1255382"/>
            <a:ext cx="3413619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83359" y="1162978"/>
            <a:ext cx="8312728" cy="2104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28. </a:t>
            </a:r>
            <a:r>
              <a:rPr lang="zh-TW" altLang="en-US" sz="2800" dirty="0">
                <a:ea typeface="DFKai-SB" panose="03000509000000000000" pitchFamily="65" charset="-120"/>
              </a:rPr>
              <a:t>用</a:t>
            </a:r>
            <a:r>
              <a:rPr lang="en-US" altLang="zh-TW" sz="2800" dirty="0"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ea typeface="DFKai-SB" panose="03000509000000000000" pitchFamily="65" charset="-120"/>
              </a:rPr>
              <a:t>個大小相同的正方形拼出一個只有</a:t>
            </a:r>
            <a:r>
              <a:rPr lang="en-US" altLang="zh-TW" sz="2800" dirty="0">
                <a:ea typeface="DFKai-SB" panose="03000509000000000000" pitchFamily="65" charset="-120"/>
              </a:rPr>
              <a:t>1</a:t>
            </a:r>
            <a:r>
              <a:rPr lang="zh-TW" altLang="en-US" sz="2800" dirty="0">
                <a:ea typeface="DFKai-SB" panose="03000509000000000000" pitchFamily="65" charset="-120"/>
              </a:rPr>
              <a:t>條對稱軸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</a:rPr>
              <a:t>的圖形。在以下方格中畫出來。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     </a:t>
            </a:r>
          </a:p>
          <a:p>
            <a:pPr>
              <a:lnSpc>
                <a:spcPts val="100"/>
              </a:lnSpc>
            </a:pPr>
            <a:endParaRPr lang="en-US" altLang="zh-TW" sz="2800" b="1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603DF6-B2FF-899F-C9EB-528C7CE85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2294839"/>
            <a:ext cx="7372350" cy="27087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9D960C-2712-6F8C-75C2-39F6D8913C24}"/>
              </a:ext>
            </a:extLst>
          </p:cNvPr>
          <p:cNvSpPr/>
          <p:nvPr/>
        </p:nvSpPr>
        <p:spPr>
          <a:xfrm>
            <a:off x="4852988" y="2844750"/>
            <a:ext cx="523876" cy="5286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F0585B-57CE-0E33-2416-80F4A9FCC3FA}"/>
              </a:ext>
            </a:extLst>
          </p:cNvPr>
          <p:cNvSpPr/>
          <p:nvPr/>
        </p:nvSpPr>
        <p:spPr>
          <a:xfrm>
            <a:off x="3279186" y="2845480"/>
            <a:ext cx="523876" cy="5286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88D4DA-DE13-D3E6-7CDA-5639DC873C36}"/>
              </a:ext>
            </a:extLst>
          </p:cNvPr>
          <p:cNvSpPr/>
          <p:nvPr/>
        </p:nvSpPr>
        <p:spPr>
          <a:xfrm>
            <a:off x="4329112" y="2844750"/>
            <a:ext cx="523876" cy="5286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F0D32E-2E21-797A-E77E-B132AEB9C82A}"/>
              </a:ext>
            </a:extLst>
          </p:cNvPr>
          <p:cNvSpPr/>
          <p:nvPr/>
        </p:nvSpPr>
        <p:spPr>
          <a:xfrm>
            <a:off x="5373689" y="2844749"/>
            <a:ext cx="523876" cy="5286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7BF2F70-BED4-CD9D-DF2E-DC064916C0FC}"/>
              </a:ext>
            </a:extLst>
          </p:cNvPr>
          <p:cNvSpPr/>
          <p:nvPr/>
        </p:nvSpPr>
        <p:spPr>
          <a:xfrm>
            <a:off x="3805236" y="2845062"/>
            <a:ext cx="523876" cy="52863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8C2FDD3-A918-FFB6-F23A-F7B3813AE277}"/>
              </a:ext>
            </a:extLst>
          </p:cNvPr>
          <p:cNvCxnSpPr>
            <a:cxnSpLocks/>
          </p:cNvCxnSpPr>
          <p:nvPr/>
        </p:nvCxnSpPr>
        <p:spPr>
          <a:xfrm>
            <a:off x="2871788" y="3115514"/>
            <a:ext cx="33528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BB91DFF-F651-04C5-FEF0-B763662D26B1}"/>
              </a:ext>
            </a:extLst>
          </p:cNvPr>
          <p:cNvSpPr txBox="1"/>
          <p:nvPr/>
        </p:nvSpPr>
        <p:spPr>
          <a:xfrm>
            <a:off x="6408309" y="2844749"/>
            <a:ext cx="171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不符合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9E3225C-A328-441E-3AD5-976B873D66A6}"/>
              </a:ext>
            </a:extLst>
          </p:cNvPr>
          <p:cNvSpPr txBox="1"/>
          <p:nvPr/>
        </p:nvSpPr>
        <p:spPr>
          <a:xfrm>
            <a:off x="5635627" y="3786837"/>
            <a:ext cx="171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符合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899142A-C235-F3C2-BFB8-7A2087251E29}"/>
              </a:ext>
            </a:extLst>
          </p:cNvPr>
          <p:cNvSpPr/>
          <p:nvPr/>
        </p:nvSpPr>
        <p:spPr>
          <a:xfrm>
            <a:off x="4327741" y="3363859"/>
            <a:ext cx="523876" cy="52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C4078AB-FE0D-DF1D-93F6-C47C7B40E358}"/>
              </a:ext>
            </a:extLst>
          </p:cNvPr>
          <p:cNvSpPr/>
          <p:nvPr/>
        </p:nvSpPr>
        <p:spPr>
          <a:xfrm>
            <a:off x="3804900" y="2835953"/>
            <a:ext cx="523876" cy="52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40F1442-EBCF-CF15-F68A-B94BF3BFAB1A}"/>
              </a:ext>
            </a:extLst>
          </p:cNvPr>
          <p:cNvSpPr/>
          <p:nvPr/>
        </p:nvSpPr>
        <p:spPr>
          <a:xfrm>
            <a:off x="4850064" y="2835223"/>
            <a:ext cx="523876" cy="52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D61CF13-8274-BDA1-70EB-658D12F09449}"/>
              </a:ext>
            </a:extLst>
          </p:cNvPr>
          <p:cNvSpPr/>
          <p:nvPr/>
        </p:nvSpPr>
        <p:spPr>
          <a:xfrm>
            <a:off x="4328569" y="3894250"/>
            <a:ext cx="523876" cy="52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8C78C37-0F09-8364-7DB6-0E79789F8FFC}"/>
              </a:ext>
            </a:extLst>
          </p:cNvPr>
          <p:cNvSpPr/>
          <p:nvPr/>
        </p:nvSpPr>
        <p:spPr>
          <a:xfrm>
            <a:off x="4326188" y="2835535"/>
            <a:ext cx="523876" cy="528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109DCF6-F4BB-9D01-C92A-74A6577D0093}"/>
              </a:ext>
            </a:extLst>
          </p:cNvPr>
          <p:cNvCxnSpPr>
            <a:cxnSpLocks/>
          </p:cNvCxnSpPr>
          <p:nvPr/>
        </p:nvCxnSpPr>
        <p:spPr>
          <a:xfrm>
            <a:off x="4597225" y="2418892"/>
            <a:ext cx="0" cy="222168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11D9796-1D5C-CAB2-C5BB-9B044A92DB31}"/>
              </a:ext>
            </a:extLst>
          </p:cNvPr>
          <p:cNvSpPr txBox="1"/>
          <p:nvPr/>
        </p:nvSpPr>
        <p:spPr>
          <a:xfrm>
            <a:off x="5112002" y="5042795"/>
            <a:ext cx="417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其他正確答案也可接受）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7.40741E-7 L 0.11458 0.0770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7.40741E-7 L -0.11424 0.15185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8" grpId="0" animBg="1"/>
      <p:bldP spid="28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14" grpId="0" animBg="1"/>
      <p:bldP spid="14" grpId="1" animBg="1"/>
      <p:bldP spid="14" grpId="2" animBg="1"/>
      <p:bldP spid="17" grpId="0" animBg="1"/>
      <p:bldP spid="17" grpId="1" animBg="1"/>
      <p:bldP spid="27" grpId="0"/>
      <p:bldP spid="27" grpId="1"/>
      <p:bldP spid="33" grpId="0"/>
      <p:bldP spid="33" grpId="1"/>
      <p:bldP spid="34" grpId="0" animBg="1"/>
      <p:bldP spid="35" grpId="0" animBg="1"/>
      <p:bldP spid="36" grpId="0" animBg="1"/>
      <p:bldP spid="37" grpId="0" animBg="1"/>
      <p:bldP spid="3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FDDF5C4-4751-E9F1-7EDB-DD4266EBA319}"/>
              </a:ext>
            </a:extLst>
          </p:cNvPr>
          <p:cNvSpPr/>
          <p:nvPr/>
        </p:nvSpPr>
        <p:spPr>
          <a:xfrm>
            <a:off x="2247613" y="1324318"/>
            <a:ext cx="1871626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CB478A3-7BF3-782A-47F6-E52EADC37D32}"/>
              </a:ext>
            </a:extLst>
          </p:cNvPr>
          <p:cNvSpPr/>
          <p:nvPr/>
        </p:nvSpPr>
        <p:spPr>
          <a:xfrm>
            <a:off x="5618099" y="1324317"/>
            <a:ext cx="2522724" cy="368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FC13C4A-1A92-F11D-2E0C-335D58420BBD}"/>
              </a:ext>
            </a:extLst>
          </p:cNvPr>
          <p:cNvSpPr/>
          <p:nvPr/>
        </p:nvSpPr>
        <p:spPr>
          <a:xfrm>
            <a:off x="2247613" y="1324317"/>
            <a:ext cx="1871626" cy="3681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EA2F39F-1922-671D-D55C-D227AE9370DF}"/>
              </a:ext>
            </a:extLst>
          </p:cNvPr>
          <p:cNvSpPr/>
          <p:nvPr/>
        </p:nvSpPr>
        <p:spPr>
          <a:xfrm>
            <a:off x="1142139" y="1855945"/>
            <a:ext cx="4699367" cy="368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08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33. </a:t>
            </a:r>
            <a:r>
              <a:rPr lang="zh-TW" altLang="en-US" sz="2800" dirty="0">
                <a:ea typeface="DFKai-SB" panose="03000509000000000000" pitchFamily="65" charset="-120"/>
              </a:rPr>
              <a:t>宣傳部原有</a:t>
            </a:r>
            <a:r>
              <a:rPr lang="en-US" altLang="zh-TW" sz="2800" dirty="0"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ea typeface="DFKai-SB" panose="03000509000000000000" pitchFamily="65" charset="-120"/>
              </a:rPr>
              <a:t>名成員，他們的平均體重是</a:t>
            </a:r>
            <a:r>
              <a:rPr lang="en-US" altLang="zh-TW" sz="2800" dirty="0">
                <a:ea typeface="DFKai-SB" panose="03000509000000000000" pitchFamily="65" charset="-120"/>
              </a:rPr>
              <a:t>61kg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u="sng" dirty="0">
                <a:ea typeface="DFKai-SB" panose="03000509000000000000" pitchFamily="65" charset="-120"/>
              </a:rPr>
              <a:t>明悅</a:t>
            </a:r>
            <a:r>
              <a:rPr lang="zh-TW" altLang="en-US" sz="2800" dirty="0">
                <a:ea typeface="DFKai-SB" panose="03000509000000000000" pitchFamily="65" charset="-120"/>
              </a:rPr>
              <a:t>加入後，平均體重是</a:t>
            </a:r>
            <a:r>
              <a:rPr lang="en-US" altLang="zh-TW" sz="2800" dirty="0">
                <a:ea typeface="DFKai-SB" panose="03000509000000000000" pitchFamily="65" charset="-120"/>
              </a:rPr>
              <a:t>59kg</a:t>
            </a:r>
            <a:r>
              <a:rPr lang="zh-TW" altLang="en-US" sz="2800" dirty="0">
                <a:ea typeface="DFKai-SB" panose="03000509000000000000" pitchFamily="65" charset="-120"/>
              </a:rPr>
              <a:t>，</a:t>
            </a:r>
            <a:r>
              <a:rPr lang="zh-TW" altLang="en-US" sz="2800" u="sng" dirty="0">
                <a:ea typeface="DFKai-SB" panose="03000509000000000000" pitchFamily="65" charset="-120"/>
              </a:rPr>
              <a:t>明悅</a:t>
            </a:r>
            <a:r>
              <a:rPr lang="zh-TW" altLang="en-US" sz="2800" dirty="0">
                <a:ea typeface="DFKai-SB" panose="03000509000000000000" pitchFamily="65" charset="-120"/>
              </a:rPr>
              <a:t>的體重是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多少？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F259E21-A82B-54AC-CA24-262DF370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77" y="2922426"/>
            <a:ext cx="7217105" cy="242437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7CCB8C2-AE63-39FD-342B-D35A7B4BB81C}"/>
              </a:ext>
            </a:extLst>
          </p:cNvPr>
          <p:cNvSpPr txBox="1"/>
          <p:nvPr/>
        </p:nvSpPr>
        <p:spPr>
          <a:xfrm>
            <a:off x="2495868" y="3000500"/>
            <a:ext cx="44823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u="sng" dirty="0">
                <a:solidFill>
                  <a:srgbClr val="FF0000"/>
                </a:solidFill>
                <a:ea typeface="DFKai-SB" panose="03000509000000000000" pitchFamily="65" charset="-120"/>
              </a:rPr>
              <a:t>明悅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的體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重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是：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59×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 (5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61×5</a:t>
            </a:r>
            <a:endParaRPr lang="zh-TW" altLang="en-US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49(kg)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E3625AC-AC10-FBC6-2F0E-6A665CE1FCE7}"/>
              </a:ext>
            </a:extLst>
          </p:cNvPr>
          <p:cNvSpPr txBox="1"/>
          <p:nvPr/>
        </p:nvSpPr>
        <p:spPr>
          <a:xfrm>
            <a:off x="1697148" y="4580203"/>
            <a:ext cx="60401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59×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 (5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61×5</a:t>
            </a:r>
            <a:endParaRPr lang="zh-TW" altLang="en-US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49</a:t>
            </a:r>
          </a:p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 </a:t>
            </a:r>
            <a:r>
              <a:rPr lang="zh-CN" altLang="en-US" sz="2800" u="sng" dirty="0">
                <a:solidFill>
                  <a:srgbClr val="FF0000"/>
                </a:solidFill>
                <a:ea typeface="DFKai-SB" panose="03000509000000000000" pitchFamily="65" charset="-120"/>
              </a:rPr>
              <a:t>明悅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的體</a:t>
            </a:r>
            <a:r>
              <a:rPr lang="zh-CN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重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是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49kg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F312DAA-FB43-A999-332E-F1FFA077B8B2}"/>
              </a:ext>
            </a:extLst>
          </p:cNvPr>
          <p:cNvSpPr txBox="1"/>
          <p:nvPr/>
        </p:nvSpPr>
        <p:spPr>
          <a:xfrm>
            <a:off x="908240" y="3303333"/>
            <a:ext cx="7786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原有</a:t>
            </a:r>
            <a:r>
              <a:rPr lang="en-US" altLang="zh-TW" sz="2800" dirty="0">
                <a:solidFill>
                  <a:schemeClr val="accent2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名成員的總體重 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= 61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×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5</a:t>
            </a: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原有</a:t>
            </a:r>
            <a:r>
              <a:rPr lang="en-US" altLang="zh-TW" sz="2800" dirty="0">
                <a:solidFill>
                  <a:schemeClr val="accent2"/>
                </a:solidFill>
                <a:ea typeface="DFKai-SB" panose="03000509000000000000" pitchFamily="65" charset="-120"/>
              </a:rPr>
              <a:t>5</a:t>
            </a:r>
            <a:r>
              <a:rPr lang="zh-TW" altLang="en-US" sz="2800" dirty="0">
                <a:solidFill>
                  <a:schemeClr val="accent2"/>
                </a:solidFill>
                <a:ea typeface="DFKai-SB" panose="03000509000000000000" pitchFamily="65" charset="-120"/>
              </a:rPr>
              <a:t>名成員的總體重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E3E5D92-3C0C-21E6-E853-044F3D506A2F}"/>
              </a:ext>
            </a:extLst>
          </p:cNvPr>
          <p:cNvSpPr/>
          <p:nvPr/>
        </p:nvSpPr>
        <p:spPr>
          <a:xfrm>
            <a:off x="1000313" y="3357622"/>
            <a:ext cx="4668082" cy="4294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46FEB0C-F960-FFEE-425C-CC6DC92F958D}"/>
              </a:ext>
            </a:extLst>
          </p:cNvPr>
          <p:cNvSpPr/>
          <p:nvPr/>
        </p:nvSpPr>
        <p:spPr>
          <a:xfrm>
            <a:off x="1000312" y="3881017"/>
            <a:ext cx="3438338" cy="5219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B0AF02E-4D83-B417-368B-8DE4C9BB4781}"/>
              </a:ext>
            </a:extLst>
          </p:cNvPr>
          <p:cNvSpPr txBox="1"/>
          <p:nvPr/>
        </p:nvSpPr>
        <p:spPr>
          <a:xfrm>
            <a:off x="4313954" y="3888109"/>
            <a:ext cx="491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zh-TW" altLang="en-US" sz="2800" u="sng" dirty="0">
                <a:solidFill>
                  <a:schemeClr val="accent5"/>
                </a:solidFill>
                <a:ea typeface="DFKai-SB" panose="03000509000000000000" pitchFamily="65" charset="-120"/>
              </a:rPr>
              <a:t>明悅</a:t>
            </a:r>
            <a:r>
              <a:rPr lang="zh-TW" altLang="en-US" sz="2800" dirty="0">
                <a:solidFill>
                  <a:schemeClr val="accent5"/>
                </a:solidFill>
                <a:ea typeface="DFKai-SB" panose="03000509000000000000" pitchFamily="65" charset="-120"/>
              </a:rPr>
              <a:t>的體重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59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×(5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1)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9BFFA47-E4EF-D9DA-4260-164252B84A03}"/>
              </a:ext>
            </a:extLst>
          </p:cNvPr>
          <p:cNvSpPr txBox="1"/>
          <p:nvPr/>
        </p:nvSpPr>
        <p:spPr>
          <a:xfrm>
            <a:off x="3517006" y="3886887"/>
            <a:ext cx="132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61×5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2F6EDFF-4168-FE5E-EA6B-985FA444258D}"/>
              </a:ext>
            </a:extLst>
          </p:cNvPr>
          <p:cNvSpPr txBox="1"/>
          <p:nvPr/>
        </p:nvSpPr>
        <p:spPr>
          <a:xfrm>
            <a:off x="3413273" y="4483897"/>
            <a:ext cx="550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u="sng" dirty="0">
                <a:solidFill>
                  <a:schemeClr val="accent5"/>
                </a:solidFill>
                <a:ea typeface="DFKai-SB" panose="03000509000000000000" pitchFamily="65" charset="-120"/>
              </a:rPr>
              <a:t>明悅</a:t>
            </a:r>
            <a:r>
              <a:rPr lang="zh-TW" altLang="en-US" sz="2800" dirty="0">
                <a:solidFill>
                  <a:schemeClr val="accent5"/>
                </a:solidFill>
                <a:ea typeface="DFKai-SB" panose="03000509000000000000" pitchFamily="65" charset="-120"/>
              </a:rPr>
              <a:t>的體重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= 59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×(5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1)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61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×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 5 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　　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3" grpId="0" animBg="1"/>
      <p:bldP spid="33" grpId="1" animBg="1"/>
      <p:bldP spid="34" grpId="0" animBg="1"/>
      <p:bldP spid="34" grpId="1" animBg="1"/>
      <p:bldP spid="44" grpId="0" animBg="1"/>
      <p:bldP spid="44" grpId="1" animBg="1"/>
      <p:bldP spid="23" grpId="0"/>
      <p:bldP spid="31" grpId="0"/>
      <p:bldP spid="43" grpId="0" uiExpand="1" build="allAtOnce"/>
      <p:bldP spid="48" grpId="0" animBg="1"/>
      <p:bldP spid="48" grpId="1" animBg="1"/>
      <p:bldP spid="49" grpId="0" animBg="1"/>
      <p:bldP spid="49" grpId="1" animBg="1"/>
      <p:bldP spid="50" grpId="0" uiExpand="1" build="allAtOnce"/>
      <p:bldP spid="51" grpId="0" uiExpand="1" build="allAtOnce"/>
      <p:bldP spid="52" grpId="0" uiExpan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6f"/>
  <p:tag name="ISPRING_LMS_API_VERSION" val="SCORM 2004 (4th edition)"/>
  <p:tag name="ISPRING_ULTRA_SCORM_COURCE_TITLE" val="長河小學數學科速效提分試卷"/>
  <p:tag name="ISPRING_ULTRA_SCORM_COURSE_ID" val="FECD305C-132C-41D6-9888-818E02000E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8DA989-6723-4340-8BD3-157935BA8C61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382166-CC2F-4E0C-9BF0-6341F8A75AB9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9B68F-BE49-475B-B32C-7C8C4DE3E85B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97EF5A-1EE9-4368-BAAA-B70B476C9732}:284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466</Words>
  <Application>Microsoft Office PowerPoint</Application>
  <PresentationFormat>On-screen Show (4:3)</PresentationFormat>
  <Paragraphs>75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等线</vt:lpstr>
      <vt:lpstr>DFLiHeiHK-W5</vt:lpstr>
      <vt:lpstr>楷体</vt:lpstr>
      <vt:lpstr>Lingoes Unicode</vt:lpstr>
      <vt:lpstr>Microsoft YaHei</vt:lpstr>
      <vt:lpstr>DFKai-SB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2023-07-14T03:33:59Z</dcterms:modified>
</cp:coreProperties>
</file>