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76" r:id="rId2"/>
    <p:sldId id="284" r:id="rId3"/>
    <p:sldId id="280" r:id="rId4"/>
    <p:sldId id="281" r:id="rId5"/>
  </p:sldIdLst>
  <p:sldSz cx="9144000" cy="6858000" type="screen4x3"/>
  <p:notesSz cx="6807200" cy="9939338"/>
  <p:custDataLst>
    <p:tags r:id="rId8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3CB4"/>
    <a:srgbClr val="C5E0B4"/>
    <a:srgbClr val="154E7D"/>
    <a:srgbClr val="FFCCFF"/>
    <a:srgbClr val="CCFFCC"/>
    <a:srgbClr val="17717B"/>
    <a:srgbClr val="1F9AA7"/>
    <a:srgbClr val="59A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26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41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19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5614ED-E59E-46D6-BE5D-EF403E77D547}"/>
              </a:ext>
            </a:extLst>
          </p:cNvPr>
          <p:cNvSpPr txBox="1"/>
          <p:nvPr userDrawn="1"/>
        </p:nvSpPr>
        <p:spPr>
          <a:xfrm>
            <a:off x="3756718" y="68052"/>
            <a:ext cx="162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>
                <a:latin typeface="DFLiHeiHK-W5" panose="020B0500000000000000" pitchFamily="34" charset="-120"/>
                <a:ea typeface="DFLiHeiHK-W5" panose="020B0500000000000000" pitchFamily="34" charset="-120"/>
              </a:rPr>
              <a:t>測驗三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BAEE74C3-5664-3686-B90A-E82ECC88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446C4F45-A99B-ED72-A01D-122A0E184F1E}"/>
              </a:ext>
            </a:extLst>
          </p:cNvPr>
          <p:cNvSpPr/>
          <p:nvPr/>
        </p:nvSpPr>
        <p:spPr>
          <a:xfrm>
            <a:off x="4912774" y="3459145"/>
            <a:ext cx="3459682" cy="368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08226" y="1139990"/>
            <a:ext cx="83127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DFKai-SB" panose="03000509000000000000" pitchFamily="65" charset="-120"/>
              </a:rPr>
              <a:t>1</a:t>
            </a:r>
            <a:r>
              <a:rPr lang="en-US" altLang="zh-TW" sz="2800" b="1" dirty="0">
                <a:ea typeface="DFKai-SB" panose="03000509000000000000" pitchFamily="65" charset="-120"/>
              </a:rPr>
              <a:t>9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 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把</a:t>
            </a:r>
            <a:r>
              <a:rPr lang="en-US" altLang="zh-TW" sz="28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個大小相同的圓柱積木用膠紙纏繞一圈綁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在一起，膠紙不重疊。圓柱的底面直徑是</a:t>
            </a:r>
            <a:r>
              <a:rPr lang="en-US" altLang="zh-TW" sz="2800" dirty="0">
                <a:ea typeface="DFKai-SB" panose="03000509000000000000" pitchFamily="65" charset="-120"/>
              </a:rPr>
              <a:t>5cm</a:t>
            </a:r>
            <a:r>
              <a:rPr lang="zh-TW" altLang="en-US" sz="2800" dirty="0">
                <a:ea typeface="DFKai-SB" panose="03000509000000000000" pitchFamily="65" charset="-120"/>
              </a:rPr>
              <a:t>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最少用了膠紙多少？</a:t>
            </a:r>
            <a:r>
              <a:rPr lang="en-US" altLang="zh-TW" sz="2800" dirty="0">
                <a:ea typeface="DFKai-SB" panose="03000509000000000000" pitchFamily="65" charset="-120"/>
              </a:rPr>
              <a:t> (</a:t>
            </a:r>
            <a:r>
              <a:rPr lang="zh-TW" altLang="en-US" sz="2800" dirty="0">
                <a:ea typeface="DFKai-SB" panose="03000509000000000000" pitchFamily="65" charset="-120"/>
              </a:rPr>
              <a:t>取</a:t>
            </a:r>
            <a:r>
              <a:rPr lang="en-US" altLang="zh-TW" sz="2800" dirty="0">
                <a:ea typeface="DFKai-SB" panose="03000509000000000000" pitchFamily="65" charset="-120"/>
              </a:rPr>
              <a:t>π</a:t>
            </a:r>
            <a:r>
              <a:rPr lang="zh-TW" altLang="en-US" sz="2800" dirty="0">
                <a:ea typeface="DFKai-SB" panose="03000509000000000000" pitchFamily="65" charset="-120"/>
              </a:rPr>
              <a:t>為</a:t>
            </a:r>
            <a:r>
              <a:rPr lang="en-US" altLang="zh-TW" sz="2800" dirty="0">
                <a:ea typeface="DFKai-SB" panose="03000509000000000000" pitchFamily="65" charset="-120"/>
              </a:rPr>
              <a:t>3.14) </a:t>
            </a:r>
          </a:p>
          <a:p>
            <a:pPr algn="just"/>
            <a:r>
              <a:rPr lang="zh-TW" altLang="en-US" sz="2800" dirty="0">
                <a:ea typeface="DFKai-SB" panose="03000509000000000000" pitchFamily="65" charset="-120"/>
              </a:rPr>
              <a:t>         答案：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cm</a:t>
            </a:r>
            <a:r>
              <a:rPr lang="zh-TW" altLang="en-US" sz="2800" u="sng" dirty="0">
                <a:uFill>
                  <a:solidFill>
                    <a:schemeClr val="tx1"/>
                  </a:solidFill>
                </a:uFill>
                <a:ea typeface="DFKai-SB" panose="03000509000000000000" pitchFamily="65" charset="-120"/>
              </a:rPr>
              <a:t>　　　　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　　</a:t>
            </a:r>
            <a:endParaRPr lang="en-US" altLang="zh-CN" sz="2800" u="sng" dirty="0">
              <a:ea typeface="DFKai-SB" panose="03000509000000000000" pitchFamily="65" charset="-12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66D284A-A6D8-9E39-A2DA-054FDDA76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92" r="3373"/>
          <a:stretch/>
        </p:blipFill>
        <p:spPr>
          <a:xfrm>
            <a:off x="5618784" y="1139904"/>
            <a:ext cx="1699980" cy="16769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173ACD-369E-C78E-0EA4-662F1E053A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162"/>
          <a:stretch/>
        </p:blipFill>
        <p:spPr>
          <a:xfrm>
            <a:off x="2467154" y="1139990"/>
            <a:ext cx="3257662" cy="1676941"/>
          </a:xfrm>
          <a:prstGeom prst="rect">
            <a:avLst/>
          </a:prstGeom>
        </p:spPr>
      </p:pic>
      <p:sp>
        <p:nvSpPr>
          <p:cNvPr id="10" name="弧形 9">
            <a:extLst>
              <a:ext uri="{FF2B5EF4-FFF2-40B4-BE49-F238E27FC236}">
                <a16:creationId xmlns:a16="http://schemas.microsoft.com/office/drawing/2014/main" id="{49772AA2-79DD-1D27-C1B0-113602A8E7BF}"/>
              </a:ext>
            </a:extLst>
          </p:cNvPr>
          <p:cNvSpPr/>
          <p:nvPr/>
        </p:nvSpPr>
        <p:spPr>
          <a:xfrm flipH="1">
            <a:off x="5795167" y="1662907"/>
            <a:ext cx="666000" cy="666000"/>
          </a:xfrm>
          <a:prstGeom prst="arc">
            <a:avLst>
              <a:gd name="adj1" fmla="val 16200000"/>
              <a:gd name="adj2" fmla="val 5367026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86D7A42A-FB00-31EA-65DA-FD6296A2647C}"/>
              </a:ext>
            </a:extLst>
          </p:cNvPr>
          <p:cNvSpPr/>
          <p:nvPr/>
        </p:nvSpPr>
        <p:spPr>
          <a:xfrm>
            <a:off x="6461167" y="1662907"/>
            <a:ext cx="666000" cy="666000"/>
          </a:xfrm>
          <a:prstGeom prst="arc">
            <a:avLst>
              <a:gd name="adj1" fmla="val 16200000"/>
              <a:gd name="adj2" fmla="val 5367026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6B739EF-6F7C-76EA-4AEA-5120C53BCA83}"/>
              </a:ext>
            </a:extLst>
          </p:cNvPr>
          <p:cNvCxnSpPr>
            <a:cxnSpLocks/>
          </p:cNvCxnSpPr>
          <p:nvPr/>
        </p:nvCxnSpPr>
        <p:spPr>
          <a:xfrm flipV="1">
            <a:off x="6111874" y="1662907"/>
            <a:ext cx="684000" cy="31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E9D2519-603F-A42C-417F-8FD88C9C5F17}"/>
              </a:ext>
            </a:extLst>
          </p:cNvPr>
          <p:cNvCxnSpPr>
            <a:cxnSpLocks/>
          </p:cNvCxnSpPr>
          <p:nvPr/>
        </p:nvCxnSpPr>
        <p:spPr>
          <a:xfrm>
            <a:off x="6107112" y="2331289"/>
            <a:ext cx="68943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7254862A-582A-0E37-BBE7-5A32ECC953E1}"/>
              </a:ext>
            </a:extLst>
          </p:cNvPr>
          <p:cNvCxnSpPr>
            <a:cxnSpLocks/>
          </p:cNvCxnSpPr>
          <p:nvPr/>
        </p:nvCxnSpPr>
        <p:spPr>
          <a:xfrm flipH="1">
            <a:off x="6122592" y="1662907"/>
            <a:ext cx="3194" cy="665985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52356A1-F061-C936-5556-3CB9462230B2}"/>
              </a:ext>
            </a:extLst>
          </p:cNvPr>
          <p:cNvCxnSpPr>
            <a:cxnSpLocks/>
          </p:cNvCxnSpPr>
          <p:nvPr/>
        </p:nvCxnSpPr>
        <p:spPr>
          <a:xfrm flipH="1">
            <a:off x="6795874" y="1662907"/>
            <a:ext cx="3194" cy="665985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D110B02-0A94-3C28-7B1B-385A77C586C0}"/>
              </a:ext>
            </a:extLst>
          </p:cNvPr>
          <p:cNvCxnSpPr>
            <a:cxnSpLocks/>
          </p:cNvCxnSpPr>
          <p:nvPr/>
        </p:nvCxnSpPr>
        <p:spPr>
          <a:xfrm rot="5400000" flipH="1">
            <a:off x="6449706" y="1661300"/>
            <a:ext cx="3194" cy="66598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06ABBD65-28F5-B57D-9613-5D53FC4E6448}"/>
              </a:ext>
            </a:extLst>
          </p:cNvPr>
          <p:cNvCxnSpPr>
            <a:cxnSpLocks/>
          </p:cNvCxnSpPr>
          <p:nvPr/>
        </p:nvCxnSpPr>
        <p:spPr>
          <a:xfrm>
            <a:off x="5594955" y="1707356"/>
            <a:ext cx="491518" cy="2711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B8E7381-330E-11A1-ADD2-2A8B84C053E6}"/>
              </a:ext>
            </a:extLst>
          </p:cNvPr>
          <p:cNvSpPr txBox="1"/>
          <p:nvPr/>
        </p:nvSpPr>
        <p:spPr>
          <a:xfrm>
            <a:off x="4789131" y="1368854"/>
            <a:ext cx="12631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直徑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644075-CD40-5963-A457-68D0D4FFDD91}"/>
              </a:ext>
            </a:extLst>
          </p:cNvPr>
          <p:cNvSpPr txBox="1"/>
          <p:nvPr/>
        </p:nvSpPr>
        <p:spPr>
          <a:xfrm>
            <a:off x="5757648" y="849002"/>
            <a:ext cx="18964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條半徑</a:t>
            </a:r>
            <a:endParaRPr lang="en-US" altLang="zh-TW" sz="2800" dirty="0">
              <a:solidFill>
                <a:srgbClr val="00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8F6A603-0968-3296-691C-6650EF318687}"/>
              </a:ext>
            </a:extLst>
          </p:cNvPr>
          <p:cNvCxnSpPr>
            <a:cxnSpLocks/>
          </p:cNvCxnSpPr>
          <p:nvPr/>
        </p:nvCxnSpPr>
        <p:spPr>
          <a:xfrm>
            <a:off x="6451303" y="1314463"/>
            <a:ext cx="0" cy="31600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564648E-C6B2-F3F7-1BE9-2EFE7275F7FE}"/>
              </a:ext>
            </a:extLst>
          </p:cNvPr>
          <p:cNvSpPr txBox="1"/>
          <p:nvPr/>
        </p:nvSpPr>
        <p:spPr>
          <a:xfrm>
            <a:off x="5345668" y="4495288"/>
            <a:ext cx="3562997" cy="15388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最少用了膠紙：</a:t>
            </a:r>
            <a:endParaRPr lang="en-US" altLang="zh-CN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×3.14÷2×2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×2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25.7(cm)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36CC55C-708B-F461-4407-618851C81438}"/>
              </a:ext>
            </a:extLst>
          </p:cNvPr>
          <p:cNvGrpSpPr/>
          <p:nvPr/>
        </p:nvGrpSpPr>
        <p:grpSpPr>
          <a:xfrm>
            <a:off x="5794303" y="1655695"/>
            <a:ext cx="1314000" cy="1029383"/>
            <a:chOff x="5867402" y="4700690"/>
            <a:chExt cx="1314000" cy="102938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ECB2878-915F-5D3E-1372-9F22085C5EA8}"/>
                </a:ext>
              </a:extLst>
            </p:cNvPr>
            <p:cNvGrpSpPr/>
            <p:nvPr/>
          </p:nvGrpSpPr>
          <p:grpSpPr>
            <a:xfrm>
              <a:off x="5867402" y="4700690"/>
              <a:ext cx="1314000" cy="669968"/>
              <a:chOff x="6557167" y="4256474"/>
              <a:chExt cx="1314000" cy="669968"/>
            </a:xfrm>
          </p:grpSpPr>
          <p:sp>
            <p:nvSpPr>
              <p:cNvPr id="15" name="弧形 14">
                <a:extLst>
                  <a:ext uri="{FF2B5EF4-FFF2-40B4-BE49-F238E27FC236}">
                    <a16:creationId xmlns:a16="http://schemas.microsoft.com/office/drawing/2014/main" id="{1DA9C2B9-CF63-1B43-0B99-13FE767CE89E}"/>
                  </a:ext>
                </a:extLst>
              </p:cNvPr>
              <p:cNvSpPr/>
              <p:nvPr/>
            </p:nvSpPr>
            <p:spPr>
              <a:xfrm flipH="1">
                <a:off x="6557167" y="4259648"/>
                <a:ext cx="666000" cy="666000"/>
              </a:xfrm>
              <a:prstGeom prst="arc">
                <a:avLst>
                  <a:gd name="adj1" fmla="val 16200000"/>
                  <a:gd name="adj2" fmla="val 5367026"/>
                </a:avLst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弧形 15">
                <a:extLst>
                  <a:ext uri="{FF2B5EF4-FFF2-40B4-BE49-F238E27FC236}">
                    <a16:creationId xmlns:a16="http://schemas.microsoft.com/office/drawing/2014/main" id="{CF9D3A13-DCFE-9CE3-12F2-7F9BABADCEDD}"/>
                  </a:ext>
                </a:extLst>
              </p:cNvPr>
              <p:cNvSpPr/>
              <p:nvPr/>
            </p:nvSpPr>
            <p:spPr>
              <a:xfrm>
                <a:off x="7205167" y="4256474"/>
                <a:ext cx="666000" cy="666000"/>
              </a:xfrm>
              <a:prstGeom prst="arc">
                <a:avLst>
                  <a:gd name="adj1" fmla="val 16200000"/>
                  <a:gd name="adj2" fmla="val 5367026"/>
                </a:avLst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16DFA9B2-6BB9-FA5B-B9B6-A9DE918E72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2167" y="4258854"/>
                <a:ext cx="684000" cy="3175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1E0E856-CA45-95B8-8E72-83E01269E1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2167" y="4923267"/>
                <a:ext cx="684000" cy="3175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3F19F6C-FEA7-E605-4EBF-010F7A1C2D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9208" y="4700704"/>
              <a:ext cx="3194" cy="665985"/>
            </a:xfrm>
            <a:prstGeom prst="line">
              <a:avLst/>
            </a:prstGeom>
            <a:ln w="19050"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0F8D111-503A-CE8F-6DF8-55E37F8E09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5222" y="4706245"/>
              <a:ext cx="3194" cy="665985"/>
            </a:xfrm>
            <a:prstGeom prst="line">
              <a:avLst/>
            </a:prstGeom>
            <a:ln w="19050"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590DBCC-0AC3-3922-CB4E-B2849945DC81}"/>
                </a:ext>
              </a:extLst>
            </p:cNvPr>
            <p:cNvSpPr txBox="1"/>
            <p:nvPr/>
          </p:nvSpPr>
          <p:spPr>
            <a:xfrm>
              <a:off x="6137360" y="4836809"/>
              <a:ext cx="79521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5cm</a:t>
              </a:r>
              <a:endPara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3AD6D3B-7F3A-A996-57F8-2095AC47A440}"/>
                </a:ext>
              </a:extLst>
            </p:cNvPr>
            <p:cNvSpPr txBox="1"/>
            <p:nvPr/>
          </p:nvSpPr>
          <p:spPr>
            <a:xfrm>
              <a:off x="6179208" y="5329963"/>
              <a:ext cx="724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0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5cm</a:t>
              </a:r>
              <a:endParaRPr lang="en-US" altLang="zh-TW" sz="20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2E80812-A679-3037-0F30-13106A1E28E4}"/>
              </a:ext>
            </a:extLst>
          </p:cNvPr>
          <p:cNvSpPr txBox="1"/>
          <p:nvPr/>
        </p:nvSpPr>
        <p:spPr>
          <a:xfrm>
            <a:off x="5420685" y="2516512"/>
            <a:ext cx="31011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即求上圖的周界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D879F09-00B3-073E-885E-400BC7158715}"/>
              </a:ext>
            </a:extLst>
          </p:cNvPr>
          <p:cNvSpPr txBox="1"/>
          <p:nvPr/>
        </p:nvSpPr>
        <p:spPr>
          <a:xfrm>
            <a:off x="2811951" y="4440329"/>
            <a:ext cx="128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25.7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F9C6F2-6799-F7BD-23A9-7D77EC8733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444" y="1029820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10" grpId="0" animBg="1"/>
      <p:bldP spid="10" grpId="1" animBg="1"/>
      <p:bldP spid="19" grpId="0" animBg="1"/>
      <p:bldP spid="19" grpId="1" animBg="1"/>
      <p:bldP spid="7" grpId="1" build="allAtOnce"/>
      <p:bldP spid="8" grpId="1" build="allAtOnce"/>
      <p:bldP spid="12" grpId="0" uiExpand="1" build="allAtOnce"/>
      <p:bldP spid="26" grpId="0" uiExpand="1" build="allAtOnce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A4658B7-EDE0-9EC6-9EC0-C846814A5490}"/>
              </a:ext>
            </a:extLst>
          </p:cNvPr>
          <p:cNvSpPr/>
          <p:nvPr/>
        </p:nvSpPr>
        <p:spPr>
          <a:xfrm>
            <a:off x="1301128" y="4208713"/>
            <a:ext cx="2642222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03C3B13-814A-3315-6B14-67FB6C381BC6}"/>
              </a:ext>
            </a:extLst>
          </p:cNvPr>
          <p:cNvSpPr/>
          <p:nvPr/>
        </p:nvSpPr>
        <p:spPr>
          <a:xfrm>
            <a:off x="2353364" y="3536807"/>
            <a:ext cx="1764786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5C048D0-6AFB-EFAA-6FBC-A1C598C4001D}"/>
              </a:ext>
            </a:extLst>
          </p:cNvPr>
          <p:cNvSpPr/>
          <p:nvPr/>
        </p:nvSpPr>
        <p:spPr>
          <a:xfrm>
            <a:off x="4842483" y="3525238"/>
            <a:ext cx="2084528" cy="368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978065"/>
            <a:ext cx="869768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20</a:t>
            </a:r>
            <a:r>
              <a:rPr lang="en-US" altLang="zh-CN" sz="2800" b="1" dirty="0">
                <a:ea typeface="DFKai-SB" panose="03000509000000000000" pitchFamily="65" charset="-120"/>
              </a:rPr>
              <a:t>.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從以上正方形卡紙中，最多可以剪出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個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</a:rPr>
              <a:t>圓周是</a:t>
            </a:r>
            <a:r>
              <a:rPr lang="en-US" altLang="zh-TW" sz="2800" dirty="0">
                <a:ea typeface="DFKai-SB" panose="03000509000000000000" pitchFamily="65" charset="-120"/>
              </a:rPr>
              <a:t>22cm</a:t>
            </a:r>
            <a:r>
              <a:rPr lang="zh-TW" altLang="en-US" sz="2800" dirty="0">
                <a:ea typeface="DFKai-SB" panose="03000509000000000000" pitchFamily="65" charset="-120"/>
              </a:rPr>
              <a:t>的圓。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取</a:t>
            </a:r>
            <a:r>
              <a:rPr lang="en-US" altLang="zh-TW" sz="2800" dirty="0">
                <a:ea typeface="DFKai-SB" panose="03000509000000000000" pitchFamily="65" charset="-120"/>
              </a:rPr>
              <a:t>π</a:t>
            </a:r>
            <a:r>
              <a:rPr lang="zh-TW" altLang="en-US" sz="2800" dirty="0">
                <a:ea typeface="DFKai-SB" panose="03000509000000000000" pitchFamily="65" charset="-120"/>
              </a:rPr>
              <a:t>為        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10A037-4FC1-4BA6-2D15-2885505C6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296" y="1034599"/>
            <a:ext cx="3132182" cy="23944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2D9B2F79-A719-32B4-8976-459872A2B374}"/>
              </a:ext>
            </a:extLst>
          </p:cNvPr>
          <p:cNvGrpSpPr/>
          <p:nvPr/>
        </p:nvGrpSpPr>
        <p:grpSpPr>
          <a:xfrm>
            <a:off x="5367124" y="3928124"/>
            <a:ext cx="825731" cy="918375"/>
            <a:chOff x="2282312" y="2955762"/>
            <a:chExt cx="825731" cy="91837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9207593-4256-F263-7AB3-94A3A3623AD3}"/>
                </a:ext>
              </a:extLst>
            </p:cNvPr>
            <p:cNvSpPr txBox="1"/>
            <p:nvPr/>
          </p:nvSpPr>
          <p:spPr>
            <a:xfrm>
              <a:off x="2282312" y="2955762"/>
              <a:ext cx="62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ea typeface="DFKai-SB" panose="03000509000000000000" pitchFamily="65" charset="-120"/>
                </a:rPr>
                <a:t>22</a:t>
              </a:r>
              <a:endParaRPr lang="zh-TW" altLang="en-US" sz="28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B377297-3744-D8A5-151D-585A822F5EC8}"/>
                </a:ext>
              </a:extLst>
            </p:cNvPr>
            <p:cNvSpPr txBox="1"/>
            <p:nvPr/>
          </p:nvSpPr>
          <p:spPr>
            <a:xfrm>
              <a:off x="2342637" y="3350917"/>
              <a:ext cx="76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ea typeface="DFKai-SB" panose="03000509000000000000" pitchFamily="65" charset="-120"/>
                </a:rPr>
                <a:t>7</a:t>
              </a:r>
              <a:endParaRPr lang="zh-TW" altLang="en-US" sz="2800" dirty="0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1458F0C-7C89-7177-B517-B83E0258B106}"/>
                </a:ext>
              </a:extLst>
            </p:cNvPr>
            <p:cNvCxnSpPr>
              <a:cxnSpLocks/>
            </p:cNvCxnSpPr>
            <p:nvPr/>
          </p:nvCxnSpPr>
          <p:spPr>
            <a:xfrm>
              <a:off x="2282312" y="3420419"/>
              <a:ext cx="50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873D4031-D8EE-28D5-5DCA-E8C6D52BCAEC}"/>
              </a:ext>
            </a:extLst>
          </p:cNvPr>
          <p:cNvSpPr txBox="1"/>
          <p:nvPr/>
        </p:nvSpPr>
        <p:spPr>
          <a:xfrm>
            <a:off x="1301128" y="4679034"/>
            <a:ext cx="395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圓的直徑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圓周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π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D33DF12-ABF7-3994-5A10-5DB7368C2073}"/>
              </a:ext>
            </a:extLst>
          </p:cNvPr>
          <p:cNvGrpSpPr/>
          <p:nvPr/>
        </p:nvGrpSpPr>
        <p:grpSpPr>
          <a:xfrm>
            <a:off x="2599167" y="5086430"/>
            <a:ext cx="2688366" cy="793505"/>
            <a:chOff x="2599167" y="5012106"/>
            <a:chExt cx="2688366" cy="793505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01B9BA2-4FA9-D326-BE2A-FEA1A7D0430C}"/>
                </a:ext>
              </a:extLst>
            </p:cNvPr>
            <p:cNvSpPr txBox="1"/>
            <p:nvPr/>
          </p:nvSpPr>
          <p:spPr>
            <a:xfrm>
              <a:off x="2599167" y="5163738"/>
              <a:ext cx="2688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altLang="zh-CN" sz="2400" dirty="0">
                  <a:solidFill>
                    <a:srgbClr val="FF00FF"/>
                  </a:solidFill>
                  <a:latin typeface="Arial" panose="020B0604020202020204" pitchFamily="34" charset="0"/>
                  <a:ea typeface="DFKai-SB" panose="03000509000000000000" pitchFamily="65" charset="-120"/>
                  <a:cs typeface="Arial" panose="020B0604020202020204" pitchFamily="34" charset="0"/>
                </a:rPr>
                <a:t>= 22 ÷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35B5E07-E007-752D-C113-1F82DAF295CC}"/>
                </a:ext>
              </a:extLst>
            </p:cNvPr>
            <p:cNvGrpSpPr/>
            <p:nvPr/>
          </p:nvGrpSpPr>
          <p:grpSpPr>
            <a:xfrm>
              <a:off x="3614150" y="5012106"/>
              <a:ext cx="825731" cy="793505"/>
              <a:chOff x="2294217" y="3019077"/>
              <a:chExt cx="825731" cy="793505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877BA4D-F178-FE68-EC6D-9102ECCAE7A3}"/>
                  </a:ext>
                </a:extLst>
              </p:cNvPr>
              <p:cNvSpPr txBox="1"/>
              <p:nvPr/>
            </p:nvSpPr>
            <p:spPr>
              <a:xfrm>
                <a:off x="2294217" y="3019077"/>
                <a:ext cx="629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22</a:t>
                </a:r>
                <a:endPara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374781-8E74-0684-8477-ECBD896931C3}"/>
                  </a:ext>
                </a:extLst>
              </p:cNvPr>
              <p:cNvSpPr txBox="1"/>
              <p:nvPr/>
            </p:nvSpPr>
            <p:spPr>
              <a:xfrm>
                <a:off x="2354542" y="3350917"/>
                <a:ext cx="765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>
                    <a:solidFill>
                      <a:srgbClr val="FF00FF"/>
                    </a:solidFill>
                    <a:latin typeface="Arial" panose="020B0604020202020204" pitchFamily="34" charset="0"/>
                    <a:ea typeface="DFKai-SB" panose="03000509000000000000" pitchFamily="65" charset="-120"/>
                    <a:cs typeface="Arial" panose="020B0604020202020204" pitchFamily="34" charset="0"/>
                  </a:rPr>
                  <a:t>7</a:t>
                </a:r>
                <a:endParaRPr lang="zh-TW" altLang="en-US" sz="24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0E72B6EC-1A47-DD35-E50A-7FD218BC2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4217" y="3420419"/>
                <a:ext cx="5040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AC0AB49-380F-52ED-5F94-BE05D232A3BD}"/>
              </a:ext>
            </a:extLst>
          </p:cNvPr>
          <p:cNvSpPr txBox="1"/>
          <p:nvPr/>
        </p:nvSpPr>
        <p:spPr>
          <a:xfrm>
            <a:off x="2590025" y="5748240"/>
            <a:ext cx="195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7(cm)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09AF8E-E8F1-857C-4ABB-32C54797F69B}"/>
              </a:ext>
            </a:extLst>
          </p:cNvPr>
          <p:cNvSpPr txBox="1"/>
          <p:nvPr/>
        </p:nvSpPr>
        <p:spPr>
          <a:xfrm>
            <a:off x="6885551" y="1873567"/>
            <a:ext cx="23786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28 ÷ 7 = 4</a:t>
            </a:r>
          </a:p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可剪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行圓，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每行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個圓。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356314-65C0-3EC7-78B1-446D9BBB3367}"/>
              </a:ext>
            </a:extLst>
          </p:cNvPr>
          <p:cNvSpPr txBox="1"/>
          <p:nvPr/>
        </p:nvSpPr>
        <p:spPr>
          <a:xfrm>
            <a:off x="7331603" y="3429000"/>
            <a:ext cx="1289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16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16CBEF-C8F9-E670-8110-6940CE2C7D72}"/>
              </a:ext>
            </a:extLst>
          </p:cNvPr>
          <p:cNvGrpSpPr/>
          <p:nvPr/>
        </p:nvGrpSpPr>
        <p:grpSpPr>
          <a:xfrm>
            <a:off x="3743325" y="1089023"/>
            <a:ext cx="2159906" cy="548090"/>
            <a:chOff x="3743325" y="1089023"/>
            <a:chExt cx="2159906" cy="54809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E4B606A-79E4-C844-D917-53DB51184760}"/>
                </a:ext>
              </a:extLst>
            </p:cNvPr>
            <p:cNvSpPr/>
            <p:nvPr/>
          </p:nvSpPr>
          <p:spPr>
            <a:xfrm>
              <a:off x="3743325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34155F5-67B1-7A8B-2450-1D989327B47D}"/>
                </a:ext>
              </a:extLst>
            </p:cNvPr>
            <p:cNvSpPr/>
            <p:nvPr/>
          </p:nvSpPr>
          <p:spPr>
            <a:xfrm>
              <a:off x="4285557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421FF25-A1D3-8474-BC3C-B6F151797058}"/>
                </a:ext>
              </a:extLst>
            </p:cNvPr>
            <p:cNvSpPr/>
            <p:nvPr/>
          </p:nvSpPr>
          <p:spPr>
            <a:xfrm>
              <a:off x="4823176" y="1091312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62E1449-76AF-61EA-5263-412327A6C98E}"/>
                </a:ext>
              </a:extLst>
            </p:cNvPr>
            <p:cNvSpPr/>
            <p:nvPr/>
          </p:nvSpPr>
          <p:spPr>
            <a:xfrm>
              <a:off x="5363231" y="109711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ABA7D59-D4BB-5641-134F-F67399EA25E4}"/>
              </a:ext>
            </a:extLst>
          </p:cNvPr>
          <p:cNvGrpSpPr/>
          <p:nvPr/>
        </p:nvGrpSpPr>
        <p:grpSpPr>
          <a:xfrm>
            <a:off x="3732428" y="1637662"/>
            <a:ext cx="2170701" cy="548090"/>
            <a:chOff x="3732530" y="1089023"/>
            <a:chExt cx="2170701" cy="54809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FAB19CDF-16B1-8C82-4DBA-2E13A1D9BD84}"/>
                </a:ext>
              </a:extLst>
            </p:cNvPr>
            <p:cNvSpPr/>
            <p:nvPr/>
          </p:nvSpPr>
          <p:spPr>
            <a:xfrm>
              <a:off x="3732530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D83AFD1-2B6B-5581-38A6-FB6182439E93}"/>
                </a:ext>
              </a:extLst>
            </p:cNvPr>
            <p:cNvSpPr/>
            <p:nvPr/>
          </p:nvSpPr>
          <p:spPr>
            <a:xfrm>
              <a:off x="4285557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53A0457F-C8CE-146D-6352-85D1493A517A}"/>
                </a:ext>
              </a:extLst>
            </p:cNvPr>
            <p:cNvSpPr/>
            <p:nvPr/>
          </p:nvSpPr>
          <p:spPr>
            <a:xfrm>
              <a:off x="4823176" y="1091312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8C7666C-1CD9-17A8-6A11-F216B23B61D6}"/>
                </a:ext>
              </a:extLst>
            </p:cNvPr>
            <p:cNvSpPr/>
            <p:nvPr/>
          </p:nvSpPr>
          <p:spPr>
            <a:xfrm>
              <a:off x="5363231" y="109711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7199044-36D7-A089-E5EC-4EFEF1D2B0EA}"/>
              </a:ext>
            </a:extLst>
          </p:cNvPr>
          <p:cNvGrpSpPr/>
          <p:nvPr/>
        </p:nvGrpSpPr>
        <p:grpSpPr>
          <a:xfrm>
            <a:off x="3736873" y="2186301"/>
            <a:ext cx="2166256" cy="548090"/>
            <a:chOff x="3736975" y="1089023"/>
            <a:chExt cx="2166256" cy="54809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B87C7A0-ED36-3771-76DC-0887B6CB12ED}"/>
                </a:ext>
              </a:extLst>
            </p:cNvPr>
            <p:cNvSpPr/>
            <p:nvPr/>
          </p:nvSpPr>
          <p:spPr>
            <a:xfrm>
              <a:off x="3736975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5595515-B241-D131-EEC7-9D58A8A164E7}"/>
                </a:ext>
              </a:extLst>
            </p:cNvPr>
            <p:cNvSpPr/>
            <p:nvPr/>
          </p:nvSpPr>
          <p:spPr>
            <a:xfrm>
              <a:off x="4285557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5D9CD824-3D88-7CD4-217F-5543CB4F284F}"/>
                </a:ext>
              </a:extLst>
            </p:cNvPr>
            <p:cNvSpPr/>
            <p:nvPr/>
          </p:nvSpPr>
          <p:spPr>
            <a:xfrm>
              <a:off x="4823176" y="1091312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F74D775-CD1C-5A9B-FCD2-750B35780330}"/>
                </a:ext>
              </a:extLst>
            </p:cNvPr>
            <p:cNvSpPr/>
            <p:nvPr/>
          </p:nvSpPr>
          <p:spPr>
            <a:xfrm>
              <a:off x="5363231" y="109711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898B4CD-1484-F4E7-3F40-35DE58482949}"/>
              </a:ext>
            </a:extLst>
          </p:cNvPr>
          <p:cNvGrpSpPr/>
          <p:nvPr/>
        </p:nvGrpSpPr>
        <p:grpSpPr>
          <a:xfrm>
            <a:off x="3741636" y="2726207"/>
            <a:ext cx="2159906" cy="548090"/>
            <a:chOff x="3743325" y="1089023"/>
            <a:chExt cx="2159906" cy="54809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76FEC42-ADC4-C5BB-753B-876A454AC758}"/>
                </a:ext>
              </a:extLst>
            </p:cNvPr>
            <p:cNvSpPr/>
            <p:nvPr/>
          </p:nvSpPr>
          <p:spPr>
            <a:xfrm>
              <a:off x="3743325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52B4D19-8D17-274C-F318-B6CCC9513396}"/>
                </a:ext>
              </a:extLst>
            </p:cNvPr>
            <p:cNvSpPr/>
            <p:nvPr/>
          </p:nvSpPr>
          <p:spPr>
            <a:xfrm>
              <a:off x="4285557" y="108902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7A5CC10-3198-A538-296C-E3F9489680D2}"/>
                </a:ext>
              </a:extLst>
            </p:cNvPr>
            <p:cNvSpPr/>
            <p:nvPr/>
          </p:nvSpPr>
          <p:spPr>
            <a:xfrm>
              <a:off x="4823176" y="1091312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35C6148-E06D-05C1-6F3C-D510C238A5ED}"/>
                </a:ext>
              </a:extLst>
            </p:cNvPr>
            <p:cNvSpPr/>
            <p:nvPr/>
          </p:nvSpPr>
          <p:spPr>
            <a:xfrm>
              <a:off x="5363231" y="1097113"/>
              <a:ext cx="540000" cy="540000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DCEB7C05-18EC-7FED-2A33-5092EED3B601}"/>
              </a:ext>
            </a:extLst>
          </p:cNvPr>
          <p:cNvSpPr txBox="1"/>
          <p:nvPr/>
        </p:nvSpPr>
        <p:spPr>
          <a:xfrm>
            <a:off x="4389756" y="678114"/>
            <a:ext cx="112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28cm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FC44AFD-5C1E-1CBA-FF6E-FD9065088580}"/>
              </a:ext>
            </a:extLst>
          </p:cNvPr>
          <p:cNvSpPr txBox="1"/>
          <p:nvPr/>
        </p:nvSpPr>
        <p:spPr>
          <a:xfrm>
            <a:off x="1243857" y="1779192"/>
            <a:ext cx="27606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最多可剪出圓：</a:t>
            </a:r>
            <a:endParaRPr lang="en-US" altLang="zh-CN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4×4 </a:t>
            </a:r>
          </a:p>
          <a:p>
            <a:pPr>
              <a:spcAft>
                <a:spcPts val="600"/>
              </a:spcAft>
            </a:pP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16 (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1" grpId="0" animBg="1"/>
      <p:bldP spid="41" grpId="1" animBg="1"/>
      <p:bldP spid="44" grpId="0" animBg="1"/>
      <p:bldP spid="44" grpId="1" animBg="1"/>
      <p:bldP spid="8" grpId="0" uiExpand="1" build="allAtOnce" animBg="1"/>
      <p:bldP spid="18" grpId="0"/>
      <p:bldP spid="18" grpId="1"/>
      <p:bldP spid="19" grpId="0" build="allAtOnce"/>
      <p:bldP spid="20" grpId="0"/>
      <p:bldP spid="42" grpId="0"/>
      <p:bldP spid="42" grpId="1"/>
      <p:bldP spid="4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AFF3DAFB-668A-A0F6-AD2E-D8C0428FD4D4}"/>
              </a:ext>
            </a:extLst>
          </p:cNvPr>
          <p:cNvSpPr/>
          <p:nvPr/>
        </p:nvSpPr>
        <p:spPr>
          <a:xfrm>
            <a:off x="5871587" y="1054458"/>
            <a:ext cx="2642686" cy="368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EB776D-CE98-013D-5D2F-022A293E18F4}"/>
              </a:ext>
            </a:extLst>
          </p:cNvPr>
          <p:cNvSpPr/>
          <p:nvPr/>
        </p:nvSpPr>
        <p:spPr>
          <a:xfrm>
            <a:off x="2905073" y="1073871"/>
            <a:ext cx="2296053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86A6DD-5C36-A435-FE36-7967E2A6A590}"/>
              </a:ext>
            </a:extLst>
          </p:cNvPr>
          <p:cNvSpPr/>
          <p:nvPr/>
        </p:nvSpPr>
        <p:spPr>
          <a:xfrm>
            <a:off x="2905073" y="1565875"/>
            <a:ext cx="3780400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E54733-506A-1F75-52A3-5D86A4381249}"/>
              </a:ext>
            </a:extLst>
          </p:cNvPr>
          <p:cNvSpPr txBox="1"/>
          <p:nvPr/>
        </p:nvSpPr>
        <p:spPr>
          <a:xfrm>
            <a:off x="522513" y="978065"/>
            <a:ext cx="8145237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30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u="sng" dirty="0">
                <a:ea typeface="DFKai-SB" panose="03000509000000000000" pitchFamily="65" charset="-120"/>
              </a:rPr>
              <a:t>王</a:t>
            </a:r>
            <a:r>
              <a:rPr lang="zh-TW" altLang="en-US" sz="2800" dirty="0">
                <a:ea typeface="DFKai-SB" panose="03000509000000000000" pitchFamily="65" charset="-120"/>
              </a:rPr>
              <a:t>先生參加</a:t>
            </a:r>
            <a:r>
              <a:rPr lang="en-US" altLang="zh-TW" sz="2800" dirty="0">
                <a:ea typeface="DFKai-SB" panose="03000509000000000000" pitchFamily="65" charset="-120"/>
              </a:rPr>
              <a:t>42km</a:t>
            </a:r>
            <a:r>
              <a:rPr lang="zh-TW" altLang="en-US" sz="2800" dirty="0">
                <a:ea typeface="DFKai-SB" panose="03000509000000000000" pitchFamily="65" charset="-120"/>
              </a:rPr>
              <a:t>長跑比賽，他在</a:t>
            </a:r>
            <a:r>
              <a:rPr lang="en-US" altLang="zh-TW" sz="2800" dirty="0">
                <a:ea typeface="DFKai-SB" panose="03000509000000000000" pitchFamily="65" charset="-120"/>
              </a:rPr>
              <a:t>16:05</a:t>
            </a:r>
            <a:r>
              <a:rPr lang="zh-TW" altLang="en-US" sz="2800" dirty="0">
                <a:ea typeface="DFKai-SB" panose="03000509000000000000" pitchFamily="65" charset="-120"/>
              </a:rPr>
              <a:t>到達終點。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如果</a:t>
            </a:r>
            <a:r>
              <a:rPr lang="zh-TW" altLang="en-US" sz="2800" u="sng" dirty="0">
                <a:ea typeface="DFKai-SB" panose="03000509000000000000" pitchFamily="65" charset="-120"/>
              </a:rPr>
              <a:t>王</a:t>
            </a:r>
            <a:r>
              <a:rPr lang="zh-TW" altLang="en-US" sz="2800" dirty="0">
                <a:ea typeface="DFKai-SB" panose="03000509000000000000" pitchFamily="65" charset="-120"/>
              </a:rPr>
              <a:t>先生全程的平均速率是</a:t>
            </a:r>
            <a:r>
              <a:rPr lang="en-US" altLang="zh-TW" sz="2800" dirty="0">
                <a:ea typeface="DFKai-SB" panose="03000509000000000000" pitchFamily="65" charset="-120"/>
              </a:rPr>
              <a:t>8km/h</a:t>
            </a:r>
            <a:r>
              <a:rPr lang="zh-TW" altLang="en-US" sz="2800" dirty="0">
                <a:ea typeface="DFKai-SB" panose="03000509000000000000" pitchFamily="65" charset="-120"/>
              </a:rPr>
              <a:t>，他在何時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出發？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A. 10:05 a.m.</a:t>
            </a:r>
            <a:r>
              <a:rPr lang="zh-TW" altLang="en-US" sz="2800" dirty="0">
                <a:ea typeface="DFKai-SB" panose="03000509000000000000" pitchFamily="65" charset="-120"/>
              </a:rPr>
              <a:t>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  B. 10:50 a.m.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C. 9:20 p.m.</a:t>
            </a:r>
            <a:r>
              <a:rPr lang="zh-TW" altLang="en-US" sz="2800" dirty="0">
                <a:ea typeface="DFKai-SB" panose="03000509000000000000" pitchFamily="65" charset="-120"/>
              </a:rPr>
              <a:t>  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   D. 11:40 p.m.</a:t>
            </a: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186739-B5E7-4956-B06C-E53D9E5260F1}"/>
              </a:ext>
            </a:extLst>
          </p:cNvPr>
          <p:cNvSpPr txBox="1"/>
          <p:nvPr/>
        </p:nvSpPr>
        <p:spPr>
          <a:xfrm>
            <a:off x="1019256" y="3873526"/>
            <a:ext cx="557132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全程用了：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42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÷8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5.25(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小時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5.25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小時即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小時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分鐘。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1CD1EFC-E2A9-0E21-4C89-32680B99DD64}"/>
              </a:ext>
            </a:extLst>
          </p:cNvPr>
          <p:cNvSpPr txBox="1"/>
          <p:nvPr/>
        </p:nvSpPr>
        <p:spPr>
          <a:xfrm>
            <a:off x="6161494" y="5145070"/>
            <a:ext cx="161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16:05</a:t>
            </a:r>
            <a:r>
              <a:rPr lang="zh-TW" altLang="en-US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570A9C9-242B-2F2B-3585-29E0852884EA}"/>
              </a:ext>
            </a:extLst>
          </p:cNvPr>
          <p:cNvSpPr/>
          <p:nvPr/>
        </p:nvSpPr>
        <p:spPr>
          <a:xfrm>
            <a:off x="1122773" y="3365548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7447EEB1-6DDB-B617-061A-947CD2E998F7}"/>
              </a:ext>
            </a:extLst>
          </p:cNvPr>
          <p:cNvSpPr/>
          <p:nvPr/>
        </p:nvSpPr>
        <p:spPr>
          <a:xfrm>
            <a:off x="4824480" y="334963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ea typeface="DFKai-SB" panose="03000509000000000000" pitchFamily="65" charset="-120"/>
              </a:rPr>
              <a:t> D.</a:t>
            </a:r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FB875DE-AC0A-EA1C-5A7D-A9350A3A3ECB}"/>
              </a:ext>
            </a:extLst>
          </p:cNvPr>
          <p:cNvSpPr/>
          <p:nvPr/>
        </p:nvSpPr>
        <p:spPr>
          <a:xfrm>
            <a:off x="4846580" y="2680526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0318C16-D0DF-6834-2F54-C87D4C33701A}"/>
              </a:ext>
            </a:extLst>
          </p:cNvPr>
          <p:cNvSpPr/>
          <p:nvPr/>
        </p:nvSpPr>
        <p:spPr>
          <a:xfrm>
            <a:off x="1122773" y="2679231"/>
            <a:ext cx="391886" cy="391886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6340455F-08AB-100F-95BA-ACD2FE4BD983}"/>
              </a:ext>
            </a:extLst>
          </p:cNvPr>
          <p:cNvCxnSpPr>
            <a:cxnSpLocks/>
          </p:cNvCxnSpPr>
          <p:nvPr/>
        </p:nvCxnSpPr>
        <p:spPr>
          <a:xfrm flipH="1">
            <a:off x="4812667" y="5393479"/>
            <a:ext cx="1317517" cy="1142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82E84FF-624D-C46A-6267-34EDB14F85B2}"/>
              </a:ext>
            </a:extLst>
          </p:cNvPr>
          <p:cNvSpPr txBox="1"/>
          <p:nvPr/>
        </p:nvSpPr>
        <p:spPr>
          <a:xfrm>
            <a:off x="3619032" y="5125776"/>
            <a:ext cx="161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11:05</a:t>
            </a:r>
            <a:r>
              <a:rPr lang="zh-TW" altLang="en-US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solidFill>
                <a:schemeClr val="accent5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D03C974-3D25-68A2-9B7A-5C933FB5DDEB}"/>
              </a:ext>
            </a:extLst>
          </p:cNvPr>
          <p:cNvSpPr txBox="1"/>
          <p:nvPr/>
        </p:nvSpPr>
        <p:spPr>
          <a:xfrm>
            <a:off x="1643087" y="5164996"/>
            <a:ext cx="78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C6E42AA-65E8-9F14-7B63-FA08D71EFE83}"/>
              </a:ext>
            </a:extLst>
          </p:cNvPr>
          <p:cNvCxnSpPr>
            <a:cxnSpLocks/>
          </p:cNvCxnSpPr>
          <p:nvPr/>
        </p:nvCxnSpPr>
        <p:spPr>
          <a:xfrm flipH="1">
            <a:off x="2107652" y="5405160"/>
            <a:ext cx="1495997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BC688D9D-2095-6540-A4A5-E29C1003D082}"/>
              </a:ext>
            </a:extLst>
          </p:cNvPr>
          <p:cNvSpPr txBox="1"/>
          <p:nvPr/>
        </p:nvSpPr>
        <p:spPr>
          <a:xfrm>
            <a:off x="4798603" y="4855797"/>
            <a:ext cx="182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小時前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A572782-27E7-257A-1CF7-6629667E5FE0}"/>
              </a:ext>
            </a:extLst>
          </p:cNvPr>
          <p:cNvSpPr txBox="1"/>
          <p:nvPr/>
        </p:nvSpPr>
        <p:spPr>
          <a:xfrm>
            <a:off x="2034469" y="4875969"/>
            <a:ext cx="182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15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分鐘前</a:t>
            </a:r>
            <a:endParaRPr lang="en-US" altLang="zh-TW" sz="2800" dirty="0">
              <a:solidFill>
                <a:srgbClr val="00B05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D2ED0D-F8E2-22AD-585B-07B1102BA484}"/>
              </a:ext>
            </a:extLst>
          </p:cNvPr>
          <p:cNvSpPr txBox="1"/>
          <p:nvPr/>
        </p:nvSpPr>
        <p:spPr>
          <a:xfrm>
            <a:off x="1019256" y="5665734"/>
            <a:ext cx="687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他在</a:t>
            </a:r>
            <a:r>
              <a:rPr lang="en-US" altLang="zh-TW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10:50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出發，即上午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時</a:t>
            </a:r>
            <a:r>
              <a:rPr lang="en-US" altLang="zh-TW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50</a:t>
            </a:r>
            <a:r>
              <a:rPr lang="zh-TW" altLang="en-US" sz="28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分。</a:t>
            </a:r>
            <a:endParaRPr lang="en-US" altLang="zh-TW" sz="28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E145A0-DC25-4FE6-680E-66F880AA0525}"/>
              </a:ext>
            </a:extLst>
          </p:cNvPr>
          <p:cNvSpPr txBox="1"/>
          <p:nvPr/>
        </p:nvSpPr>
        <p:spPr>
          <a:xfrm>
            <a:off x="991300" y="5144686"/>
            <a:ext cx="161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5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10:50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9" grpId="0" animBg="1"/>
      <p:bldP spid="9" grpId="1" animBg="1"/>
      <p:bldP spid="7" grpId="0" animBg="1"/>
      <p:bldP spid="7" grpId="1" animBg="1"/>
      <p:bldP spid="30" grpId="0" uiExpand="1" build="allAtOnce"/>
      <p:bldP spid="20" grpId="0" build="allAtOnce"/>
      <p:bldP spid="5" grpId="0" animBg="1"/>
      <p:bldP spid="32" grpId="0" build="allAtOnce"/>
      <p:bldP spid="33" grpId="0" build="allAtOnce"/>
      <p:bldP spid="39" grpId="0" build="allAtOnce"/>
      <p:bldP spid="40" grpId="0" build="allAtOnce"/>
      <p:bldP spid="4" grpId="0" uiExpand="1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AC3D628-B245-439A-D353-A3CE77CE273C}"/>
              </a:ext>
            </a:extLst>
          </p:cNvPr>
          <p:cNvSpPr/>
          <p:nvPr/>
        </p:nvSpPr>
        <p:spPr>
          <a:xfrm>
            <a:off x="1276092" y="4295328"/>
            <a:ext cx="2145288" cy="413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70A73F1-4A77-9619-A36C-94EDFA0CAD3A}"/>
              </a:ext>
            </a:extLst>
          </p:cNvPr>
          <p:cNvSpPr/>
          <p:nvPr/>
        </p:nvSpPr>
        <p:spPr>
          <a:xfrm>
            <a:off x="6626516" y="3732979"/>
            <a:ext cx="2109111" cy="3681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E9CB549-B9DE-51AD-601C-2B6F93C92B3E}"/>
              </a:ext>
            </a:extLst>
          </p:cNvPr>
          <p:cNvSpPr/>
          <p:nvPr/>
        </p:nvSpPr>
        <p:spPr>
          <a:xfrm>
            <a:off x="1304873" y="3728908"/>
            <a:ext cx="5034967" cy="36813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D7924F-1C16-F5B1-C3E1-9BC2E07FF7B0}"/>
              </a:ext>
            </a:extLst>
          </p:cNvPr>
          <p:cNvSpPr txBox="1"/>
          <p:nvPr/>
        </p:nvSpPr>
        <p:spPr>
          <a:xfrm>
            <a:off x="522513" y="978065"/>
            <a:ext cx="897517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32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</a:p>
          <a:p>
            <a:pPr>
              <a:spcAft>
                <a:spcPts val="600"/>
              </a:spcAft>
            </a:pPr>
            <a:endParaRPr lang="en-US" altLang="zh-TW" sz="2800" b="1" u="sng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u="sng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u="sng" dirty="0">
              <a:ea typeface="DFKai-SB" panose="03000509000000000000" pitchFamily="65" charset="-120"/>
            </a:endParaRPr>
          </a:p>
          <a:p>
            <a:pPr>
              <a:spcAft>
                <a:spcPts val="1800"/>
              </a:spcAft>
            </a:pPr>
            <a:endParaRPr lang="en-US" altLang="zh-TW" sz="2800" b="1" u="sng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汽車停在一座大山正前面不遠處，司機鳴笛</a:t>
            </a:r>
            <a:r>
              <a:rPr lang="en-US" altLang="zh-TW" sz="2800" dirty="0">
                <a:ea typeface="DFKai-SB" panose="03000509000000000000" pitchFamily="65" charset="-120"/>
              </a:rPr>
              <a:t>3 </a:t>
            </a:r>
            <a:r>
              <a:rPr lang="zh-TW" altLang="en-US" sz="2800" dirty="0">
                <a:ea typeface="DFKai-SB" panose="03000509000000000000" pitchFamily="65" charset="-120"/>
              </a:rPr>
              <a:t>秒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zh-TW" altLang="en-US" sz="2800" dirty="0">
                <a:ea typeface="DFKai-SB" panose="03000509000000000000" pitchFamily="65" charset="-120"/>
              </a:rPr>
              <a:t>後，聽到回聲。汽車距離大山約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C25BDD-A3B1-413E-3A0D-5D23E9FD1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22" y="978065"/>
            <a:ext cx="6287551" cy="2592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1F98840-3524-DD56-7E01-7F4C5D102EE7}"/>
              </a:ext>
            </a:extLst>
          </p:cNvPr>
          <p:cNvSpPr txBox="1"/>
          <p:nvPr/>
        </p:nvSpPr>
        <p:spPr>
          <a:xfrm>
            <a:off x="6662544" y="4255886"/>
            <a:ext cx="1344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510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8DBD53D-6AA7-FB17-0EFD-B8CE195E855A}"/>
              </a:ext>
            </a:extLst>
          </p:cNvPr>
          <p:cNvSpPr/>
          <p:nvPr/>
        </p:nvSpPr>
        <p:spPr>
          <a:xfrm>
            <a:off x="2201538" y="1634369"/>
            <a:ext cx="4461006" cy="28587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6C8BAD4-FC9F-D980-5771-E4F1DAE54A5A}"/>
              </a:ext>
            </a:extLst>
          </p:cNvPr>
          <p:cNvSpPr txBox="1"/>
          <p:nvPr/>
        </p:nvSpPr>
        <p:spPr>
          <a:xfrm>
            <a:off x="1137069" y="4761966"/>
            <a:ext cx="333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聲音的傳播路徑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A59A10-76BD-12A8-7B7F-A7494E4D67AC}"/>
              </a:ext>
            </a:extLst>
          </p:cNvPr>
          <p:cNvSpPr txBox="1"/>
          <p:nvPr/>
        </p:nvSpPr>
        <p:spPr>
          <a:xfrm>
            <a:off x="1192210" y="5312380"/>
            <a:ext cx="96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汽車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1E87F6-4A9B-639E-B57E-AE5E3303E785}"/>
              </a:ext>
            </a:extLst>
          </p:cNvPr>
          <p:cNvSpPr txBox="1"/>
          <p:nvPr/>
        </p:nvSpPr>
        <p:spPr>
          <a:xfrm>
            <a:off x="4475683" y="5312378"/>
            <a:ext cx="96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大山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533EB1D-17C8-F613-46FB-0F944346283F}"/>
              </a:ext>
            </a:extLst>
          </p:cNvPr>
          <p:cNvCxnSpPr/>
          <p:nvPr/>
        </p:nvCxnSpPr>
        <p:spPr>
          <a:xfrm flipV="1">
            <a:off x="2002359" y="5259606"/>
            <a:ext cx="0" cy="5672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12391A0-A94E-E314-870A-4E1B4B1C6F88}"/>
              </a:ext>
            </a:extLst>
          </p:cNvPr>
          <p:cNvCxnSpPr/>
          <p:nvPr/>
        </p:nvCxnSpPr>
        <p:spPr>
          <a:xfrm flipV="1">
            <a:off x="4459809" y="5259606"/>
            <a:ext cx="0" cy="56721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2E1716E-D37E-A200-DBFB-286553FDC45F}"/>
              </a:ext>
            </a:extLst>
          </p:cNvPr>
          <p:cNvCxnSpPr>
            <a:cxnSpLocks/>
          </p:cNvCxnSpPr>
          <p:nvPr/>
        </p:nvCxnSpPr>
        <p:spPr>
          <a:xfrm>
            <a:off x="2018234" y="5434079"/>
            <a:ext cx="245745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9F9FEF28-75E4-DD92-FC73-12FFC59DE6B4}"/>
              </a:ext>
            </a:extLst>
          </p:cNvPr>
          <p:cNvCxnSpPr>
            <a:cxnSpLocks/>
          </p:cNvCxnSpPr>
          <p:nvPr/>
        </p:nvCxnSpPr>
        <p:spPr>
          <a:xfrm flipH="1">
            <a:off x="2002359" y="5643628"/>
            <a:ext cx="2457450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E69E2-30BB-983D-82DF-D07AF58283E6}"/>
              </a:ext>
            </a:extLst>
          </p:cNvPr>
          <p:cNvSpPr txBox="1"/>
          <p:nvPr/>
        </p:nvSpPr>
        <p:spPr>
          <a:xfrm>
            <a:off x="5651022" y="4700673"/>
            <a:ext cx="362850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汽車與大山的距離是</a:t>
            </a:r>
            <a:r>
              <a:rPr lang="zh-TW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3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秒傳播的路程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÷2</a:t>
            </a:r>
          </a:p>
          <a:p>
            <a:pPr>
              <a:spcAft>
                <a:spcPts val="3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340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×3 ÷2</a:t>
            </a:r>
          </a:p>
          <a:p>
            <a:pPr>
              <a:spcAft>
                <a:spcPts val="300"/>
              </a:spcAft>
            </a:pPr>
            <a:r>
              <a:rPr lang="en-US" altLang="zh-TW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= 510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(m)</a:t>
            </a:r>
            <a:endParaRPr lang="en-US" altLang="zh-TW" sz="2400" dirty="0">
              <a:solidFill>
                <a:srgbClr val="FF00FF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0F2E9F7-9714-B43E-3FCF-35782F7CF9F3}"/>
              </a:ext>
            </a:extLst>
          </p:cNvPr>
          <p:cNvSpPr/>
          <p:nvPr/>
        </p:nvSpPr>
        <p:spPr>
          <a:xfrm>
            <a:off x="2201538" y="1986852"/>
            <a:ext cx="1326522" cy="28587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5D0637A-B64F-7A5F-3494-E993E4E7EFE5}"/>
              </a:ext>
            </a:extLst>
          </p:cNvPr>
          <p:cNvSpPr/>
          <p:nvPr/>
        </p:nvSpPr>
        <p:spPr>
          <a:xfrm>
            <a:off x="2864798" y="2339335"/>
            <a:ext cx="2535337" cy="28587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0D3E59E-3665-CD5E-C8C9-0596F0AC1521}"/>
              </a:ext>
            </a:extLst>
          </p:cNvPr>
          <p:cNvSpPr/>
          <p:nvPr/>
        </p:nvSpPr>
        <p:spPr>
          <a:xfrm>
            <a:off x="7294965" y="3706562"/>
            <a:ext cx="1440662" cy="39048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F7C6126E-42BA-B250-248A-5592821EE392}"/>
              </a:ext>
            </a:extLst>
          </p:cNvPr>
          <p:cNvSpPr/>
          <p:nvPr/>
        </p:nvSpPr>
        <p:spPr>
          <a:xfrm>
            <a:off x="2629009" y="3012386"/>
            <a:ext cx="1942991" cy="28587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4C5EF48-F0B8-ED2B-CCF9-F14A779E1A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07" y="923261"/>
            <a:ext cx="731520" cy="711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1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8" grpId="0" animBg="1"/>
      <p:bldP spid="28" grpId="1" animBg="1"/>
      <p:bldP spid="27" grpId="0" animBg="1"/>
      <p:bldP spid="27" grpId="1" animBg="1"/>
      <p:bldP spid="10" grpId="0"/>
      <p:bldP spid="13" grpId="0" animBg="1"/>
      <p:bldP spid="13" grpId="1" animBg="1"/>
      <p:bldP spid="15" grpId="0" uiExpand="1" build="allAtOnce"/>
      <p:bldP spid="16" grpId="0" uiExpand="1" build="allAtOnce"/>
      <p:bldP spid="17" grpId="0" uiExpand="1" build="allAtOnce"/>
      <p:bldP spid="25" grpId="0" uiExpand="1" build="allAtOnce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6g"/>
  <p:tag name="ISPRING_LMS_API_VERSION" val="SCORM 2004 (4th edition)"/>
  <p:tag name="ISPRING_ULTRA_SCORM_COURCE_TITLE" val="長河小學數學科速效提分試卷"/>
  <p:tag name="ISPRING_ULTRA_SCORM_COURSE_ID" val="BB315376-4F99-465B-AA9A-FD15F9F5A66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6E7EB1-E5F4-49CC-BBC1-83B40C033D8F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A0313E-88F3-4968-BBA4-2B11898BF9D4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88B16B-A316-43A4-AA7C-D0486B973702}:2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5FEB57-88D0-46B2-92AC-602483664529}:28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403</Words>
  <Application>Microsoft Office PowerPoint</Application>
  <PresentationFormat>On-screen Show (4:3)</PresentationFormat>
  <Paragraphs>73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DFLiHeiHK-W5</vt:lpstr>
      <vt:lpstr>Lingoes Unicode</vt:lpstr>
      <vt:lpstr>Microsoft YaHei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2023-07-14T03:33:17Z</dcterms:modified>
</cp:coreProperties>
</file>