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76" r:id="rId2"/>
    <p:sldId id="284" r:id="rId3"/>
    <p:sldId id="285" r:id="rId4"/>
  </p:sldIdLst>
  <p:sldSz cx="9144000" cy="6858000" type="screen4x3"/>
  <p:notesSz cx="6807200" cy="9939338"/>
  <p:custDataLst>
    <p:tags r:id="rId7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FF"/>
    <a:srgbClr val="0000FF"/>
    <a:srgbClr val="003CB4"/>
    <a:srgbClr val="C5E0B4"/>
    <a:srgbClr val="154E7D"/>
    <a:srgbClr val="CCFFCC"/>
    <a:srgbClr val="17717B"/>
    <a:srgbClr val="1F9AA7"/>
    <a:srgbClr val="59A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5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134" y="66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41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26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F5614ED-E59E-46D6-BE5D-EF403E77D547}"/>
              </a:ext>
            </a:extLst>
          </p:cNvPr>
          <p:cNvSpPr txBox="1"/>
          <p:nvPr userDrawn="1"/>
        </p:nvSpPr>
        <p:spPr>
          <a:xfrm>
            <a:off x="3756718" y="68052"/>
            <a:ext cx="162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測驗</a:t>
            </a:r>
            <a:r>
              <a:rPr lang="zh-CN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四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BAEE74C3-5664-3686-B90A-E82ECC88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889824"/>
            <a:ext cx="8312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5"/>
            </a:pPr>
            <a:r>
              <a:rPr lang="zh-TW" altLang="en-US" sz="2600" dirty="0">
                <a:ea typeface="DFKai-SB" panose="03000509000000000000" pitchFamily="65" charset="-120"/>
              </a:rPr>
              <a:t>右圖中，陰影部分的面積是多少？</a:t>
            </a:r>
            <a:endParaRPr lang="en-US" altLang="zh-TW" sz="2600" dirty="0">
              <a:ea typeface="DFKai-SB" panose="03000509000000000000" pitchFamily="65" charset="-120"/>
            </a:endParaRPr>
          </a:p>
          <a:p>
            <a:r>
              <a:rPr lang="en-US" altLang="zh-TW" sz="2600" dirty="0">
                <a:ea typeface="DFKai-SB" panose="03000509000000000000" pitchFamily="65" charset="-120"/>
              </a:rPr>
              <a:t>        (</a:t>
            </a:r>
            <a:r>
              <a:rPr lang="zh-TW" altLang="en-US" sz="2600" dirty="0">
                <a:ea typeface="DFKai-SB" panose="03000509000000000000" pitchFamily="65" charset="-120"/>
              </a:rPr>
              <a:t>列式計算，取</a:t>
            </a:r>
            <a:r>
              <a:rPr lang="en-US" altLang="zh-TW" sz="2600" dirty="0">
                <a:ea typeface="DFKai-SB" panose="03000509000000000000" pitchFamily="65" charset="-120"/>
              </a:rPr>
              <a:t>π</a:t>
            </a:r>
            <a:r>
              <a:rPr lang="zh-TW" altLang="en-US" sz="2600" dirty="0">
                <a:ea typeface="DFKai-SB" panose="03000509000000000000" pitchFamily="65" charset="-120"/>
              </a:rPr>
              <a:t>為</a:t>
            </a:r>
            <a:r>
              <a:rPr lang="en-US" altLang="zh-TW" sz="2600" dirty="0">
                <a:ea typeface="DFKai-SB" panose="03000509000000000000" pitchFamily="65" charset="-120"/>
              </a:rPr>
              <a:t>3.14 ) </a:t>
            </a:r>
            <a:r>
              <a:rPr lang="zh-TW" altLang="en-US" sz="2600" dirty="0">
                <a:ea typeface="DFKai-SB" panose="03000509000000000000" pitchFamily="65" charset="-120"/>
              </a:rPr>
              <a:t>　　　　　　　</a:t>
            </a:r>
            <a:endParaRPr lang="en-US" altLang="zh-CN" sz="2600" dirty="0">
              <a:ea typeface="DFKai-SB" panose="03000509000000000000" pitchFamily="65" charset="-12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984DB57-A581-AC08-4890-E1CCCA1F9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931" y="966599"/>
            <a:ext cx="2475950" cy="21301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45D1B34-CE91-9181-F7B0-45F41F796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390" y="3232187"/>
            <a:ext cx="7082975" cy="229961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2BADA8A7-E8F3-3C61-295D-B128C16B1BF8}"/>
              </a:ext>
            </a:extLst>
          </p:cNvPr>
          <p:cNvGrpSpPr>
            <a:grpSpLocks noChangeAspect="1"/>
          </p:cNvGrpSpPr>
          <p:nvPr/>
        </p:nvGrpSpPr>
        <p:grpSpPr>
          <a:xfrm>
            <a:off x="6046760" y="3149863"/>
            <a:ext cx="2390610" cy="2396609"/>
            <a:chOff x="3389820" y="2931687"/>
            <a:chExt cx="3465525" cy="3474221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39BB80A-5257-5B4D-7879-C768DD493AA7}"/>
                </a:ext>
              </a:extLst>
            </p:cNvPr>
            <p:cNvGrpSpPr/>
            <p:nvPr/>
          </p:nvGrpSpPr>
          <p:grpSpPr>
            <a:xfrm>
              <a:off x="3399345" y="2931687"/>
              <a:ext cx="3456000" cy="3474221"/>
              <a:chOff x="3876674" y="964440"/>
              <a:chExt cx="3456000" cy="3458347"/>
            </a:xfrm>
          </p:grpSpPr>
          <p:sp>
            <p:nvSpPr>
              <p:cNvPr id="22" name="弧形 21">
                <a:extLst>
                  <a:ext uri="{FF2B5EF4-FFF2-40B4-BE49-F238E27FC236}">
                    <a16:creationId xmlns:a16="http://schemas.microsoft.com/office/drawing/2014/main" id="{663B91A6-AACC-B001-0C1F-1AB5762E936A}"/>
                  </a:ext>
                </a:extLst>
              </p:cNvPr>
              <p:cNvSpPr/>
              <p:nvPr/>
            </p:nvSpPr>
            <p:spPr>
              <a:xfrm flipH="1">
                <a:off x="3876674" y="966787"/>
                <a:ext cx="3456000" cy="3456000"/>
              </a:xfrm>
              <a:prstGeom prst="arc">
                <a:avLst>
                  <a:gd name="adj1" fmla="val 16220313"/>
                  <a:gd name="adj2" fmla="val 0"/>
                </a:avLst>
              </a:prstGeom>
              <a:solidFill>
                <a:srgbClr val="FFCCFF"/>
              </a:solidFill>
              <a:ln w="1905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6A424C38-5838-1351-6E3F-3E65F44218B3}"/>
                  </a:ext>
                </a:extLst>
              </p:cNvPr>
              <p:cNvSpPr/>
              <p:nvPr/>
            </p:nvSpPr>
            <p:spPr>
              <a:xfrm>
                <a:off x="5593557" y="964440"/>
                <a:ext cx="0" cy="1714500"/>
              </a:xfrm>
              <a:custGeom>
                <a:avLst/>
                <a:gdLst>
                  <a:gd name="connsiteX0" fmla="*/ 0 w 1728788"/>
                  <a:gd name="connsiteY0" fmla="*/ 1714500 h 1714500"/>
                  <a:gd name="connsiteX1" fmla="*/ 1728788 w 1728788"/>
                  <a:gd name="connsiteY1" fmla="*/ 1714500 h 1714500"/>
                  <a:gd name="connsiteX2" fmla="*/ 1728788 w 1728788"/>
                  <a:gd name="connsiteY2" fmla="*/ 0 h 1714500"/>
                  <a:gd name="connsiteX0" fmla="*/ 0 w 0"/>
                  <a:gd name="connsiteY0" fmla="*/ 1714500 h 1714500"/>
                  <a:gd name="connsiteX1" fmla="*/ 0 w 0"/>
                  <a:gd name="connsiteY1" fmla="*/ 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714500">
                    <a:moveTo>
                      <a:pt x="0" y="1714500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5" name="弧形 24">
              <a:extLst>
                <a:ext uri="{FF2B5EF4-FFF2-40B4-BE49-F238E27FC236}">
                  <a16:creationId xmlns:a16="http://schemas.microsoft.com/office/drawing/2014/main" id="{EDB0082F-82D3-FD8F-76B9-AD61C3FBFEB9}"/>
                </a:ext>
              </a:extLst>
            </p:cNvPr>
            <p:cNvSpPr/>
            <p:nvPr/>
          </p:nvSpPr>
          <p:spPr>
            <a:xfrm>
              <a:off x="3389820" y="3809539"/>
              <a:ext cx="1731169" cy="1721643"/>
            </a:xfrm>
            <a:prstGeom prst="arc">
              <a:avLst>
                <a:gd name="adj1" fmla="val 10796431"/>
                <a:gd name="adj2" fmla="val 0"/>
              </a:avLst>
            </a:prstGeom>
            <a:solidFill>
              <a:schemeClr val="bg1"/>
            </a:solidFill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36C1A8D-458F-CA7B-63B7-D84AA47354B4}"/>
              </a:ext>
            </a:extLst>
          </p:cNvPr>
          <p:cNvGrpSpPr/>
          <p:nvPr/>
        </p:nvGrpSpPr>
        <p:grpSpPr>
          <a:xfrm>
            <a:off x="6350163" y="1038225"/>
            <a:ext cx="3434180" cy="3467527"/>
            <a:chOff x="3867150" y="966787"/>
            <a:chExt cx="3465524" cy="3456000"/>
          </a:xfrm>
        </p:grpSpPr>
        <p:sp>
          <p:nvSpPr>
            <p:cNvPr id="13" name="弧形 12">
              <a:extLst>
                <a:ext uri="{FF2B5EF4-FFF2-40B4-BE49-F238E27FC236}">
                  <a16:creationId xmlns:a16="http://schemas.microsoft.com/office/drawing/2014/main" id="{A7F8F289-8825-919D-7341-E8E08B8110A1}"/>
                </a:ext>
              </a:extLst>
            </p:cNvPr>
            <p:cNvSpPr/>
            <p:nvPr/>
          </p:nvSpPr>
          <p:spPr>
            <a:xfrm flipH="1">
              <a:off x="3876674" y="966787"/>
              <a:ext cx="3456000" cy="3456000"/>
            </a:xfrm>
            <a:prstGeom prst="arc">
              <a:avLst>
                <a:gd name="adj1" fmla="val 16220313"/>
                <a:gd name="adj2" fmla="val 0"/>
              </a:avLst>
            </a:prstGeom>
            <a:solidFill>
              <a:srgbClr val="FFCCFF"/>
            </a:solidFill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9702193E-AF5E-5F62-AB14-317B64B4B253}"/>
                </a:ext>
              </a:extLst>
            </p:cNvPr>
            <p:cNvSpPr/>
            <p:nvPr/>
          </p:nvSpPr>
          <p:spPr>
            <a:xfrm>
              <a:off x="3867150" y="971550"/>
              <a:ext cx="1728788" cy="1714500"/>
            </a:xfrm>
            <a:custGeom>
              <a:avLst/>
              <a:gdLst>
                <a:gd name="connsiteX0" fmla="*/ 0 w 1728788"/>
                <a:gd name="connsiteY0" fmla="*/ 1714500 h 1714500"/>
                <a:gd name="connsiteX1" fmla="*/ 1728788 w 1728788"/>
                <a:gd name="connsiteY1" fmla="*/ 1714500 h 1714500"/>
                <a:gd name="connsiteX2" fmla="*/ 1728788 w 1728788"/>
                <a:gd name="connsiteY2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8788" h="1714500">
                  <a:moveTo>
                    <a:pt x="0" y="1714500"/>
                  </a:moveTo>
                  <a:lnTo>
                    <a:pt x="1728788" y="1714500"/>
                  </a:lnTo>
                  <a:lnTo>
                    <a:pt x="1728788" y="0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A180520-4299-422F-8BD8-8EC6B760EEDF}"/>
              </a:ext>
            </a:extLst>
          </p:cNvPr>
          <p:cNvGrpSpPr>
            <a:grpSpLocks noChangeAspect="1"/>
          </p:cNvGrpSpPr>
          <p:nvPr/>
        </p:nvGrpSpPr>
        <p:grpSpPr>
          <a:xfrm>
            <a:off x="3908218" y="3763716"/>
            <a:ext cx="1205034" cy="1187635"/>
            <a:chOff x="3700947" y="4919001"/>
            <a:chExt cx="1746866" cy="1721643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86DB31F-9686-9670-FFB5-921A30C61632}"/>
                </a:ext>
              </a:extLst>
            </p:cNvPr>
            <p:cNvGrpSpPr/>
            <p:nvPr/>
          </p:nvGrpSpPr>
          <p:grpSpPr>
            <a:xfrm>
              <a:off x="3700947" y="4919001"/>
              <a:ext cx="1746866" cy="1721643"/>
              <a:chOff x="3863359" y="1831968"/>
              <a:chExt cx="1746866" cy="1721643"/>
            </a:xfrm>
          </p:grpSpPr>
          <p:sp>
            <p:nvSpPr>
              <p:cNvPr id="16" name="弧形 15">
                <a:extLst>
                  <a:ext uri="{FF2B5EF4-FFF2-40B4-BE49-F238E27FC236}">
                    <a16:creationId xmlns:a16="http://schemas.microsoft.com/office/drawing/2014/main" id="{3EC69846-80F7-B913-1240-1E64806A26E0}"/>
                  </a:ext>
                </a:extLst>
              </p:cNvPr>
              <p:cNvSpPr/>
              <p:nvPr/>
            </p:nvSpPr>
            <p:spPr>
              <a:xfrm>
                <a:off x="3872883" y="1831968"/>
                <a:ext cx="1731169" cy="1721643"/>
              </a:xfrm>
              <a:prstGeom prst="arc">
                <a:avLst>
                  <a:gd name="adj1" fmla="val 10821653"/>
                  <a:gd name="adj2" fmla="val 0"/>
                </a:avLst>
              </a:prstGeom>
              <a:solidFill>
                <a:schemeClr val="bg1"/>
              </a:solidFill>
              <a:ln w="1905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DAE49366-ECA8-320D-293B-E1C0A51BC7C5}"/>
                  </a:ext>
                </a:extLst>
              </p:cNvPr>
              <p:cNvCxnSpPr/>
              <p:nvPr/>
            </p:nvCxnSpPr>
            <p:spPr>
              <a:xfrm>
                <a:off x="3863359" y="2690812"/>
                <a:ext cx="1746866" cy="0"/>
              </a:xfrm>
              <a:prstGeom prst="line">
                <a:avLst/>
              </a:prstGeom>
              <a:ln w="1905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91025F97-B349-4968-CA7F-8AEFD7A2E410}"/>
                </a:ext>
              </a:extLst>
            </p:cNvPr>
            <p:cNvSpPr/>
            <p:nvPr/>
          </p:nvSpPr>
          <p:spPr>
            <a:xfrm>
              <a:off x="4536000" y="5730246"/>
              <a:ext cx="72000" cy="72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A623A42-A5D7-9E9A-3BF2-5BED705CA0A8}"/>
              </a:ext>
            </a:extLst>
          </p:cNvPr>
          <p:cNvGrpSpPr/>
          <p:nvPr/>
        </p:nvGrpSpPr>
        <p:grpSpPr>
          <a:xfrm>
            <a:off x="4509092" y="4384456"/>
            <a:ext cx="599902" cy="176332"/>
            <a:chOff x="4572000" y="5775038"/>
            <a:chExt cx="869640" cy="205840"/>
          </a:xfrm>
        </p:grpSpPr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BD915FCB-7263-D4EF-00B6-5041C5EA6CBB}"/>
                </a:ext>
              </a:extLst>
            </p:cNvPr>
            <p:cNvCxnSpPr>
              <a:cxnSpLocks/>
            </p:cNvCxnSpPr>
            <p:nvPr/>
          </p:nvCxnSpPr>
          <p:spPr>
            <a:xfrm>
              <a:off x="5441640" y="5775038"/>
              <a:ext cx="0" cy="205840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1D9F0DA5-080D-C11B-5ED4-5963BFEC9279}"/>
                </a:ext>
              </a:extLst>
            </p:cNvPr>
            <p:cNvCxnSpPr>
              <a:cxnSpLocks/>
            </p:cNvCxnSpPr>
            <p:nvPr/>
          </p:nvCxnSpPr>
          <p:spPr>
            <a:xfrm>
              <a:off x="4575175" y="5808649"/>
              <a:ext cx="0" cy="172229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5B995AA9-70B1-34F5-2BD5-4350B3BA264A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876883"/>
              <a:ext cx="86964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79C32667-C592-4CD8-8674-AB7C21685D36}"/>
              </a:ext>
            </a:extLst>
          </p:cNvPr>
          <p:cNvSpPr txBox="1"/>
          <p:nvPr/>
        </p:nvSpPr>
        <p:spPr>
          <a:xfrm>
            <a:off x="4256066" y="4475045"/>
            <a:ext cx="1398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(8÷2)cm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E35B22EC-6139-40B8-B430-A8C7C3B9FA10}"/>
              </a:ext>
            </a:extLst>
          </p:cNvPr>
          <p:cNvSpPr txBox="1"/>
          <p:nvPr/>
        </p:nvSpPr>
        <p:spPr>
          <a:xfrm>
            <a:off x="3347406" y="3559094"/>
            <a:ext cx="699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－</a:t>
            </a:r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54DBDC3A-8554-EFFB-E375-A0CD7465890E}"/>
              </a:ext>
            </a:extLst>
          </p:cNvPr>
          <p:cNvSpPr txBox="1"/>
          <p:nvPr/>
        </p:nvSpPr>
        <p:spPr>
          <a:xfrm>
            <a:off x="5372102" y="3616674"/>
            <a:ext cx="699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＝</a:t>
            </a:r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66AB9B6B-DBDB-CC22-B594-EA1E796FFFCC}"/>
              </a:ext>
            </a:extLst>
          </p:cNvPr>
          <p:cNvSpPr txBox="1"/>
          <p:nvPr/>
        </p:nvSpPr>
        <p:spPr>
          <a:xfrm>
            <a:off x="1044328" y="4914940"/>
            <a:ext cx="45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陰影部分的面積是：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6ABC05E7-2446-7282-5C67-0F954C1487A1}"/>
              </a:ext>
            </a:extLst>
          </p:cNvPr>
          <p:cNvSpPr txBox="1"/>
          <p:nvPr/>
        </p:nvSpPr>
        <p:spPr>
          <a:xfrm>
            <a:off x="1051298" y="5855445"/>
            <a:ext cx="2883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25.12(cm</a:t>
            </a:r>
            <a:r>
              <a:rPr lang="en-US" altLang="zh-CN" sz="2400" baseline="30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21106EC3-B79A-AE3B-764C-DAE605F91C85}"/>
              </a:ext>
            </a:extLst>
          </p:cNvPr>
          <p:cNvGrpSpPr/>
          <p:nvPr/>
        </p:nvGrpSpPr>
        <p:grpSpPr>
          <a:xfrm>
            <a:off x="1426039" y="5245027"/>
            <a:ext cx="6291922" cy="758330"/>
            <a:chOff x="622727" y="1854368"/>
            <a:chExt cx="6291922" cy="758330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90E296C0-D656-C268-53DD-1BE21EE5117C}"/>
                </a:ext>
              </a:extLst>
            </p:cNvPr>
            <p:cNvGrpSpPr/>
            <p:nvPr/>
          </p:nvGrpSpPr>
          <p:grpSpPr>
            <a:xfrm>
              <a:off x="2183130" y="1855143"/>
              <a:ext cx="825731" cy="757555"/>
              <a:chOff x="2282312" y="3039038"/>
              <a:chExt cx="825731" cy="757555"/>
            </a:xfrm>
          </p:grpSpPr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A7C09448-9F33-28E9-EEC5-9F63941CF884}"/>
                  </a:ext>
                </a:extLst>
              </p:cNvPr>
              <p:cNvSpPr txBox="1"/>
              <p:nvPr/>
            </p:nvSpPr>
            <p:spPr>
              <a:xfrm>
                <a:off x="2342637" y="3039038"/>
                <a:ext cx="6293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5957DBE7-7285-728A-62D3-A0888569EF93}"/>
                  </a:ext>
                </a:extLst>
              </p:cNvPr>
              <p:cNvSpPr txBox="1"/>
              <p:nvPr/>
            </p:nvSpPr>
            <p:spPr>
              <a:xfrm>
                <a:off x="2342637" y="3334928"/>
                <a:ext cx="7654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CB5F861E-72D9-2454-3734-1B4D436AC6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2312" y="3420419"/>
                <a:ext cx="504000" cy="0"/>
              </a:xfrm>
              <a:prstGeom prst="line">
                <a:avLst/>
              </a:prstGeom>
              <a:ln w="1905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2D004583-7CAC-4E6D-2AD5-AF544B973368}"/>
                </a:ext>
              </a:extLst>
            </p:cNvPr>
            <p:cNvSpPr txBox="1"/>
            <p:nvPr/>
          </p:nvSpPr>
          <p:spPr>
            <a:xfrm>
              <a:off x="622727" y="1991944"/>
              <a:ext cx="6291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  <a:sym typeface="Symbol" panose="05050102010706020507" pitchFamily="18" charset="2"/>
                </a:rPr>
                <a:t>8×8×3.14×</a:t>
              </a:r>
              <a:r>
                <a: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  <a:sym typeface="Symbol" panose="05050102010706020507" pitchFamily="18" charset="2"/>
                </a:rPr>
                <a:t>        －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  <a:sym typeface="Symbol" panose="05050102010706020507" pitchFamily="18" charset="2"/>
                </a:rPr>
                <a:t>(8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  <a:sym typeface="Symbol" panose="05050102010706020507" pitchFamily="18" charset="2"/>
                </a:rPr>
                <a:t>÷2) 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  <a:sym typeface="Symbol" panose="05050102010706020507" pitchFamily="18" charset="2"/>
                </a:rPr>
                <a:t>× (8</a:t>
              </a: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  <a:sym typeface="Symbol" panose="05050102010706020507" pitchFamily="18" charset="2"/>
                </a:rPr>
                <a:t>÷2) </a:t>
              </a:r>
              <a:r>
                <a:rPr lang="en-US" altLang="zh-TW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  <a:sym typeface="Symbol" panose="05050102010706020507" pitchFamily="18" charset="2"/>
                </a:rPr>
                <a:t>× 3.14 ×</a:t>
              </a:r>
              <a:endPara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358E7B64-CBA2-5818-A952-6AC7AF80EF13}"/>
                </a:ext>
              </a:extLst>
            </p:cNvPr>
            <p:cNvGrpSpPr/>
            <p:nvPr/>
          </p:nvGrpSpPr>
          <p:grpSpPr>
            <a:xfrm>
              <a:off x="6088918" y="1854368"/>
              <a:ext cx="825731" cy="757555"/>
              <a:chOff x="2282312" y="3039038"/>
              <a:chExt cx="825731" cy="757555"/>
            </a:xfrm>
          </p:grpSpPr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6EAD38A0-A20D-835B-0379-C8B01176D9F0}"/>
                  </a:ext>
                </a:extLst>
              </p:cNvPr>
              <p:cNvSpPr txBox="1"/>
              <p:nvPr/>
            </p:nvSpPr>
            <p:spPr>
              <a:xfrm>
                <a:off x="2342637" y="3039038"/>
                <a:ext cx="6293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D95DB77B-BB8F-3F14-6AC5-A6049217A09D}"/>
                  </a:ext>
                </a:extLst>
              </p:cNvPr>
              <p:cNvSpPr txBox="1"/>
              <p:nvPr/>
            </p:nvSpPr>
            <p:spPr>
              <a:xfrm>
                <a:off x="2342637" y="3334928"/>
                <a:ext cx="7654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41F3919D-8151-22E3-2902-ACEEBEC82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2312" y="3420419"/>
                <a:ext cx="504000" cy="0"/>
              </a:xfrm>
              <a:prstGeom prst="line">
                <a:avLst/>
              </a:prstGeom>
              <a:ln w="1905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626A7F7-299E-B34F-E743-656C5BB024AD}"/>
              </a:ext>
            </a:extLst>
          </p:cNvPr>
          <p:cNvGrpSpPr>
            <a:grpSpLocks noChangeAspect="1"/>
          </p:cNvGrpSpPr>
          <p:nvPr/>
        </p:nvGrpSpPr>
        <p:grpSpPr>
          <a:xfrm>
            <a:off x="1461862" y="3166097"/>
            <a:ext cx="2390609" cy="2394982"/>
            <a:chOff x="462056" y="4129564"/>
            <a:chExt cx="3465524" cy="3471863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1D1783D-2669-C6FC-91D3-C85C64A98F7C}"/>
                </a:ext>
              </a:extLst>
            </p:cNvPr>
            <p:cNvSpPr txBox="1"/>
            <p:nvPr/>
          </p:nvSpPr>
          <p:spPr>
            <a:xfrm>
              <a:off x="2194819" y="4723116"/>
              <a:ext cx="1477422" cy="669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8cm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AC0E9003-FF11-F120-A344-F5883EE78EEB}"/>
                </a:ext>
              </a:extLst>
            </p:cNvPr>
            <p:cNvSpPr txBox="1"/>
            <p:nvPr/>
          </p:nvSpPr>
          <p:spPr>
            <a:xfrm>
              <a:off x="840651" y="5793393"/>
              <a:ext cx="1466777" cy="669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8cm</a:t>
              </a: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9A619100-93EF-8CB6-0A18-4E9C58458C3D}"/>
                </a:ext>
              </a:extLst>
            </p:cNvPr>
            <p:cNvGrpSpPr/>
            <p:nvPr/>
          </p:nvGrpSpPr>
          <p:grpSpPr>
            <a:xfrm>
              <a:off x="462056" y="4129564"/>
              <a:ext cx="3465524" cy="3471863"/>
              <a:chOff x="472203" y="4072718"/>
              <a:chExt cx="3465524" cy="3471863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BE53CFC7-BCB7-5ABC-3BA6-455D481FEB90}"/>
                  </a:ext>
                </a:extLst>
              </p:cNvPr>
              <p:cNvGrpSpPr/>
              <p:nvPr/>
            </p:nvGrpSpPr>
            <p:grpSpPr>
              <a:xfrm>
                <a:off x="472203" y="4072718"/>
                <a:ext cx="3465524" cy="3471863"/>
                <a:chOff x="3867150" y="966787"/>
                <a:chExt cx="3465524" cy="3456000"/>
              </a:xfrm>
            </p:grpSpPr>
            <p:sp>
              <p:nvSpPr>
                <p:cNvPr id="26" name="弧形 25">
                  <a:extLst>
                    <a:ext uri="{FF2B5EF4-FFF2-40B4-BE49-F238E27FC236}">
                      <a16:creationId xmlns:a16="http://schemas.microsoft.com/office/drawing/2014/main" id="{91EA84A5-3C7E-6692-83B0-EA9BEF249CF0}"/>
                    </a:ext>
                  </a:extLst>
                </p:cNvPr>
                <p:cNvSpPr/>
                <p:nvPr/>
              </p:nvSpPr>
              <p:spPr>
                <a:xfrm flipH="1">
                  <a:off x="3876674" y="966787"/>
                  <a:ext cx="3456000" cy="3456000"/>
                </a:xfrm>
                <a:prstGeom prst="arc">
                  <a:avLst>
                    <a:gd name="adj1" fmla="val 16220313"/>
                    <a:gd name="adj2" fmla="val 0"/>
                  </a:avLst>
                </a:prstGeom>
                <a:solidFill>
                  <a:srgbClr val="FFCCFF"/>
                </a:solidFill>
                <a:ln w="19050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18E47EC7-97CB-18C9-8F69-B720CEE880FF}"/>
                    </a:ext>
                  </a:extLst>
                </p:cNvPr>
                <p:cNvSpPr/>
                <p:nvPr/>
              </p:nvSpPr>
              <p:spPr>
                <a:xfrm>
                  <a:off x="3867150" y="971550"/>
                  <a:ext cx="1728788" cy="1714500"/>
                </a:xfrm>
                <a:custGeom>
                  <a:avLst/>
                  <a:gdLst>
                    <a:gd name="connsiteX0" fmla="*/ 0 w 1728788"/>
                    <a:gd name="connsiteY0" fmla="*/ 1714500 h 1714500"/>
                    <a:gd name="connsiteX1" fmla="*/ 1728788 w 1728788"/>
                    <a:gd name="connsiteY1" fmla="*/ 1714500 h 1714500"/>
                    <a:gd name="connsiteX2" fmla="*/ 1728788 w 1728788"/>
                    <a:gd name="connsiteY2" fmla="*/ 0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28788" h="1714500">
                      <a:moveTo>
                        <a:pt x="0" y="1714500"/>
                      </a:moveTo>
                      <a:lnTo>
                        <a:pt x="1728788" y="1714500"/>
                      </a:lnTo>
                      <a:lnTo>
                        <a:pt x="1728788" y="0"/>
                      </a:lnTo>
                    </a:path>
                  </a:pathLst>
                </a:custGeom>
                <a:noFill/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D0B98592-6D4C-5817-5615-4519EBC3C775}"/>
                  </a:ext>
                </a:extLst>
              </p:cNvPr>
              <p:cNvSpPr/>
              <p:nvPr/>
            </p:nvSpPr>
            <p:spPr>
              <a:xfrm>
                <a:off x="2158818" y="5750757"/>
                <a:ext cx="72000" cy="72000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4D082AE-5781-0291-5365-9425314A1DFC}"/>
              </a:ext>
            </a:extLst>
          </p:cNvPr>
          <p:cNvGrpSpPr/>
          <p:nvPr/>
        </p:nvGrpSpPr>
        <p:grpSpPr>
          <a:xfrm>
            <a:off x="6336527" y="1897570"/>
            <a:ext cx="1735445" cy="1721643"/>
            <a:chOff x="3863359" y="1831968"/>
            <a:chExt cx="1746866" cy="1721643"/>
          </a:xfrm>
          <a:solidFill>
            <a:schemeClr val="bg1"/>
          </a:solidFill>
        </p:grpSpPr>
        <p:sp>
          <p:nvSpPr>
            <p:cNvPr id="5" name="弧形 4">
              <a:extLst>
                <a:ext uri="{FF2B5EF4-FFF2-40B4-BE49-F238E27FC236}">
                  <a16:creationId xmlns:a16="http://schemas.microsoft.com/office/drawing/2014/main" id="{8A12A5DC-58AA-9E67-E76F-CA3E40398933}"/>
                </a:ext>
              </a:extLst>
            </p:cNvPr>
            <p:cNvSpPr/>
            <p:nvPr/>
          </p:nvSpPr>
          <p:spPr>
            <a:xfrm>
              <a:off x="3872883" y="1831968"/>
              <a:ext cx="1731169" cy="1721643"/>
            </a:xfrm>
            <a:prstGeom prst="arc">
              <a:avLst>
                <a:gd name="adj1" fmla="val 10821653"/>
                <a:gd name="adj2" fmla="val 0"/>
              </a:avLst>
            </a:prstGeom>
            <a:grpFill/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9EFF6E39-B2E8-4806-4D5A-6502A5034AE8}"/>
                </a:ext>
              </a:extLst>
            </p:cNvPr>
            <p:cNvCxnSpPr/>
            <p:nvPr/>
          </p:nvCxnSpPr>
          <p:spPr>
            <a:xfrm>
              <a:off x="3863359" y="2690812"/>
              <a:ext cx="1746866" cy="0"/>
            </a:xfrm>
            <a:prstGeom prst="line">
              <a:avLst/>
            </a:prstGeom>
            <a:grpFill/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6D189ED-8E62-0BB5-0758-AF7F2EE8B303}"/>
              </a:ext>
            </a:extLst>
          </p:cNvPr>
          <p:cNvGrpSpPr/>
          <p:nvPr/>
        </p:nvGrpSpPr>
        <p:grpSpPr>
          <a:xfrm>
            <a:off x="6342345" y="1902207"/>
            <a:ext cx="1728788" cy="1721643"/>
            <a:chOff x="3863359" y="1831968"/>
            <a:chExt cx="1746866" cy="1721643"/>
          </a:xfrm>
          <a:solidFill>
            <a:srgbClr val="FFCCFF"/>
          </a:solidFill>
        </p:grpSpPr>
        <p:sp>
          <p:nvSpPr>
            <p:cNvPr id="10" name="弧形 9">
              <a:extLst>
                <a:ext uri="{FF2B5EF4-FFF2-40B4-BE49-F238E27FC236}">
                  <a16:creationId xmlns:a16="http://schemas.microsoft.com/office/drawing/2014/main" id="{4BC51286-5C52-573C-E959-035E324EBAD2}"/>
                </a:ext>
              </a:extLst>
            </p:cNvPr>
            <p:cNvSpPr/>
            <p:nvPr/>
          </p:nvSpPr>
          <p:spPr>
            <a:xfrm>
              <a:off x="3872883" y="1831968"/>
              <a:ext cx="1731169" cy="1721643"/>
            </a:xfrm>
            <a:prstGeom prst="arc">
              <a:avLst>
                <a:gd name="adj1" fmla="val 10821653"/>
                <a:gd name="adj2" fmla="val 0"/>
              </a:avLst>
            </a:prstGeom>
            <a:grpFill/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0A5CBF4-5224-36AA-A57F-DCA791A45994}"/>
                </a:ext>
              </a:extLst>
            </p:cNvPr>
            <p:cNvCxnSpPr/>
            <p:nvPr/>
          </p:nvCxnSpPr>
          <p:spPr>
            <a:xfrm>
              <a:off x="3863359" y="2690812"/>
              <a:ext cx="1746866" cy="0"/>
            </a:xfrm>
            <a:prstGeom prst="line">
              <a:avLst/>
            </a:prstGeom>
            <a:grpFill/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1E3CCE28-BF21-C6C5-6F9C-1CA6C55C7939}"/>
              </a:ext>
            </a:extLst>
          </p:cNvPr>
          <p:cNvGrpSpPr/>
          <p:nvPr/>
        </p:nvGrpSpPr>
        <p:grpSpPr>
          <a:xfrm>
            <a:off x="1346889" y="3401928"/>
            <a:ext cx="6993758" cy="1465810"/>
            <a:chOff x="1372289" y="3198728"/>
            <a:chExt cx="6993758" cy="146581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B3F2246-9CE6-5825-05C9-7B46FE0D2065}"/>
                </a:ext>
              </a:extLst>
            </p:cNvPr>
            <p:cNvSpPr txBox="1"/>
            <p:nvPr/>
          </p:nvSpPr>
          <p:spPr>
            <a:xfrm>
              <a:off x="1456022" y="3198728"/>
              <a:ext cx="45302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600" dirty="0">
                  <a:solidFill>
                    <a:srgbClr val="FF0000"/>
                  </a:solidFill>
                  <a:ea typeface="DFKai-SB" panose="03000509000000000000" pitchFamily="65" charset="-120"/>
                </a:rPr>
                <a:t>陰影部分的面積是：</a:t>
              </a:r>
              <a:endParaRPr lang="en-US" altLang="zh-TW" sz="2600" dirty="0">
                <a:solidFill>
                  <a:srgbClr val="FF0000"/>
                </a:solidFill>
                <a:ea typeface="DFKai-SB" panose="03000509000000000000" pitchFamily="65" charset="-12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07B62BE-0123-6CCC-1D9F-B29E18B5E761}"/>
                </a:ext>
              </a:extLst>
            </p:cNvPr>
            <p:cNvSpPr txBox="1"/>
            <p:nvPr/>
          </p:nvSpPr>
          <p:spPr>
            <a:xfrm>
              <a:off x="1372289" y="4172095"/>
              <a:ext cx="28839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26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= 25.12(cm</a:t>
              </a:r>
              <a:r>
                <a:rPr lang="en-US" altLang="zh-CN" sz="26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</a:t>
              </a:r>
              <a:r>
                <a:rPr lang="en-US" altLang="zh-CN" sz="26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)</a:t>
              </a: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4A5FBEAA-4B68-315A-D62A-784643927F87}"/>
                </a:ext>
              </a:extLst>
            </p:cNvPr>
            <p:cNvGrpSpPr/>
            <p:nvPr/>
          </p:nvGrpSpPr>
          <p:grpSpPr>
            <a:xfrm>
              <a:off x="1660677" y="3530391"/>
              <a:ext cx="6705370" cy="854053"/>
              <a:chOff x="536374" y="1823082"/>
              <a:chExt cx="6705370" cy="854053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B936D16F-A545-D955-E466-637924DD88F1}"/>
                  </a:ext>
                </a:extLst>
              </p:cNvPr>
              <p:cNvGrpSpPr/>
              <p:nvPr/>
            </p:nvGrpSpPr>
            <p:grpSpPr>
              <a:xfrm>
                <a:off x="2265668" y="1823082"/>
                <a:ext cx="778365" cy="823734"/>
                <a:chOff x="2364850" y="3006977"/>
                <a:chExt cx="778365" cy="823734"/>
              </a:xfrm>
            </p:grpSpPr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9907D026-6F62-88C0-BEAD-B3C72EDED580}"/>
                    </a:ext>
                  </a:extLst>
                </p:cNvPr>
                <p:cNvSpPr txBox="1"/>
                <p:nvPr/>
              </p:nvSpPr>
              <p:spPr>
                <a:xfrm>
                  <a:off x="2386414" y="3006977"/>
                  <a:ext cx="629314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6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zh-TW" altLang="en-US" sz="2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FD7752CC-C5D8-F011-4B9E-EF3B5977B8E8}"/>
                    </a:ext>
                  </a:extLst>
                </p:cNvPr>
                <p:cNvSpPr txBox="1"/>
                <p:nvPr/>
              </p:nvSpPr>
              <p:spPr>
                <a:xfrm>
                  <a:off x="2377809" y="3338268"/>
                  <a:ext cx="76540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6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zh-TW" altLang="en-US" sz="2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D98CBB43-1C90-3C41-F7D3-CF14EAA129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4850" y="3419941"/>
                  <a:ext cx="50400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42AACDE6-FFF0-E33F-03A7-773B89F3C6D5}"/>
                  </a:ext>
                </a:extLst>
              </p:cNvPr>
              <p:cNvSpPr txBox="1"/>
              <p:nvPr/>
            </p:nvSpPr>
            <p:spPr>
              <a:xfrm>
                <a:off x="536374" y="1952882"/>
                <a:ext cx="629192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TW" sz="2600" dirty="0">
                    <a:solidFill>
                      <a:srgbClr val="FF000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  <a:sym typeface="Symbol" panose="05050102010706020507" pitchFamily="18" charset="2"/>
                  </a:rPr>
                  <a:t>8×8×3.14×</a:t>
                </a:r>
                <a:r>
                  <a:rPr lang="zh-TW" altLang="en-US" sz="2600" dirty="0">
                    <a:solidFill>
                      <a:srgbClr val="FF000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  <a:sym typeface="Symbol" panose="05050102010706020507" pitchFamily="18" charset="2"/>
                  </a:rPr>
                  <a:t>        －</a:t>
                </a:r>
                <a:r>
                  <a:rPr lang="en-US" altLang="zh-TW" sz="2600" dirty="0">
                    <a:solidFill>
                      <a:srgbClr val="FF000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  <a:sym typeface="Symbol" panose="05050102010706020507" pitchFamily="18" charset="2"/>
                  </a:rPr>
                  <a:t>(8</a:t>
                </a:r>
                <a:r>
                  <a:rPr lang="en-US" altLang="zh-CN" sz="2600" dirty="0">
                    <a:solidFill>
                      <a:srgbClr val="FF000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  <a:sym typeface="Symbol" panose="05050102010706020507" pitchFamily="18" charset="2"/>
                  </a:rPr>
                  <a:t>÷2) </a:t>
                </a:r>
                <a:r>
                  <a:rPr lang="en-US" altLang="zh-TW" sz="2600" dirty="0">
                    <a:solidFill>
                      <a:srgbClr val="FF000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  <a:sym typeface="Symbol" panose="05050102010706020507" pitchFamily="18" charset="2"/>
                  </a:rPr>
                  <a:t>× (8</a:t>
                </a:r>
                <a:r>
                  <a:rPr lang="en-US" altLang="zh-CN" sz="2600" dirty="0">
                    <a:solidFill>
                      <a:srgbClr val="FF000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  <a:sym typeface="Symbol" panose="05050102010706020507" pitchFamily="18" charset="2"/>
                  </a:rPr>
                  <a:t>÷2) </a:t>
                </a:r>
                <a:r>
                  <a:rPr lang="en-US" altLang="zh-TW" sz="2600" dirty="0">
                    <a:solidFill>
                      <a:srgbClr val="FF000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  <a:sym typeface="Symbol" panose="05050102010706020507" pitchFamily="18" charset="2"/>
                  </a:rPr>
                  <a:t>× 3.14 ×</a:t>
                </a:r>
                <a:endParaRPr lang="zh-TW" altLang="en-US" sz="26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CB2B7D48-C4C0-6357-F593-AA6330691797}"/>
                  </a:ext>
                </a:extLst>
              </p:cNvPr>
              <p:cNvGrpSpPr/>
              <p:nvPr/>
            </p:nvGrpSpPr>
            <p:grpSpPr>
              <a:xfrm>
                <a:off x="6425800" y="1827759"/>
                <a:ext cx="815944" cy="849376"/>
                <a:chOff x="2619194" y="3012429"/>
                <a:chExt cx="815944" cy="849376"/>
              </a:xfrm>
            </p:grpSpPr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3D213F2E-1042-250A-CDF1-F0A697D0A695}"/>
                    </a:ext>
                  </a:extLst>
                </p:cNvPr>
                <p:cNvSpPr txBox="1"/>
                <p:nvPr/>
              </p:nvSpPr>
              <p:spPr>
                <a:xfrm>
                  <a:off x="2657294" y="3012429"/>
                  <a:ext cx="629314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6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zh-TW" altLang="en-US" sz="2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DBD51B02-420A-D58C-8960-5F059F3A42F2}"/>
                    </a:ext>
                  </a:extLst>
                </p:cNvPr>
                <p:cNvSpPr txBox="1"/>
                <p:nvPr/>
              </p:nvSpPr>
              <p:spPr>
                <a:xfrm>
                  <a:off x="2669732" y="3369362"/>
                  <a:ext cx="76540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6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zh-TW" altLang="en-US" sz="2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4A9A76AD-67D2-0B0F-9112-92944709DD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19194" y="3427711"/>
                  <a:ext cx="50400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F15AA7C9-C337-706B-1BA9-8C95549C42D8}"/>
              </a:ext>
            </a:extLst>
          </p:cNvPr>
          <p:cNvGrpSpPr/>
          <p:nvPr/>
        </p:nvGrpSpPr>
        <p:grpSpPr>
          <a:xfrm>
            <a:off x="408329" y="4657723"/>
            <a:ext cx="7899704" cy="1645927"/>
            <a:chOff x="466343" y="3530391"/>
            <a:chExt cx="7899704" cy="1645927"/>
          </a:xfrm>
        </p:grpSpPr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3473D82B-C91B-45FD-B054-23E60F0E805C}"/>
                </a:ext>
              </a:extLst>
            </p:cNvPr>
            <p:cNvSpPr txBox="1"/>
            <p:nvPr/>
          </p:nvSpPr>
          <p:spPr>
            <a:xfrm>
              <a:off x="1322304" y="4683875"/>
              <a:ext cx="66548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600" dirty="0">
                  <a:solidFill>
                    <a:srgbClr val="FF0000"/>
                  </a:solidFill>
                  <a:ea typeface="DFKai-SB" panose="03000509000000000000" pitchFamily="65" charset="-120"/>
                </a:rPr>
                <a:t>陰影部分的面積是</a:t>
              </a:r>
              <a:r>
                <a:rPr lang="en-US" altLang="zh-TW" sz="2600" dirty="0">
                  <a:solidFill>
                    <a:srgbClr val="FF0000"/>
                  </a:solidFill>
                  <a:ea typeface="DFKai-SB" panose="03000509000000000000" pitchFamily="65" charset="-120"/>
                </a:rPr>
                <a:t>25.12cm</a:t>
              </a:r>
              <a:r>
                <a:rPr lang="en-US" altLang="zh-TW" sz="2600" baseline="30000" dirty="0">
                  <a:solidFill>
                    <a:srgbClr val="FF0000"/>
                  </a:solidFill>
                  <a:ea typeface="DFKai-SB" panose="03000509000000000000" pitchFamily="65" charset="-120"/>
                </a:rPr>
                <a:t>2</a:t>
              </a:r>
              <a:r>
                <a:rPr lang="zh-TW" altLang="en-US" sz="2600" dirty="0">
                  <a:solidFill>
                    <a:srgbClr val="FF0000"/>
                  </a:solidFill>
                  <a:ea typeface="DFKai-SB" panose="03000509000000000000" pitchFamily="65" charset="-120"/>
                </a:rPr>
                <a:t>。</a:t>
              </a:r>
              <a:endParaRPr lang="en-US" altLang="zh-TW" sz="2600" dirty="0">
                <a:solidFill>
                  <a:srgbClr val="FF0000"/>
                </a:solidFill>
                <a:ea typeface="DFKai-SB" panose="03000509000000000000" pitchFamily="65" charset="-120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9897AD7A-AD2C-4AED-C8EB-66FF81FE0042}"/>
                </a:ext>
              </a:extLst>
            </p:cNvPr>
            <p:cNvSpPr txBox="1"/>
            <p:nvPr/>
          </p:nvSpPr>
          <p:spPr>
            <a:xfrm>
              <a:off x="1372289" y="4172095"/>
              <a:ext cx="28839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26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= 25.12</a:t>
              </a:r>
            </a:p>
          </p:txBody>
        </p: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8B6465D3-2C03-B3CD-DEE1-76EDBA9EBE22}"/>
                </a:ext>
              </a:extLst>
            </p:cNvPr>
            <p:cNvGrpSpPr/>
            <p:nvPr/>
          </p:nvGrpSpPr>
          <p:grpSpPr>
            <a:xfrm>
              <a:off x="466343" y="3530391"/>
              <a:ext cx="7899704" cy="854053"/>
              <a:chOff x="-657960" y="1823082"/>
              <a:chExt cx="7899704" cy="854053"/>
            </a:xfrm>
          </p:grpSpPr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7C83B185-AF3B-7E52-2C20-5052DC2C1705}"/>
                  </a:ext>
                </a:extLst>
              </p:cNvPr>
              <p:cNvGrpSpPr/>
              <p:nvPr/>
            </p:nvGrpSpPr>
            <p:grpSpPr>
              <a:xfrm>
                <a:off x="2265668" y="1823082"/>
                <a:ext cx="778365" cy="823734"/>
                <a:chOff x="2364850" y="3006977"/>
                <a:chExt cx="778365" cy="823734"/>
              </a:xfrm>
            </p:grpSpPr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id="{5CD421C9-CE1A-B422-C1CC-E9182AB895D2}"/>
                    </a:ext>
                  </a:extLst>
                </p:cNvPr>
                <p:cNvSpPr txBox="1"/>
                <p:nvPr/>
              </p:nvSpPr>
              <p:spPr>
                <a:xfrm>
                  <a:off x="2386414" y="3006977"/>
                  <a:ext cx="629314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6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zh-TW" altLang="en-US" sz="2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E5B0D519-28AC-AF2C-9189-DD62E124319F}"/>
                    </a:ext>
                  </a:extLst>
                </p:cNvPr>
                <p:cNvSpPr txBox="1"/>
                <p:nvPr/>
              </p:nvSpPr>
              <p:spPr>
                <a:xfrm>
                  <a:off x="2377809" y="3338268"/>
                  <a:ext cx="76540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6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zh-TW" altLang="en-US" sz="2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0" name="直接连接符 79">
                  <a:extLst>
                    <a:ext uri="{FF2B5EF4-FFF2-40B4-BE49-F238E27FC236}">
                      <a16:creationId xmlns:a16="http://schemas.microsoft.com/office/drawing/2014/main" id="{6EADCACE-09A2-97A8-203A-7DD17C0D83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4850" y="3419941"/>
                  <a:ext cx="50400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D65CB874-207F-A92C-4B6D-45DE95BCDC13}"/>
                  </a:ext>
                </a:extLst>
              </p:cNvPr>
              <p:cNvSpPr txBox="1"/>
              <p:nvPr/>
            </p:nvSpPr>
            <p:spPr>
              <a:xfrm>
                <a:off x="-657960" y="1952882"/>
                <a:ext cx="775117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zh-TW" altLang="en-US" sz="2600" dirty="0">
                    <a:solidFill>
                      <a:srgbClr val="FF000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  <a:sym typeface="Symbol" panose="05050102010706020507" pitchFamily="18" charset="2"/>
                  </a:rPr>
                  <a:t>    或     </a:t>
                </a:r>
                <a:r>
                  <a:rPr lang="en-US" altLang="zh-TW" sz="2600" dirty="0">
                    <a:solidFill>
                      <a:srgbClr val="FF000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  <a:sym typeface="Symbol" panose="05050102010706020507" pitchFamily="18" charset="2"/>
                  </a:rPr>
                  <a:t>8×8×3.14×</a:t>
                </a:r>
                <a:r>
                  <a:rPr lang="zh-TW" altLang="en-US" sz="2600" dirty="0">
                    <a:solidFill>
                      <a:srgbClr val="FF000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  <a:sym typeface="Symbol" panose="05050102010706020507" pitchFamily="18" charset="2"/>
                  </a:rPr>
                  <a:t>        －</a:t>
                </a:r>
                <a:r>
                  <a:rPr lang="en-US" altLang="zh-TW" sz="2600" dirty="0">
                    <a:solidFill>
                      <a:srgbClr val="FF000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  <a:sym typeface="Symbol" panose="05050102010706020507" pitchFamily="18" charset="2"/>
                  </a:rPr>
                  <a:t>(8</a:t>
                </a:r>
                <a:r>
                  <a:rPr lang="en-US" altLang="zh-CN" sz="2600" dirty="0">
                    <a:solidFill>
                      <a:srgbClr val="FF000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  <a:sym typeface="Symbol" panose="05050102010706020507" pitchFamily="18" charset="2"/>
                  </a:rPr>
                  <a:t>÷2) </a:t>
                </a:r>
                <a:r>
                  <a:rPr lang="en-US" altLang="zh-TW" sz="2600" dirty="0">
                    <a:solidFill>
                      <a:srgbClr val="FF000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  <a:sym typeface="Symbol" panose="05050102010706020507" pitchFamily="18" charset="2"/>
                  </a:rPr>
                  <a:t>× (8</a:t>
                </a:r>
                <a:r>
                  <a:rPr lang="en-US" altLang="zh-CN" sz="2600" dirty="0">
                    <a:solidFill>
                      <a:srgbClr val="FF000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  <a:sym typeface="Symbol" panose="05050102010706020507" pitchFamily="18" charset="2"/>
                  </a:rPr>
                  <a:t>÷2) </a:t>
                </a:r>
                <a:r>
                  <a:rPr lang="en-US" altLang="zh-TW" sz="2600" dirty="0">
                    <a:solidFill>
                      <a:srgbClr val="FF0000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  <a:sym typeface="Symbol" panose="05050102010706020507" pitchFamily="18" charset="2"/>
                  </a:rPr>
                  <a:t>× 3.14 ×</a:t>
                </a:r>
                <a:endParaRPr lang="zh-TW" altLang="en-US" sz="26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7324180B-3263-771A-3705-E796AAC8CED0}"/>
                  </a:ext>
                </a:extLst>
              </p:cNvPr>
              <p:cNvGrpSpPr/>
              <p:nvPr/>
            </p:nvGrpSpPr>
            <p:grpSpPr>
              <a:xfrm>
                <a:off x="6425800" y="1827759"/>
                <a:ext cx="815944" cy="849376"/>
                <a:chOff x="2619194" y="3012429"/>
                <a:chExt cx="815944" cy="849376"/>
              </a:xfrm>
            </p:grpSpPr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2B1910B4-441D-566A-B655-84575CF301DC}"/>
                    </a:ext>
                  </a:extLst>
                </p:cNvPr>
                <p:cNvSpPr txBox="1"/>
                <p:nvPr/>
              </p:nvSpPr>
              <p:spPr>
                <a:xfrm>
                  <a:off x="2657294" y="3012429"/>
                  <a:ext cx="629314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6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zh-TW" altLang="en-US" sz="2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8E32426D-B3E1-3FAE-2988-CB32A6CE2A2C}"/>
                    </a:ext>
                  </a:extLst>
                </p:cNvPr>
                <p:cNvSpPr txBox="1"/>
                <p:nvPr/>
              </p:nvSpPr>
              <p:spPr>
                <a:xfrm>
                  <a:off x="2669732" y="3369362"/>
                  <a:ext cx="76540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6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zh-TW" altLang="en-US" sz="2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id="{63A8CE04-AEA9-02B0-3C07-A84F0EF5E5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19194" y="3427711"/>
                  <a:ext cx="50400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10781 -0.271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allAtOnce"/>
      <p:bldP spid="50" grpId="1" build="allAtOnce"/>
      <p:bldP spid="50" grpId="2" build="allAtOnce"/>
      <p:bldP spid="51" grpId="0" build="allAtOnce"/>
      <p:bldP spid="52" grpId="0" build="allAtOnce"/>
      <p:bldP spid="53" grpId="0" build="allAtOnce"/>
      <p:bldP spid="6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978065"/>
            <a:ext cx="8697687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10</a:t>
            </a:r>
            <a:r>
              <a:rPr lang="en-US" altLang="zh-CN" sz="2800" b="1" dirty="0">
                <a:ea typeface="DFKai-SB" panose="03000509000000000000" pitchFamily="65" charset="-120"/>
              </a:rPr>
              <a:t>.</a:t>
            </a:r>
            <a:r>
              <a:rPr lang="zh-TW" altLang="en-US" sz="2800" b="1" dirty="0">
                <a:ea typeface="DFKai-SB" panose="03000509000000000000" pitchFamily="65" charset="-120"/>
              </a:rPr>
              <a:t> </a:t>
            </a:r>
            <a:r>
              <a:rPr lang="zh-TW" altLang="en-US" sz="2600" dirty="0">
                <a:ea typeface="DFKai-SB" panose="03000509000000000000" pitchFamily="65" charset="-120"/>
              </a:rPr>
              <a:t>右圖中，陰影部分的面積是多</a:t>
            </a: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少？</a:t>
            </a:r>
            <a:r>
              <a:rPr lang="en-US" altLang="zh-TW" sz="2800" dirty="0">
                <a:ea typeface="DFKai-SB" panose="03000509000000000000" pitchFamily="65" charset="-120"/>
              </a:rPr>
              <a:t> (</a:t>
            </a:r>
            <a:r>
              <a:rPr lang="zh-TW" altLang="en-US" sz="2800" dirty="0">
                <a:ea typeface="DFKai-SB" panose="03000509000000000000" pitchFamily="65" charset="-120"/>
              </a:rPr>
              <a:t>取</a:t>
            </a:r>
            <a:r>
              <a:rPr lang="en-US" altLang="zh-TW" sz="2800" dirty="0">
                <a:ea typeface="DFKai-SB" panose="03000509000000000000" pitchFamily="65" charset="-120"/>
              </a:rPr>
              <a:t>π</a:t>
            </a:r>
            <a:r>
              <a:rPr lang="zh-TW" altLang="en-US" sz="2800" dirty="0">
                <a:ea typeface="DFKai-SB" panose="03000509000000000000" pitchFamily="65" charset="-120"/>
              </a:rPr>
              <a:t>為</a:t>
            </a:r>
            <a:r>
              <a:rPr lang="en-US" altLang="zh-TW" sz="2800" dirty="0">
                <a:ea typeface="DFKai-SB" panose="03000509000000000000" pitchFamily="65" charset="-120"/>
              </a:rPr>
              <a:t>3.14 ) </a:t>
            </a: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    </a:t>
            </a:r>
            <a:r>
              <a:rPr lang="en-US" altLang="zh-TW" sz="2800" dirty="0">
                <a:ea typeface="DFKai-SB" panose="03000509000000000000" pitchFamily="65" charset="-120"/>
              </a:rPr>
              <a:t>A. 14.86cm</a:t>
            </a:r>
            <a:r>
              <a:rPr lang="en-US" altLang="zh-TW" sz="2800" baseline="30000" dirty="0">
                <a:ea typeface="DFKai-SB" panose="03000509000000000000" pitchFamily="65" charset="-12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B. 28.86cm</a:t>
            </a:r>
            <a:r>
              <a:rPr lang="en-US" altLang="zh-TW" sz="2800" baseline="30000" dirty="0">
                <a:ea typeface="DFKai-SB" panose="03000509000000000000" pitchFamily="65" charset="-120"/>
              </a:rPr>
              <a:t>2</a:t>
            </a:r>
            <a:r>
              <a:rPr lang="en-US" altLang="zh-TW" sz="2800" dirty="0">
                <a:ea typeface="DFKai-SB" panose="03000509000000000000" pitchFamily="65" charset="-120"/>
              </a:rPr>
              <a:t>            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    </a:t>
            </a:r>
            <a:r>
              <a:rPr lang="en-US" altLang="zh-TW" sz="2800" dirty="0">
                <a:ea typeface="DFKai-SB" panose="03000509000000000000" pitchFamily="65" charset="-120"/>
              </a:rPr>
              <a:t>C. 29.72cm</a:t>
            </a:r>
            <a:r>
              <a:rPr lang="en-US" altLang="zh-TW" sz="2800" baseline="30000" dirty="0">
                <a:ea typeface="DFKai-SB" panose="03000509000000000000" pitchFamily="65" charset="-120"/>
              </a:rPr>
              <a:t>2</a:t>
            </a:r>
            <a:r>
              <a:rPr lang="zh-TW" altLang="en-US" sz="2800" dirty="0">
                <a:ea typeface="DFKai-SB" panose="03000509000000000000" pitchFamily="65" charset="-120"/>
              </a:rPr>
              <a:t>                     </a:t>
            </a:r>
            <a:r>
              <a:rPr lang="en-US" altLang="zh-TW" sz="2800" dirty="0">
                <a:ea typeface="DFKai-SB" panose="03000509000000000000" pitchFamily="65" charset="-120"/>
              </a:rPr>
              <a:t>   </a:t>
            </a:r>
          </a:p>
          <a:p>
            <a:pPr>
              <a:spcAft>
                <a:spcPts val="18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D. 59.44cm</a:t>
            </a:r>
            <a:r>
              <a:rPr lang="en-US" altLang="zh-TW" sz="2800" baseline="30000" dirty="0">
                <a:ea typeface="DFKai-SB" panose="03000509000000000000" pitchFamily="65" charset="-120"/>
              </a:rPr>
              <a:t>2</a:t>
            </a:r>
            <a:endParaRPr lang="en-US" altLang="zh-TW" sz="2800" dirty="0">
              <a:ea typeface="DFKai-SB" panose="03000509000000000000" pitchFamily="65" charset="-12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3D4031-D8EE-28D5-5DCA-E8C6D52BCAEC}"/>
              </a:ext>
            </a:extLst>
          </p:cNvPr>
          <p:cNvSpPr txBox="1"/>
          <p:nvPr/>
        </p:nvSpPr>
        <p:spPr>
          <a:xfrm>
            <a:off x="4761715" y="667586"/>
            <a:ext cx="441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填補</a:t>
            </a:r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個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半圓得到一個長方形</a:t>
            </a:r>
            <a:endParaRPr lang="en-US" altLang="zh-CN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AC0AB49-380F-52ED-5F94-BE05D232A3BD}"/>
              </a:ext>
            </a:extLst>
          </p:cNvPr>
          <p:cNvSpPr txBox="1"/>
          <p:nvPr/>
        </p:nvSpPr>
        <p:spPr>
          <a:xfrm>
            <a:off x="1391616" y="4470156"/>
            <a:ext cx="65005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陰影部分面積</a:t>
            </a:r>
            <a:endParaRPr lang="en-US" altLang="zh-CN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梯形面積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＋長方形面積－半圓面積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×2</a:t>
            </a:r>
          </a:p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(10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6)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×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÷2</a:t>
            </a:r>
          </a:p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59.44</a:t>
            </a:r>
            <a:r>
              <a:rPr lang="en-US" altLang="zh-TW" sz="2400" dirty="0">
                <a:ea typeface="DFKai-SB" panose="03000509000000000000" pitchFamily="65" charset="-120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(cm</a:t>
            </a:r>
            <a:r>
              <a:rPr lang="en-US" altLang="zh-TW" sz="2400" baseline="30000" dirty="0">
                <a:solidFill>
                  <a:srgbClr val="FF00FF"/>
                </a:solidFill>
                <a:ea typeface="DFKai-SB" panose="03000509000000000000" pitchFamily="65" charset="-120"/>
              </a:rPr>
              <a:t>2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) </a:t>
            </a:r>
            <a:endParaRPr lang="en-US" altLang="zh-CN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CA94B87-9832-A73B-F201-ECE94B112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144" y="1189320"/>
            <a:ext cx="3013232" cy="2204929"/>
          </a:xfrm>
          <a:prstGeom prst="rect">
            <a:avLst/>
          </a:prstGeom>
        </p:spPr>
      </p:pic>
      <p:sp>
        <p:nvSpPr>
          <p:cNvPr id="49" name="椭圆 48">
            <a:extLst>
              <a:ext uri="{FF2B5EF4-FFF2-40B4-BE49-F238E27FC236}">
                <a16:creationId xmlns:a16="http://schemas.microsoft.com/office/drawing/2014/main" id="{471A0064-2AA1-D15C-63CC-73500B31EAC6}"/>
              </a:ext>
            </a:extLst>
          </p:cNvPr>
          <p:cNvSpPr/>
          <p:nvPr/>
        </p:nvSpPr>
        <p:spPr>
          <a:xfrm>
            <a:off x="1195673" y="2703796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227E893D-6CDC-A523-9A03-D0E0FE69AE3E}"/>
              </a:ext>
            </a:extLst>
          </p:cNvPr>
          <p:cNvSpPr/>
          <p:nvPr/>
        </p:nvSpPr>
        <p:spPr>
          <a:xfrm>
            <a:off x="1195673" y="2138269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BC9BBF9-69C5-A7AF-5F5F-F696F9F459EC}"/>
              </a:ext>
            </a:extLst>
          </p:cNvPr>
          <p:cNvSpPr/>
          <p:nvPr/>
        </p:nvSpPr>
        <p:spPr>
          <a:xfrm>
            <a:off x="1195673" y="3893584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81591CEB-FE12-786F-FB51-D814F212DD70}"/>
              </a:ext>
            </a:extLst>
          </p:cNvPr>
          <p:cNvSpPr/>
          <p:nvPr/>
        </p:nvSpPr>
        <p:spPr>
          <a:xfrm>
            <a:off x="1196930" y="3298690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AA39AD2A-248E-3674-8DA1-189FA3939515}"/>
              </a:ext>
            </a:extLst>
          </p:cNvPr>
          <p:cNvCxnSpPr/>
          <p:nvPr/>
        </p:nvCxnSpPr>
        <p:spPr>
          <a:xfrm>
            <a:off x="6591300" y="1493044"/>
            <a:ext cx="0" cy="552450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D75804B8-D67E-94B9-F3E4-9E17A15A080D}"/>
              </a:ext>
            </a:extLst>
          </p:cNvPr>
          <p:cNvCxnSpPr/>
          <p:nvPr/>
        </p:nvCxnSpPr>
        <p:spPr>
          <a:xfrm>
            <a:off x="7400925" y="1493044"/>
            <a:ext cx="0" cy="552450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73C4CFAD-B1E8-9B30-1A04-BBD739E7F4DD}"/>
              </a:ext>
            </a:extLst>
          </p:cNvPr>
          <p:cNvCxnSpPr/>
          <p:nvPr/>
        </p:nvCxnSpPr>
        <p:spPr>
          <a:xfrm>
            <a:off x="6591300" y="2038351"/>
            <a:ext cx="804863" cy="0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7CA914B9-21A8-F33B-7869-0C1AE4F17EBE}"/>
              </a:ext>
            </a:extLst>
          </p:cNvPr>
          <p:cNvCxnSpPr>
            <a:cxnSpLocks/>
          </p:cNvCxnSpPr>
          <p:nvPr/>
        </p:nvCxnSpPr>
        <p:spPr>
          <a:xfrm flipH="1" flipV="1">
            <a:off x="6980086" y="2564819"/>
            <a:ext cx="1" cy="86418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A1E8E4A0-4CDE-D200-8411-E850F877CCB5}"/>
              </a:ext>
            </a:extLst>
          </p:cNvPr>
          <p:cNvSpPr txBox="1"/>
          <p:nvPr/>
        </p:nvSpPr>
        <p:spPr>
          <a:xfrm>
            <a:off x="5542274" y="3360625"/>
            <a:ext cx="314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先分割得出一個梯形</a:t>
            </a:r>
            <a:endParaRPr lang="en-US" altLang="zh-CN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AB9C9501-6C19-D711-14F8-879D27A6EF95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6688247" y="1129251"/>
            <a:ext cx="279458" cy="64001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FEDC4FB3-8656-0420-76A1-0BEDEBC2F510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967705" y="1129251"/>
            <a:ext cx="346709" cy="64001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58645305-0DDF-AB34-FB41-085728381165}"/>
              </a:ext>
            </a:extLst>
          </p:cNvPr>
          <p:cNvSpPr/>
          <p:nvPr/>
        </p:nvSpPr>
        <p:spPr>
          <a:xfrm>
            <a:off x="7892144" y="3216206"/>
            <a:ext cx="413654" cy="178043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E83F5CA4-C05C-2EC0-8A6F-BB23B5278B21}"/>
              </a:ext>
            </a:extLst>
          </p:cNvPr>
          <p:cNvSpPr/>
          <p:nvPr/>
        </p:nvSpPr>
        <p:spPr>
          <a:xfrm>
            <a:off x="8305798" y="2911593"/>
            <a:ext cx="383577" cy="178043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79980E40-8791-FCC2-4F9B-E1F4019CA61C}"/>
              </a:ext>
            </a:extLst>
          </p:cNvPr>
          <p:cNvSpPr txBox="1"/>
          <p:nvPr/>
        </p:nvSpPr>
        <p:spPr>
          <a:xfrm>
            <a:off x="3367370" y="5349268"/>
            <a:ext cx="212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 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×4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AE9BDB9F-0B13-AE36-CD62-701A4D3BB466}"/>
              </a:ext>
            </a:extLst>
          </p:cNvPr>
          <p:cNvSpPr txBox="1"/>
          <p:nvPr/>
        </p:nvSpPr>
        <p:spPr>
          <a:xfrm>
            <a:off x="4302623" y="5343600"/>
            <a:ext cx="2599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－ 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×2×3.14÷2×2</a:t>
            </a:r>
          </a:p>
        </p:txBody>
      </p: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5B73E615-D630-46F6-1F61-FD20ED810144}"/>
              </a:ext>
            </a:extLst>
          </p:cNvPr>
          <p:cNvCxnSpPr/>
          <p:nvPr/>
        </p:nvCxnSpPr>
        <p:spPr>
          <a:xfrm>
            <a:off x="6314281" y="2042319"/>
            <a:ext cx="13589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70FB1B69-E48C-4104-CC21-B307A91A4C64}"/>
              </a:ext>
            </a:extLst>
          </p:cNvPr>
          <p:cNvCxnSpPr>
            <a:cxnSpLocks/>
          </p:cNvCxnSpPr>
          <p:nvPr/>
        </p:nvCxnSpPr>
        <p:spPr>
          <a:xfrm>
            <a:off x="6591300" y="2857501"/>
            <a:ext cx="804863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D044A295-7657-A3C0-0029-1FCC8F166736}"/>
              </a:ext>
            </a:extLst>
          </p:cNvPr>
          <p:cNvCxnSpPr/>
          <p:nvPr/>
        </p:nvCxnSpPr>
        <p:spPr>
          <a:xfrm flipV="1">
            <a:off x="7396163" y="2045494"/>
            <a:ext cx="0" cy="808831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id="{2E592BAE-A549-7046-4808-C3DDC6CECDF1}"/>
              </a:ext>
            </a:extLst>
          </p:cNvPr>
          <p:cNvSpPr/>
          <p:nvPr/>
        </p:nvSpPr>
        <p:spPr>
          <a:xfrm>
            <a:off x="7270751" y="2047876"/>
            <a:ext cx="125412" cy="112414"/>
          </a:xfrm>
          <a:custGeom>
            <a:avLst/>
            <a:gdLst>
              <a:gd name="connsiteX0" fmla="*/ 130175 w 130175"/>
              <a:gd name="connsiteY0" fmla="*/ 130175 h 130175"/>
              <a:gd name="connsiteX1" fmla="*/ 0 w 130175"/>
              <a:gd name="connsiteY1" fmla="*/ 130175 h 130175"/>
              <a:gd name="connsiteX2" fmla="*/ 0 w 130175"/>
              <a:gd name="connsiteY2" fmla="*/ 0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175" h="130175">
                <a:moveTo>
                  <a:pt x="130175" y="130175"/>
                </a:moveTo>
                <a:lnTo>
                  <a:pt x="0" y="130175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07430211-881B-5C22-5632-FCF4410F45AE}"/>
              </a:ext>
            </a:extLst>
          </p:cNvPr>
          <p:cNvCxnSpPr>
            <a:cxnSpLocks/>
          </p:cNvCxnSpPr>
          <p:nvPr/>
        </p:nvCxnSpPr>
        <p:spPr>
          <a:xfrm flipV="1">
            <a:off x="6591300" y="1753503"/>
            <a:ext cx="0" cy="288000"/>
          </a:xfrm>
          <a:prstGeom prst="line">
            <a:avLst/>
          </a:prstGeom>
          <a:ln w="28575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3C0CA00C-5CD2-18C8-B7E2-00AA43FC03BF}"/>
              </a:ext>
            </a:extLst>
          </p:cNvPr>
          <p:cNvCxnSpPr>
            <a:cxnSpLocks/>
          </p:cNvCxnSpPr>
          <p:nvPr/>
        </p:nvCxnSpPr>
        <p:spPr>
          <a:xfrm flipV="1">
            <a:off x="7401972" y="1768575"/>
            <a:ext cx="0" cy="265014"/>
          </a:xfrm>
          <a:prstGeom prst="line">
            <a:avLst/>
          </a:prstGeom>
          <a:ln w="28575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92">
            <a:extLst>
              <a:ext uri="{FF2B5EF4-FFF2-40B4-BE49-F238E27FC236}">
                <a16:creationId xmlns:a16="http://schemas.microsoft.com/office/drawing/2014/main" id="{FEF6991D-9E36-3D5B-2C8A-78034C4073D1}"/>
              </a:ext>
            </a:extLst>
          </p:cNvPr>
          <p:cNvSpPr txBox="1"/>
          <p:nvPr/>
        </p:nvSpPr>
        <p:spPr>
          <a:xfrm>
            <a:off x="6710935" y="2795472"/>
            <a:ext cx="692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6cm</a:t>
            </a: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A2945F8B-7708-F1C7-6076-7123FD01EF70}"/>
              </a:ext>
            </a:extLst>
          </p:cNvPr>
          <p:cNvSpPr txBox="1"/>
          <p:nvPr/>
        </p:nvSpPr>
        <p:spPr>
          <a:xfrm>
            <a:off x="6634936" y="1722550"/>
            <a:ext cx="106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10cm</a:t>
            </a: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525D4C9A-F2DA-235A-D269-8B052D0CBD45}"/>
              </a:ext>
            </a:extLst>
          </p:cNvPr>
          <p:cNvSpPr txBox="1"/>
          <p:nvPr/>
        </p:nvSpPr>
        <p:spPr>
          <a:xfrm>
            <a:off x="7357954" y="2195487"/>
            <a:ext cx="106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6cm</a:t>
            </a: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4DDC36F3-954A-62B7-CE43-A720A100FD9E}"/>
              </a:ext>
            </a:extLst>
          </p:cNvPr>
          <p:cNvSpPr txBox="1"/>
          <p:nvPr/>
        </p:nvSpPr>
        <p:spPr>
          <a:xfrm>
            <a:off x="6732055" y="1967400"/>
            <a:ext cx="106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6cm</a:t>
            </a: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727C8EF5-93B7-4D5B-584F-3542CF5575D8}"/>
              </a:ext>
            </a:extLst>
          </p:cNvPr>
          <p:cNvSpPr txBox="1"/>
          <p:nvPr/>
        </p:nvSpPr>
        <p:spPr>
          <a:xfrm>
            <a:off x="7388965" y="1583909"/>
            <a:ext cx="106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69AD05C6-1D99-AE07-2786-444055660A73}"/>
              </a:ext>
            </a:extLst>
          </p:cNvPr>
          <p:cNvSpPr txBox="1"/>
          <p:nvPr/>
        </p:nvSpPr>
        <p:spPr>
          <a:xfrm>
            <a:off x="6022632" y="1702057"/>
            <a:ext cx="106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2cm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602D06B7-D622-079C-1B1F-BF7ACF2AFD4C}"/>
              </a:ext>
            </a:extLst>
          </p:cNvPr>
          <p:cNvSpPr txBox="1"/>
          <p:nvPr/>
        </p:nvSpPr>
        <p:spPr>
          <a:xfrm>
            <a:off x="7386041" y="1730866"/>
            <a:ext cx="106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2cm</a:t>
            </a: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8F591D45-E750-2991-1DE9-006D27C85F4A}"/>
              </a:ext>
            </a:extLst>
          </p:cNvPr>
          <p:cNvSpPr/>
          <p:nvPr/>
        </p:nvSpPr>
        <p:spPr>
          <a:xfrm>
            <a:off x="6592969" y="1499072"/>
            <a:ext cx="808533" cy="53685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2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  <p:bldP spid="18" grpId="0" uiExpand="1" build="allAtOnce"/>
      <p:bldP spid="51" grpId="0" animBg="1"/>
      <p:bldP spid="64" grpId="0" uiExpand="1" build="allAtOnce"/>
      <p:bldP spid="72" grpId="0" animBg="1"/>
      <p:bldP spid="72" grpId="1" animBg="1"/>
      <p:bldP spid="73" grpId="0" animBg="1"/>
      <p:bldP spid="73" grpId="1" animBg="1"/>
      <p:bldP spid="77" grpId="0" uiExpand="1" build="allAtOnce"/>
      <p:bldP spid="79" grpId="0" uiExpand="1" build="allAtOnce"/>
      <p:bldP spid="87" grpId="0" animBg="1"/>
      <p:bldP spid="87" grpId="1" animBg="1"/>
      <p:bldP spid="93" grpId="0" uiExpand="1" build="allAtOnce"/>
      <p:bldP spid="94" grpId="0" uiExpand="1" build="allAtOnce"/>
      <p:bldP spid="95" grpId="0" uiExpand="1" build="allAtOnce"/>
      <p:bldP spid="96" grpId="0" uiExpand="1" build="allAtOnce"/>
      <p:bldP spid="97" grpId="0" uiExpand="1" build="allAtOnce"/>
      <p:bldP spid="98" grpId="0" uiExpand="1" build="allAtOnce"/>
      <p:bldP spid="99" grpId="0" uiExpand="1" build="allAtOnce"/>
      <p:bldP spid="100" grpId="0" animBg="1"/>
      <p:bldP spid="10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8EA2ACC-51C6-C557-5DD6-5CD48DB82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512" y="3968357"/>
            <a:ext cx="7082975" cy="229961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A8C023C4-AFBE-D6C7-833A-673EC8A1FEB6}"/>
              </a:ext>
            </a:extLst>
          </p:cNvPr>
          <p:cNvGrpSpPr/>
          <p:nvPr/>
        </p:nvGrpSpPr>
        <p:grpSpPr>
          <a:xfrm>
            <a:off x="1189131" y="4193912"/>
            <a:ext cx="7555910" cy="1465810"/>
            <a:chOff x="1372289" y="3198728"/>
            <a:chExt cx="7555910" cy="146581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6545F22-72F3-4732-909D-91E536DD2720}"/>
                </a:ext>
              </a:extLst>
            </p:cNvPr>
            <p:cNvSpPr txBox="1"/>
            <p:nvPr/>
          </p:nvSpPr>
          <p:spPr>
            <a:xfrm>
              <a:off x="1456022" y="3198728"/>
              <a:ext cx="45302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600" dirty="0">
                  <a:solidFill>
                    <a:srgbClr val="FF0000"/>
                  </a:solidFill>
                  <a:ea typeface="DFKai-SB" panose="03000509000000000000" pitchFamily="65" charset="-120"/>
                </a:rPr>
                <a:t>扇形的面積是：</a:t>
              </a:r>
              <a:endParaRPr lang="en-US" altLang="zh-TW" sz="2600" dirty="0">
                <a:solidFill>
                  <a:srgbClr val="FF0000"/>
                </a:solidFill>
                <a:ea typeface="DFKai-SB" panose="03000509000000000000" pitchFamily="65" charset="-12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84171D4-FD9A-8578-DD5E-1E9B0061E59E}"/>
                </a:ext>
              </a:extLst>
            </p:cNvPr>
            <p:cNvSpPr txBox="1"/>
            <p:nvPr/>
          </p:nvSpPr>
          <p:spPr>
            <a:xfrm>
              <a:off x="1372289" y="4172095"/>
              <a:ext cx="28839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26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= 768(cm</a:t>
              </a:r>
              <a:r>
                <a:rPr lang="en-US" altLang="zh-CN" sz="26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</a:t>
              </a:r>
              <a:r>
                <a:rPr lang="en-US" altLang="zh-CN" sz="26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FD009D4-99AB-9529-A2DA-FE3547ED1FE2}"/>
                </a:ext>
              </a:extLst>
            </p:cNvPr>
            <p:cNvSpPr txBox="1"/>
            <p:nvPr/>
          </p:nvSpPr>
          <p:spPr>
            <a:xfrm>
              <a:off x="1669105" y="3671357"/>
              <a:ext cx="725909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TW" sz="26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  <a:sym typeface="Symbol" panose="05050102010706020507" pitchFamily="18" charset="2"/>
                </a:rPr>
                <a:t>(40÷2)×(40÷2)×3.14÷2</a:t>
              </a:r>
              <a:r>
                <a:rPr lang="zh-TW" altLang="en-US" sz="26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  <a:sym typeface="Symbol" panose="05050102010706020507" pitchFamily="18" charset="2"/>
                </a:rPr>
                <a:t>＋</a:t>
              </a:r>
              <a:r>
                <a:rPr lang="en-US" altLang="zh-TW" sz="26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  <a:sym typeface="Symbol" panose="05050102010706020507" pitchFamily="18" charset="2"/>
                </a:rPr>
                <a:t>40×(27</a:t>
              </a:r>
              <a:r>
                <a:rPr lang="zh-TW" altLang="en-US" sz="26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  <a:sym typeface="Symbol" panose="05050102010706020507" pitchFamily="18" charset="2"/>
                </a:rPr>
                <a:t>－</a:t>
              </a:r>
              <a:r>
                <a:rPr lang="en-US" altLang="zh-TW" sz="26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  <a:sym typeface="Symbol" panose="05050102010706020507" pitchFamily="18" charset="2"/>
                </a:rPr>
                <a:t>40÷2) ÷2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978065"/>
            <a:ext cx="8697687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11</a:t>
            </a:r>
            <a:r>
              <a:rPr lang="en-US" altLang="zh-CN" sz="2800" b="1" dirty="0">
                <a:ea typeface="DFKai-SB" panose="03000509000000000000" pitchFamily="65" charset="-120"/>
              </a:rPr>
              <a:t>. </a:t>
            </a:r>
            <a:r>
              <a:rPr lang="zh-TW" altLang="en-US" sz="2600" dirty="0">
                <a:ea typeface="DFKai-SB" panose="03000509000000000000" pitchFamily="65" charset="-120"/>
              </a:rPr>
              <a:t>從一張長方形手工紙中剪出一個扇形，如右圖所示。</a:t>
            </a: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600" dirty="0">
                <a:ea typeface="DFKai-SB" panose="03000509000000000000" pitchFamily="65" charset="-120"/>
              </a:rPr>
              <a:t>       扇形的面積是多少？</a:t>
            </a:r>
            <a:r>
              <a:rPr lang="en-US" altLang="zh-TW" sz="2600" dirty="0">
                <a:ea typeface="DFKai-SB" panose="03000509000000000000" pitchFamily="65" charset="-120"/>
              </a:rPr>
              <a:t>(</a:t>
            </a:r>
            <a:r>
              <a:rPr lang="zh-TW" altLang="en-US" sz="2600" dirty="0">
                <a:ea typeface="DFKai-SB" panose="03000509000000000000" pitchFamily="65" charset="-120"/>
              </a:rPr>
              <a:t>列式計算，取</a:t>
            </a:r>
            <a:r>
              <a:rPr lang="en-US" altLang="zh-TW" sz="2600" dirty="0">
                <a:ea typeface="DFKai-SB" panose="03000509000000000000" pitchFamily="65" charset="-120"/>
              </a:rPr>
              <a:t>π</a:t>
            </a:r>
            <a:r>
              <a:rPr lang="zh-TW" altLang="en-US" sz="2600" dirty="0">
                <a:ea typeface="DFKai-SB" panose="03000509000000000000" pitchFamily="65" charset="-120"/>
              </a:rPr>
              <a:t>為</a:t>
            </a:r>
            <a:r>
              <a:rPr lang="en-US" altLang="zh-TW" sz="2600" dirty="0">
                <a:ea typeface="DFKai-SB" panose="03000509000000000000" pitchFamily="65" charset="-120"/>
              </a:rPr>
              <a:t>3.14)</a:t>
            </a:r>
          </a:p>
          <a:p>
            <a:pPr>
              <a:spcAft>
                <a:spcPts val="600"/>
              </a:spcAft>
            </a:pPr>
            <a:endParaRPr lang="en-US" altLang="zh-TW" sz="26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800" dirty="0">
              <a:ea typeface="DFKai-SB" panose="03000509000000000000" pitchFamily="65" charset="-12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AC0AB49-380F-52ED-5F94-BE05D232A3BD}"/>
              </a:ext>
            </a:extLst>
          </p:cNvPr>
          <p:cNvSpPr txBox="1"/>
          <p:nvPr/>
        </p:nvSpPr>
        <p:spPr>
          <a:xfrm>
            <a:off x="1106522" y="3852540"/>
            <a:ext cx="650052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扇形面積</a:t>
            </a:r>
            <a:endParaRPr lang="en-US" altLang="zh-CN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半圓面積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三角形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面積</a:t>
            </a:r>
            <a:endParaRPr lang="en-US" altLang="zh-TW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(40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÷2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×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(40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÷2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×3.14÷2</a:t>
            </a:r>
          </a:p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768</a:t>
            </a:r>
            <a:r>
              <a:rPr lang="en-US" altLang="zh-TW" sz="2400" dirty="0">
                <a:ea typeface="DFKai-SB" panose="03000509000000000000" pitchFamily="65" charset="-120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(cm</a:t>
            </a:r>
            <a:r>
              <a:rPr lang="en-US" altLang="zh-TW" sz="2400" baseline="30000" dirty="0">
                <a:solidFill>
                  <a:srgbClr val="FF00FF"/>
                </a:solidFill>
                <a:ea typeface="DFKai-SB" panose="03000509000000000000" pitchFamily="65" charset="-120"/>
              </a:rPr>
              <a:t>2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) </a:t>
            </a:r>
            <a:endParaRPr lang="en-US" altLang="zh-CN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79980E40-8791-FCC2-4F9B-E1F4019CA61C}"/>
              </a:ext>
            </a:extLst>
          </p:cNvPr>
          <p:cNvSpPr txBox="1"/>
          <p:nvPr/>
        </p:nvSpPr>
        <p:spPr>
          <a:xfrm>
            <a:off x="4374038" y="4728067"/>
            <a:ext cx="351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 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40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×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(27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40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÷2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÷2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6145C4-0FCA-CD9D-95F3-B128ECD3A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912" y="1420671"/>
            <a:ext cx="7710888" cy="1919505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1F7DD893-8283-AE0C-DA0F-2B410780D834}"/>
              </a:ext>
            </a:extLst>
          </p:cNvPr>
          <p:cNvGrpSpPr/>
          <p:nvPr/>
        </p:nvGrpSpPr>
        <p:grpSpPr>
          <a:xfrm>
            <a:off x="6213475" y="1590676"/>
            <a:ext cx="2152650" cy="2116234"/>
            <a:chOff x="6213475" y="1590676"/>
            <a:chExt cx="2152650" cy="2116234"/>
          </a:xfrm>
        </p:grpSpPr>
        <p:sp>
          <p:nvSpPr>
            <p:cNvPr id="22" name="弧形 21">
              <a:extLst>
                <a:ext uri="{FF2B5EF4-FFF2-40B4-BE49-F238E27FC236}">
                  <a16:creationId xmlns:a16="http://schemas.microsoft.com/office/drawing/2014/main" id="{605EE4A6-42DC-0424-371E-0883F39D824C}"/>
                </a:ext>
              </a:extLst>
            </p:cNvPr>
            <p:cNvSpPr/>
            <p:nvPr/>
          </p:nvSpPr>
          <p:spPr>
            <a:xfrm>
              <a:off x="6220327" y="1590676"/>
              <a:ext cx="2137862" cy="2116234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72BBEE09-C7F8-BB3A-3CE9-FADFFE91D0B2}"/>
                </a:ext>
              </a:extLst>
            </p:cNvPr>
            <p:cNvCxnSpPr/>
            <p:nvPr/>
          </p:nvCxnSpPr>
          <p:spPr>
            <a:xfrm>
              <a:off x="6213475" y="2654300"/>
              <a:ext cx="2152650" cy="0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9A5DBD0B-D688-8972-EA7C-4B04BFA3EE96}"/>
              </a:ext>
            </a:extLst>
          </p:cNvPr>
          <p:cNvSpPr/>
          <p:nvPr/>
        </p:nvSpPr>
        <p:spPr>
          <a:xfrm flipV="1">
            <a:off x="6220327" y="2653037"/>
            <a:ext cx="2137862" cy="350571"/>
          </a:xfrm>
          <a:prstGeom prst="triangle">
            <a:avLst>
              <a:gd name="adj" fmla="val 49866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F3B07BD9-4368-74F7-FBB8-D34C9AA41C53}"/>
              </a:ext>
            </a:extLst>
          </p:cNvPr>
          <p:cNvSpPr/>
          <p:nvPr/>
        </p:nvSpPr>
        <p:spPr>
          <a:xfrm>
            <a:off x="2613660" y="3115613"/>
            <a:ext cx="640080" cy="231436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D3C72CB-9EEC-A2F7-8ECE-109B5945F924}"/>
              </a:ext>
            </a:extLst>
          </p:cNvPr>
          <p:cNvGrpSpPr/>
          <p:nvPr/>
        </p:nvGrpSpPr>
        <p:grpSpPr>
          <a:xfrm>
            <a:off x="6212391" y="2396821"/>
            <a:ext cx="1085850" cy="280488"/>
            <a:chOff x="4572000" y="5775038"/>
            <a:chExt cx="869640" cy="205840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7AF605A-18BE-0C1C-A5B8-6F1118CF6A60}"/>
                </a:ext>
              </a:extLst>
            </p:cNvPr>
            <p:cNvCxnSpPr>
              <a:cxnSpLocks/>
            </p:cNvCxnSpPr>
            <p:nvPr/>
          </p:nvCxnSpPr>
          <p:spPr>
            <a:xfrm>
              <a:off x="5441640" y="5775038"/>
              <a:ext cx="0" cy="205840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88B7E340-5554-4A2F-D9FA-3FD7B22F2633}"/>
                </a:ext>
              </a:extLst>
            </p:cNvPr>
            <p:cNvCxnSpPr>
              <a:cxnSpLocks/>
            </p:cNvCxnSpPr>
            <p:nvPr/>
          </p:nvCxnSpPr>
          <p:spPr>
            <a:xfrm>
              <a:off x="4575175" y="5808649"/>
              <a:ext cx="0" cy="172229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CEDD6E07-715F-4FB0-A6DB-C750C01331AC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876883"/>
              <a:ext cx="86964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752951BA-DC3A-9163-7FA6-592B3C636FAB}"/>
              </a:ext>
            </a:extLst>
          </p:cNvPr>
          <p:cNvCxnSpPr>
            <a:cxnSpLocks/>
          </p:cNvCxnSpPr>
          <p:nvPr/>
        </p:nvCxnSpPr>
        <p:spPr>
          <a:xfrm>
            <a:off x="6018356" y="2040369"/>
            <a:ext cx="1144610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13415634-93FC-FF1D-9CD0-42ACC2AD8DBD}"/>
              </a:ext>
            </a:extLst>
          </p:cNvPr>
          <p:cNvSpPr txBox="1"/>
          <p:nvPr/>
        </p:nvSpPr>
        <p:spPr>
          <a:xfrm>
            <a:off x="5274748" y="1778922"/>
            <a:ext cx="1285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半圓</a:t>
            </a:r>
            <a:endParaRPr lang="en-US" altLang="zh-CN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5D00AD4D-3C25-96DF-9CD6-146899C36AA1}"/>
              </a:ext>
            </a:extLst>
          </p:cNvPr>
          <p:cNvCxnSpPr>
            <a:cxnSpLocks/>
          </p:cNvCxnSpPr>
          <p:nvPr/>
        </p:nvCxnSpPr>
        <p:spPr>
          <a:xfrm>
            <a:off x="6123766" y="2841771"/>
            <a:ext cx="1144610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2BE9B2A9-9CE7-1668-4342-2A5B161B8B4E}"/>
              </a:ext>
            </a:extLst>
          </p:cNvPr>
          <p:cNvSpPr txBox="1"/>
          <p:nvPr/>
        </p:nvSpPr>
        <p:spPr>
          <a:xfrm>
            <a:off x="5033953" y="2604601"/>
            <a:ext cx="1328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三角形</a:t>
            </a:r>
            <a:endParaRPr lang="en-US" altLang="zh-CN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64C1AF86-EF7D-70FE-F2EA-CF707C565B65}"/>
              </a:ext>
            </a:extLst>
          </p:cNvPr>
          <p:cNvCxnSpPr/>
          <p:nvPr/>
        </p:nvCxnSpPr>
        <p:spPr>
          <a:xfrm>
            <a:off x="1859280" y="2647255"/>
            <a:ext cx="213891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65D998DF-7341-FC21-1D9C-AA692E9642E9}"/>
              </a:ext>
            </a:extLst>
          </p:cNvPr>
          <p:cNvCxnSpPr>
            <a:cxnSpLocks/>
            <a:endCxn id="45" idx="4"/>
          </p:cNvCxnSpPr>
          <p:nvPr/>
        </p:nvCxnSpPr>
        <p:spPr>
          <a:xfrm>
            <a:off x="2923001" y="1577797"/>
            <a:ext cx="2100" cy="110545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>
            <a:extLst>
              <a:ext uri="{FF2B5EF4-FFF2-40B4-BE49-F238E27FC236}">
                <a16:creationId xmlns:a16="http://schemas.microsoft.com/office/drawing/2014/main" id="{9299E951-BD9C-7776-D879-9E9D9C43DF6F}"/>
              </a:ext>
            </a:extLst>
          </p:cNvPr>
          <p:cNvSpPr/>
          <p:nvPr/>
        </p:nvSpPr>
        <p:spPr>
          <a:xfrm>
            <a:off x="2889101" y="2611255"/>
            <a:ext cx="72000" cy="720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3072B93-147B-69CB-39A2-4EE3B628F4B1}"/>
              </a:ext>
            </a:extLst>
          </p:cNvPr>
          <p:cNvSpPr txBox="1"/>
          <p:nvPr/>
        </p:nvSpPr>
        <p:spPr>
          <a:xfrm>
            <a:off x="2857488" y="1921098"/>
            <a:ext cx="127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(40÷2)cm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24A53598-E1AA-CEDB-68A2-AF0A7099DAE7}"/>
              </a:ext>
            </a:extLst>
          </p:cNvPr>
          <p:cNvSpPr txBox="1"/>
          <p:nvPr/>
        </p:nvSpPr>
        <p:spPr>
          <a:xfrm>
            <a:off x="6220326" y="2120565"/>
            <a:ext cx="127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(40÷2)cm</a:t>
            </a:r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1BD90F4-481E-48FB-E0D4-09205056663A}"/>
              </a:ext>
            </a:extLst>
          </p:cNvPr>
          <p:cNvCxnSpPr>
            <a:cxnSpLocks/>
          </p:cNvCxnSpPr>
          <p:nvPr/>
        </p:nvCxnSpPr>
        <p:spPr>
          <a:xfrm>
            <a:off x="2928738" y="2641906"/>
            <a:ext cx="0" cy="372831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5D0E0162-5360-FE90-6B28-2C442FD91C3F}"/>
              </a:ext>
            </a:extLst>
          </p:cNvPr>
          <p:cNvSpPr/>
          <p:nvPr/>
        </p:nvSpPr>
        <p:spPr>
          <a:xfrm flipH="1">
            <a:off x="2926572" y="2650331"/>
            <a:ext cx="109534" cy="121444"/>
          </a:xfrm>
          <a:custGeom>
            <a:avLst/>
            <a:gdLst>
              <a:gd name="connsiteX0" fmla="*/ 102393 w 102393"/>
              <a:gd name="connsiteY0" fmla="*/ 121444 h 121444"/>
              <a:gd name="connsiteX1" fmla="*/ 0 w 102393"/>
              <a:gd name="connsiteY1" fmla="*/ 121444 h 121444"/>
              <a:gd name="connsiteX2" fmla="*/ 0 w 102393"/>
              <a:gd name="connsiteY2" fmla="*/ 0 h 1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93" h="121444">
                <a:moveTo>
                  <a:pt x="102393" y="121444"/>
                </a:moveTo>
                <a:lnTo>
                  <a:pt x="0" y="121444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17AFC59E-1410-893B-62CF-59A2C381037F}"/>
              </a:ext>
            </a:extLst>
          </p:cNvPr>
          <p:cNvSpPr txBox="1"/>
          <p:nvPr/>
        </p:nvSpPr>
        <p:spPr>
          <a:xfrm>
            <a:off x="3009351" y="2658625"/>
            <a:ext cx="168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(27</a:t>
            </a:r>
            <a:r>
              <a:rPr lang="zh-TW" altLang="en-US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40</a:t>
            </a:r>
            <a:r>
              <a:rPr lang="en-US" altLang="zh-CN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÷2</a:t>
            </a:r>
            <a:r>
              <a:rPr lang="en-US" altLang="zh-TW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en-US" altLang="zh-CN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A8EFE265-34BD-B414-DDB3-45189C9B7714}"/>
              </a:ext>
            </a:extLst>
          </p:cNvPr>
          <p:cNvSpPr txBox="1"/>
          <p:nvPr/>
        </p:nvSpPr>
        <p:spPr>
          <a:xfrm>
            <a:off x="2578058" y="2290368"/>
            <a:ext cx="91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40cm</a:t>
            </a: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9A605F91-2963-630F-26FB-AEC740A6C2B6}"/>
              </a:ext>
            </a:extLst>
          </p:cNvPr>
          <p:cNvGrpSpPr/>
          <p:nvPr/>
        </p:nvGrpSpPr>
        <p:grpSpPr>
          <a:xfrm>
            <a:off x="6219235" y="2390347"/>
            <a:ext cx="2146889" cy="280488"/>
            <a:chOff x="4572000" y="5775038"/>
            <a:chExt cx="869640" cy="205840"/>
          </a:xfrm>
        </p:grpSpPr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119BD36C-582E-7608-FB03-3D82F0883A21}"/>
                </a:ext>
              </a:extLst>
            </p:cNvPr>
            <p:cNvCxnSpPr>
              <a:cxnSpLocks/>
            </p:cNvCxnSpPr>
            <p:nvPr/>
          </p:nvCxnSpPr>
          <p:spPr>
            <a:xfrm>
              <a:off x="5441640" y="5775038"/>
              <a:ext cx="0" cy="205840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1E83C047-F190-525B-3565-3EABF0A81FE1}"/>
                </a:ext>
              </a:extLst>
            </p:cNvPr>
            <p:cNvCxnSpPr>
              <a:cxnSpLocks/>
            </p:cNvCxnSpPr>
            <p:nvPr/>
          </p:nvCxnSpPr>
          <p:spPr>
            <a:xfrm>
              <a:off x="4575175" y="5808649"/>
              <a:ext cx="0" cy="172229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>
              <a:extLst>
                <a:ext uri="{FF2B5EF4-FFF2-40B4-BE49-F238E27FC236}">
                  <a16:creationId xmlns:a16="http://schemas.microsoft.com/office/drawing/2014/main" id="{7263CBEF-ABD3-4A32-6918-8E2A9D7227FB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876883"/>
              <a:ext cx="869640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62A9CD24-6ECE-EE2D-79AB-D54035890A17}"/>
              </a:ext>
            </a:extLst>
          </p:cNvPr>
          <p:cNvCxnSpPr>
            <a:cxnSpLocks/>
          </p:cNvCxnSpPr>
          <p:nvPr/>
        </p:nvCxnSpPr>
        <p:spPr>
          <a:xfrm>
            <a:off x="7290768" y="2637931"/>
            <a:ext cx="0" cy="372831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id="{6F24E566-EE8B-0F0E-5212-030F72C9747B}"/>
              </a:ext>
            </a:extLst>
          </p:cNvPr>
          <p:cNvSpPr/>
          <p:nvPr/>
        </p:nvSpPr>
        <p:spPr>
          <a:xfrm flipH="1">
            <a:off x="7288602" y="2646356"/>
            <a:ext cx="109534" cy="121444"/>
          </a:xfrm>
          <a:custGeom>
            <a:avLst/>
            <a:gdLst>
              <a:gd name="connsiteX0" fmla="*/ 102393 w 102393"/>
              <a:gd name="connsiteY0" fmla="*/ 121444 h 121444"/>
              <a:gd name="connsiteX1" fmla="*/ 0 w 102393"/>
              <a:gd name="connsiteY1" fmla="*/ 121444 h 121444"/>
              <a:gd name="connsiteX2" fmla="*/ 0 w 102393"/>
              <a:gd name="connsiteY2" fmla="*/ 0 h 1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93" h="121444">
                <a:moveTo>
                  <a:pt x="102393" y="121444"/>
                </a:moveTo>
                <a:lnTo>
                  <a:pt x="0" y="121444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4FCE79B7-B749-FB29-8DA6-487EB4FD4BDA}"/>
              </a:ext>
            </a:extLst>
          </p:cNvPr>
          <p:cNvSpPr txBox="1"/>
          <p:nvPr/>
        </p:nvSpPr>
        <p:spPr>
          <a:xfrm>
            <a:off x="7493185" y="2626056"/>
            <a:ext cx="168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(27</a:t>
            </a:r>
            <a:r>
              <a:rPr lang="zh-TW" altLang="en-US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40</a:t>
            </a:r>
            <a:r>
              <a:rPr lang="en-US" altLang="zh-CN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÷2</a:t>
            </a:r>
            <a:r>
              <a:rPr lang="en-US" altLang="zh-TW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en-US" altLang="zh-CN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89" name="矩形: 圆角 88">
            <a:extLst>
              <a:ext uri="{FF2B5EF4-FFF2-40B4-BE49-F238E27FC236}">
                <a16:creationId xmlns:a16="http://schemas.microsoft.com/office/drawing/2014/main" id="{51BA40FD-DC95-8433-E733-FFA0C70B9E91}"/>
              </a:ext>
            </a:extLst>
          </p:cNvPr>
          <p:cNvSpPr/>
          <p:nvPr/>
        </p:nvSpPr>
        <p:spPr>
          <a:xfrm>
            <a:off x="1216854" y="2174650"/>
            <a:ext cx="529747" cy="231436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E2DB3436-260D-FB17-01F1-886CD9F5DB9D}"/>
              </a:ext>
            </a:extLst>
          </p:cNvPr>
          <p:cNvSpPr txBox="1"/>
          <p:nvPr/>
        </p:nvSpPr>
        <p:spPr>
          <a:xfrm>
            <a:off x="7053393" y="2148651"/>
            <a:ext cx="127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40cm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8B070F1-E401-7096-8F76-73CF288B6870}"/>
              </a:ext>
            </a:extLst>
          </p:cNvPr>
          <p:cNvGrpSpPr/>
          <p:nvPr/>
        </p:nvGrpSpPr>
        <p:grpSpPr>
          <a:xfrm>
            <a:off x="707813" y="4278863"/>
            <a:ext cx="8042685" cy="1440397"/>
            <a:chOff x="885514" y="3671357"/>
            <a:chExt cx="8042685" cy="144039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DF815E2-53D0-1F74-8D41-33676F2B9347}"/>
                </a:ext>
              </a:extLst>
            </p:cNvPr>
            <p:cNvSpPr txBox="1"/>
            <p:nvPr/>
          </p:nvSpPr>
          <p:spPr>
            <a:xfrm>
              <a:off x="1306902" y="4619311"/>
              <a:ext cx="45302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600" dirty="0">
                  <a:solidFill>
                    <a:srgbClr val="FF0000"/>
                  </a:solidFill>
                  <a:ea typeface="DFKai-SB" panose="03000509000000000000" pitchFamily="65" charset="-120"/>
                </a:rPr>
                <a:t>扇形的面積是</a:t>
              </a:r>
              <a:r>
                <a:rPr lang="en-US" altLang="zh-CN" sz="26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768cm</a:t>
              </a:r>
              <a:r>
                <a:rPr lang="en-US" altLang="zh-CN" sz="26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2</a:t>
              </a:r>
              <a:r>
                <a:rPr lang="zh-TW" altLang="en-US" sz="2600" dirty="0">
                  <a:solidFill>
                    <a:srgbClr val="FF0000"/>
                  </a:solidFill>
                  <a:ea typeface="DFKai-SB" panose="03000509000000000000" pitchFamily="65" charset="-120"/>
                </a:rPr>
                <a:t>。</a:t>
              </a:r>
              <a:endParaRPr lang="en-US" altLang="zh-TW" sz="2600" dirty="0">
                <a:solidFill>
                  <a:srgbClr val="FF0000"/>
                </a:solidFill>
                <a:ea typeface="DFKai-SB" panose="03000509000000000000" pitchFamily="65" charset="-12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E46513C-93E4-992B-A7B3-2A0FE0B6D3D2}"/>
                </a:ext>
              </a:extLst>
            </p:cNvPr>
            <p:cNvSpPr txBox="1"/>
            <p:nvPr/>
          </p:nvSpPr>
          <p:spPr>
            <a:xfrm>
              <a:off x="1372289" y="4172095"/>
              <a:ext cx="28839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26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= 768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C731F9F-BD73-1709-A868-D27C6B500C16}"/>
                </a:ext>
              </a:extLst>
            </p:cNvPr>
            <p:cNvSpPr txBox="1"/>
            <p:nvPr/>
          </p:nvSpPr>
          <p:spPr>
            <a:xfrm>
              <a:off x="885514" y="3671357"/>
              <a:ext cx="80426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6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  <a:sym typeface="Symbol" panose="05050102010706020507" pitchFamily="18" charset="2"/>
                </a:rPr>
                <a:t>或     </a:t>
              </a:r>
              <a:r>
                <a:rPr lang="en-US" altLang="zh-TW" sz="26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  <a:sym typeface="Symbol" panose="05050102010706020507" pitchFamily="18" charset="2"/>
                </a:rPr>
                <a:t>(40÷2)×(40÷2)×3.14÷2</a:t>
              </a:r>
              <a:r>
                <a:rPr lang="zh-TW" altLang="en-US" sz="26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  <a:sym typeface="Symbol" panose="05050102010706020507" pitchFamily="18" charset="2"/>
                </a:rPr>
                <a:t>＋</a:t>
              </a:r>
              <a:r>
                <a:rPr lang="en-US" altLang="zh-TW" sz="26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  <a:sym typeface="Symbol" panose="05050102010706020507" pitchFamily="18" charset="2"/>
                </a:rPr>
                <a:t>40×(27</a:t>
              </a:r>
              <a:r>
                <a:rPr lang="zh-TW" altLang="en-US" sz="26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  <a:sym typeface="Symbol" panose="05050102010706020507" pitchFamily="18" charset="2"/>
                </a:rPr>
                <a:t>－</a:t>
              </a:r>
              <a:r>
                <a:rPr lang="en-US" altLang="zh-TW" sz="2600" dirty="0">
                  <a:solidFill>
                    <a:srgbClr val="FF0000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  <a:sym typeface="Symbol" panose="05050102010706020507" pitchFamily="18" charset="2"/>
                </a:rPr>
                <a:t>40÷2) ÷2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1784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0" dur="5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" dur="5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allAtOnce"/>
      <p:bldP spid="77" grpId="0" uiExpand="1" build="allAtOnce"/>
      <p:bldP spid="26" grpId="0" animBg="1"/>
      <p:bldP spid="26" grpId="1" animBg="1"/>
      <p:bldP spid="27" grpId="0" animBg="1"/>
      <p:bldP spid="27" grpId="1" animBg="1"/>
      <p:bldP spid="33" grpId="0" uiExpand="1" build="allAtOnce"/>
      <p:bldP spid="36" grpId="0" uiExpand="1" build="allAtOnce"/>
      <p:bldP spid="45" grpId="0" animBg="1"/>
      <p:bldP spid="45" grpId="1" animBg="1"/>
      <p:bldP spid="48" grpId="0" uiExpand="1" build="allAtOnce"/>
      <p:bldP spid="56" grpId="0" uiExpand="1" build="allAtOnce"/>
      <p:bldP spid="60" grpId="0" animBg="1"/>
      <p:bldP spid="60" grpId="1" animBg="1"/>
      <p:bldP spid="60" grpId="2" animBg="1"/>
      <p:bldP spid="61" grpId="0" uiExpand="1" build="allAtOnce"/>
      <p:bldP spid="61" grpId="1" build="allAtOnce"/>
      <p:bldP spid="61" grpId="2" build="allAtOnce"/>
      <p:bldP spid="63" grpId="0" uiExpand="1" build="allAtOnce"/>
      <p:bldP spid="85" grpId="0" animBg="1"/>
      <p:bldP spid="85" grpId="1" animBg="1"/>
      <p:bldP spid="85" grpId="2" animBg="1"/>
      <p:bldP spid="88" grpId="0" build="allAtOnce"/>
      <p:bldP spid="88" grpId="1" build="allAtOnce"/>
      <p:bldP spid="89" grpId="0" animBg="1"/>
      <p:bldP spid="89" grpId="1" animBg="1"/>
      <p:bldP spid="89" grpId="2" animBg="1"/>
      <p:bldP spid="89" grpId="3" animBg="1"/>
      <p:bldP spid="90" grpId="0" uiExpand="1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6h"/>
  <p:tag name="ISPRING_LMS_API_VERSION" val="SCORM 2004 (4th edition)"/>
  <p:tag name="ISPRING_ULTRA_SCORM_COURCE_TITLE" val="長河小學數學科速效提分試卷"/>
  <p:tag name="ISPRING_ULTRA_SCORM_COURSE_ID" val="AA409BFC-9DC2-4858-8E7E-14F04C885AA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C9FBD4-0454-4CB9-BB1A-0FB7F45909EF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AD99E9-FDD0-4F64-ACF0-E751284EC7B0}:2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5CE088-394B-4DEA-B943-3FCCFAC6FDA0}:285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404</Words>
  <Application>Microsoft Office PowerPoint</Application>
  <PresentationFormat>On-screen Show (4:3)</PresentationFormat>
  <Paragraphs>77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等线</vt:lpstr>
      <vt:lpstr>DFLiHeiHK-W5</vt:lpstr>
      <vt:lpstr>Lingoes Unicode</vt:lpstr>
      <vt:lpstr>Microsoft YaHei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2023-07-14T03:32:30Z</dcterms:modified>
</cp:coreProperties>
</file>