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93" r:id="rId2"/>
    <p:sldId id="288" r:id="rId3"/>
    <p:sldId id="296" r:id="rId4"/>
    <p:sldId id="294" r:id="rId5"/>
    <p:sldId id="295" r:id="rId6"/>
  </p:sldIdLst>
  <p:sldSz cx="9144000" cy="6858000" type="screen4x3"/>
  <p:notesSz cx="6807200" cy="9939338"/>
  <p:custDataLst>
    <p:tags r:id="rId9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2" userDrawn="1">
          <p15:clr>
            <a:srgbClr val="A4A3A4"/>
          </p15:clr>
        </p15:guide>
        <p15:guide id="2" pos="4422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orient="horz" pos="3120" userDrawn="1">
          <p15:clr>
            <a:srgbClr val="A4A3A4"/>
          </p15:clr>
        </p15:guide>
        <p15:guide id="5" orient="horz" pos="2832" userDrawn="1">
          <p15:clr>
            <a:srgbClr val="A4A3A4"/>
          </p15:clr>
        </p15:guide>
        <p15:guide id="6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FF"/>
    <a:srgbClr val="FF00FF"/>
    <a:srgbClr val="17717B"/>
    <a:srgbClr val="FFCC99"/>
    <a:srgbClr val="909295"/>
    <a:srgbClr val="939598"/>
    <a:srgbClr val="154E7D"/>
    <a:srgbClr val="CCFFCC"/>
    <a:srgbClr val="C5E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58" autoAdjust="0"/>
    <p:restoredTop sz="94490" autoAdjust="0"/>
  </p:normalViewPr>
  <p:slideViewPr>
    <p:cSldViewPr snapToGrid="0" showGuides="1">
      <p:cViewPr varScale="1">
        <p:scale>
          <a:sx n="76" d="100"/>
          <a:sy n="76" d="100"/>
        </p:scale>
        <p:origin x="1134" y="66"/>
      </p:cViewPr>
      <p:guideLst>
        <p:guide orient="horz" pos="1272"/>
        <p:guide pos="4422"/>
        <p:guide pos="576"/>
        <p:guide orient="horz" pos="3120"/>
        <p:guide orient="horz" pos="2832"/>
        <p:guide pos="396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-3322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7C3A7-42DC-4355-8ADE-38BCFF69A5DD}" type="datetimeFigureOut">
              <a:rPr lang="zh-CN" altLang="en-US" smtClean="0"/>
              <a:pPr/>
              <a:t>2023/7/18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AC66F-8B82-49D1-B274-8EDC638322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115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BEB87-E18B-4B57-A6BA-456EE0B24346}" type="datetimeFigureOut">
              <a:rPr lang="zh-CN" altLang="en-US" smtClean="0"/>
              <a:pPr/>
              <a:t>2023/7/18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DC414-ADB1-4351-ABC7-ACB9736AD13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02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1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162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2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7244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3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697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4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7585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1350CE-1920-4FAA-9BB4-0FB5348600FB}" type="slidenum">
              <a:rPr lang="zh-TW" altLang="en-US" sz="1200"/>
              <a:pPr/>
              <a:t>5</a:t>
            </a:fld>
            <a:endParaRPr lang="zh-TW" altLang="en-US" sz="1200"/>
          </a:p>
        </p:txBody>
      </p:sp>
      <p:sp>
        <p:nvSpPr>
          <p:cNvPr id="61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920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9AF73CF1-433F-442B-AE66-A18322C2A77D}"/>
              </a:ext>
            </a:extLst>
          </p:cNvPr>
          <p:cNvSpPr/>
          <p:nvPr userDrawn="1"/>
        </p:nvSpPr>
        <p:spPr>
          <a:xfrm>
            <a:off x="-1" y="0"/>
            <a:ext cx="9144001" cy="680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矩形 11"/>
          <p:cNvSpPr/>
          <p:nvPr userDrawn="1"/>
        </p:nvSpPr>
        <p:spPr>
          <a:xfrm>
            <a:off x="-1" y="6331907"/>
            <a:ext cx="9135207" cy="52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 userDrawn="1"/>
        </p:nvSpPr>
        <p:spPr>
          <a:xfrm>
            <a:off x="-51760" y="6366411"/>
            <a:ext cx="5378487" cy="461665"/>
          </a:xfrm>
          <a:prstGeom prst="rect">
            <a:avLst/>
          </a:prstGeom>
          <a:noFill/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rgbClr val="154E7D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長河</a:t>
            </a:r>
            <a:r>
              <a:rPr lang="zh-TW" altLang="en-US" sz="2400" b="1" dirty="0">
                <a:solidFill>
                  <a:srgbClr val="154E7D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小學</a:t>
            </a:r>
            <a:r>
              <a:rPr lang="zh-TW" altLang="en-US" sz="2400" b="1" dirty="0">
                <a:latin typeface="Lingoes Unicode" panose="020B0604020202020204" pitchFamily="34" charset="-120"/>
                <a:ea typeface="Lingoes Unicode" panose="020B0604020202020204" pitchFamily="34" charset="-120"/>
              </a:rPr>
              <a:t>數學科</a:t>
            </a:r>
            <a:r>
              <a:rPr lang="zh-TW" altLang="en-US" sz="2400" b="1" dirty="0">
                <a:solidFill>
                  <a:srgbClr val="C00000"/>
                </a:solidFill>
                <a:latin typeface="Lingoes Unicode" panose="020B0604020202020204" pitchFamily="34" charset="-120"/>
                <a:ea typeface="Lingoes Unicode" panose="020B0604020202020204" pitchFamily="34" charset="-120"/>
              </a:rPr>
              <a:t>速效提分試卷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zh-TW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小</a:t>
            </a:r>
            <a:r>
              <a:rPr lang="en-US" altLang="zh-TW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6</a:t>
            </a:r>
            <a:r>
              <a:rPr lang="zh-CN" altLang="en-US" sz="2400" b="1" dirty="0">
                <a:solidFill>
                  <a:srgbClr val="003CB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9E5898D-494A-467F-983F-969362EBF1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6326" y="6430066"/>
            <a:ext cx="2468880" cy="404673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E9A7A74C-A639-48E2-B0C1-696FE5B0CC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" y="5614699"/>
            <a:ext cx="910537" cy="622751"/>
          </a:xfrm>
          <a:prstGeom prst="rect">
            <a:avLst/>
          </a:prstGeom>
        </p:spPr>
      </p:pic>
      <p:sp>
        <p:nvSpPr>
          <p:cNvPr id="3" name="星形: 五角 2">
            <a:extLst>
              <a:ext uri="{FF2B5EF4-FFF2-40B4-BE49-F238E27FC236}">
                <a16:creationId xmlns:a16="http://schemas.microsoft.com/office/drawing/2014/main" id="{0D6A3134-B8CB-40F3-86F5-8B55B44BEB6E}"/>
              </a:ext>
            </a:extLst>
          </p:cNvPr>
          <p:cNvSpPr/>
          <p:nvPr userDrawn="1"/>
        </p:nvSpPr>
        <p:spPr>
          <a:xfrm rot="2747677">
            <a:off x="75727" y="58474"/>
            <a:ext cx="365760" cy="36576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星形: 五角 8">
            <a:extLst>
              <a:ext uri="{FF2B5EF4-FFF2-40B4-BE49-F238E27FC236}">
                <a16:creationId xmlns:a16="http://schemas.microsoft.com/office/drawing/2014/main" id="{B7302B30-1F69-40D7-8186-00DF6D079670}"/>
              </a:ext>
            </a:extLst>
          </p:cNvPr>
          <p:cNvSpPr/>
          <p:nvPr userDrawn="1"/>
        </p:nvSpPr>
        <p:spPr>
          <a:xfrm rot="2747677">
            <a:off x="290234" y="399041"/>
            <a:ext cx="274320" cy="27432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星形: 五角 9">
            <a:extLst>
              <a:ext uri="{FF2B5EF4-FFF2-40B4-BE49-F238E27FC236}">
                <a16:creationId xmlns:a16="http://schemas.microsoft.com/office/drawing/2014/main" id="{AF26575F-5DB1-4089-B549-591CF1F552C7}"/>
              </a:ext>
            </a:extLst>
          </p:cNvPr>
          <p:cNvSpPr/>
          <p:nvPr userDrawn="1"/>
        </p:nvSpPr>
        <p:spPr>
          <a:xfrm rot="2747677">
            <a:off x="458874" y="718086"/>
            <a:ext cx="182880" cy="18288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147EABE-A2E5-E851-E745-0684EB64D5C3}"/>
              </a:ext>
            </a:extLst>
          </p:cNvPr>
          <p:cNvSpPr txBox="1"/>
          <p:nvPr userDrawn="1"/>
        </p:nvSpPr>
        <p:spPr>
          <a:xfrm>
            <a:off x="3197714" y="68052"/>
            <a:ext cx="3685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全學年</a:t>
            </a:r>
            <a:r>
              <a:rPr lang="zh-TW" altLang="en-US" sz="3200" dirty="0">
                <a:latin typeface="DFLiHeiHK-W5" panose="020B0500000000000000" pitchFamily="34" charset="-120"/>
                <a:ea typeface="DFLiHeiHK-W5" panose="020B0500000000000000" pitchFamily="34" charset="-120"/>
              </a:rPr>
              <a:t> 期末考</a:t>
            </a:r>
            <a:endParaRPr lang="en-US" sz="3200" dirty="0">
              <a:latin typeface="DFLiHeiHK-W5" panose="020B0500000000000000" pitchFamily="34" charset="-120"/>
              <a:ea typeface="DFLiHeiHK-W5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3639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 userDrawn="1"/>
        </p:nvSpPr>
        <p:spPr>
          <a:xfrm>
            <a:off x="-1" y="6250529"/>
            <a:ext cx="9135207" cy="615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id="{7517DA3E-37DE-7C3D-680C-083428A2E99C}"/>
              </a:ext>
            </a:extLst>
          </p:cNvPr>
          <p:cNvSpPr/>
          <p:nvPr/>
        </p:nvSpPr>
        <p:spPr>
          <a:xfrm>
            <a:off x="2445516" y="2664569"/>
            <a:ext cx="3050612" cy="451292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A3670852-4440-3FBE-4170-84A4ADFF65A6}"/>
              </a:ext>
            </a:extLst>
          </p:cNvPr>
          <p:cNvSpPr/>
          <p:nvPr/>
        </p:nvSpPr>
        <p:spPr>
          <a:xfrm>
            <a:off x="6363649" y="1133963"/>
            <a:ext cx="1814193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C28BF62D-D02A-59BF-4C56-D3BDC30D4F4B}"/>
              </a:ext>
            </a:extLst>
          </p:cNvPr>
          <p:cNvSpPr/>
          <p:nvPr/>
        </p:nvSpPr>
        <p:spPr>
          <a:xfrm>
            <a:off x="1166784" y="1683445"/>
            <a:ext cx="1757572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C34F960B-2D1B-8420-8111-357CF7C08647}"/>
              </a:ext>
            </a:extLst>
          </p:cNvPr>
          <p:cNvSpPr/>
          <p:nvPr/>
        </p:nvSpPr>
        <p:spPr>
          <a:xfrm>
            <a:off x="1166784" y="1128405"/>
            <a:ext cx="4907991" cy="3681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1027370"/>
            <a:ext cx="86214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10. </a:t>
            </a:r>
            <a:r>
              <a:rPr lang="zh-TW" altLang="en-US" sz="2800" dirty="0">
                <a:ea typeface="DFKai-SB" panose="03000509000000000000" pitchFamily="65" charset="-120"/>
              </a:rPr>
              <a:t>瓶子裏的西瓜汁和橙汁共有</a:t>
            </a:r>
            <a:r>
              <a:rPr lang="en-US" altLang="zh-TW" sz="2800" dirty="0">
                <a:ea typeface="DFKai-SB" panose="03000509000000000000" pitchFamily="65" charset="-120"/>
              </a:rPr>
              <a:t>4.5L</a:t>
            </a:r>
            <a:r>
              <a:rPr lang="zh-TW" altLang="en-US" sz="2800" dirty="0">
                <a:ea typeface="DFKai-SB" panose="03000509000000000000" pitchFamily="65" charset="-120"/>
              </a:rPr>
              <a:t>，若西瓜汁比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dirty="0">
                <a:ea typeface="DFKai-SB" panose="03000509000000000000" pitchFamily="65" charset="-120"/>
              </a:rPr>
              <a:t>橙汁少</a:t>
            </a:r>
            <a:r>
              <a:rPr lang="en-US" altLang="zh-TW" sz="2800" dirty="0">
                <a:ea typeface="DFKai-SB" panose="03000509000000000000" pitchFamily="65" charset="-120"/>
              </a:rPr>
              <a:t>0.9L</a:t>
            </a:r>
            <a:r>
              <a:rPr lang="zh-TW" altLang="en-US" sz="2800" dirty="0">
                <a:ea typeface="DFKai-SB" panose="03000509000000000000" pitchFamily="65" charset="-120"/>
              </a:rPr>
              <a:t>，即瓶子裏有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     </a:t>
            </a:r>
            <a:r>
              <a:rPr lang="en-US" altLang="zh-TW" sz="2800" dirty="0">
                <a:ea typeface="DFKai-SB" panose="03000509000000000000" pitchFamily="65" charset="-120"/>
              </a:rPr>
              <a:t>L</a:t>
            </a:r>
            <a:r>
              <a:rPr lang="zh-TW" altLang="en-US" sz="2800" dirty="0">
                <a:ea typeface="DFKai-SB" panose="03000509000000000000" pitchFamily="65" charset="-120"/>
              </a:rPr>
              <a:t>西瓜汁。</a:t>
            </a:r>
            <a:r>
              <a:rPr lang="en-US" altLang="zh-CN" sz="2800" dirty="0">
                <a:ea typeface="DFKai-SB" panose="03000509000000000000" pitchFamily="65" charset="-120"/>
              </a:rPr>
              <a:t>  </a:t>
            </a:r>
          </a:p>
        </p:txBody>
      </p:sp>
      <p:sp>
        <p:nvSpPr>
          <p:cNvPr id="34" name="右大括号 33">
            <a:extLst>
              <a:ext uri="{FF2B5EF4-FFF2-40B4-BE49-F238E27FC236}">
                <a16:creationId xmlns:a16="http://schemas.microsoft.com/office/drawing/2014/main" id="{67B787C0-32B9-6EE4-0000-70755A4707C0}"/>
              </a:ext>
            </a:extLst>
          </p:cNvPr>
          <p:cNvSpPr/>
          <p:nvPr/>
        </p:nvSpPr>
        <p:spPr>
          <a:xfrm>
            <a:off x="5512083" y="2653087"/>
            <a:ext cx="352809" cy="1090296"/>
          </a:xfrm>
          <a:prstGeom prst="rightBrace">
            <a:avLst>
              <a:gd name="adj1" fmla="val 28846"/>
              <a:gd name="adj2" fmla="val 50000"/>
            </a:avLst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4C3A21C3-AE9B-73B0-B273-1FBF7DD3E4AA}"/>
              </a:ext>
            </a:extLst>
          </p:cNvPr>
          <p:cNvSpPr txBox="1"/>
          <p:nvPr/>
        </p:nvSpPr>
        <p:spPr>
          <a:xfrm>
            <a:off x="5837939" y="2961986"/>
            <a:ext cx="1224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CN" sz="2400" dirty="0">
                <a:solidFill>
                  <a:schemeClr val="accent2"/>
                </a:solidFill>
                <a:ea typeface="DFKai-SB" panose="03000509000000000000" pitchFamily="65" charset="-120"/>
              </a:rPr>
              <a:t>4.5L</a:t>
            </a:r>
            <a:endParaRPr lang="en-US" altLang="zh-TW" sz="2400" dirty="0">
              <a:solidFill>
                <a:schemeClr val="accent2"/>
              </a:solidFill>
              <a:ea typeface="DFKai-SB" panose="03000509000000000000" pitchFamily="65" charset="-120"/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0311CA0F-BC0C-BACE-475A-2597EE37412C}"/>
              </a:ext>
            </a:extLst>
          </p:cNvPr>
          <p:cNvSpPr txBox="1"/>
          <p:nvPr/>
        </p:nvSpPr>
        <p:spPr>
          <a:xfrm>
            <a:off x="1072453" y="2127100"/>
            <a:ext cx="3499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可用圖解法輔助解題：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42B88506-6305-B2D2-F848-5A51DC3E4BEC}"/>
              </a:ext>
            </a:extLst>
          </p:cNvPr>
          <p:cNvSpPr/>
          <p:nvPr/>
        </p:nvSpPr>
        <p:spPr>
          <a:xfrm>
            <a:off x="2456546" y="3281717"/>
            <a:ext cx="2136977" cy="430463"/>
          </a:xfrm>
          <a:prstGeom prst="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 dirty="0">
              <a:solidFill>
                <a:schemeClr val="accent2"/>
              </a:solidFill>
              <a:ea typeface="DFKai-SB" panose="03000509000000000000" pitchFamily="65" charset="-120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1AA79FA6-6989-8E2A-5EDD-FF169E62ADDC}"/>
              </a:ext>
            </a:extLst>
          </p:cNvPr>
          <p:cNvSpPr txBox="1"/>
          <p:nvPr/>
        </p:nvSpPr>
        <p:spPr>
          <a:xfrm>
            <a:off x="3089503" y="3281717"/>
            <a:ext cx="985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？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L</a:t>
            </a: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20D71589-993A-C6AF-943E-14657D6740A9}"/>
              </a:ext>
            </a:extLst>
          </p:cNvPr>
          <p:cNvSpPr txBox="1"/>
          <p:nvPr/>
        </p:nvSpPr>
        <p:spPr>
          <a:xfrm>
            <a:off x="4689137" y="2653086"/>
            <a:ext cx="80699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0.9L</a:t>
            </a: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466C3949-D305-90B2-BD5B-1ECC412F91F8}"/>
              </a:ext>
            </a:extLst>
          </p:cNvPr>
          <p:cNvSpPr txBox="1"/>
          <p:nvPr/>
        </p:nvSpPr>
        <p:spPr>
          <a:xfrm>
            <a:off x="1396745" y="2664285"/>
            <a:ext cx="1241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橙汁：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7068A3E3-58BB-D0A8-7846-911E1884417C}"/>
              </a:ext>
            </a:extLst>
          </p:cNvPr>
          <p:cNvSpPr txBox="1"/>
          <p:nvPr/>
        </p:nvSpPr>
        <p:spPr>
          <a:xfrm>
            <a:off x="4942254" y="5378825"/>
            <a:ext cx="350417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有西瓜汁：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(4.5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0.9)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÷2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1.8(L)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EBD66A1-B438-5D7C-C66F-4867AA7DA7CE}"/>
              </a:ext>
            </a:extLst>
          </p:cNvPr>
          <p:cNvSpPr txBox="1"/>
          <p:nvPr/>
        </p:nvSpPr>
        <p:spPr>
          <a:xfrm>
            <a:off x="1072453" y="3250516"/>
            <a:ext cx="1513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西瓜汁：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9FD4FCEC-2A44-94B7-E84A-5B70DAB00754}"/>
              </a:ext>
            </a:extLst>
          </p:cNvPr>
          <p:cNvCxnSpPr>
            <a:cxnSpLocks/>
          </p:cNvCxnSpPr>
          <p:nvPr/>
        </p:nvCxnSpPr>
        <p:spPr>
          <a:xfrm flipV="1">
            <a:off x="4582493" y="2675662"/>
            <a:ext cx="0" cy="440199"/>
          </a:xfrm>
          <a:prstGeom prst="line">
            <a:avLst/>
          </a:prstGeom>
          <a:ln w="28575">
            <a:solidFill>
              <a:srgbClr val="FF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id="{3BC0F8FC-9CA5-B0FD-690C-CAA11F70BE75}"/>
              </a:ext>
            </a:extLst>
          </p:cNvPr>
          <p:cNvSpPr txBox="1"/>
          <p:nvPr/>
        </p:nvSpPr>
        <p:spPr>
          <a:xfrm>
            <a:off x="1039263" y="5368965"/>
            <a:ext cx="3198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西瓜汁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×2 =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4.5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0.9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BB6AA8C4-0E1C-7413-43D4-344C7419D507}"/>
              </a:ext>
            </a:extLst>
          </p:cNvPr>
          <p:cNvSpPr txBox="1"/>
          <p:nvPr/>
        </p:nvSpPr>
        <p:spPr>
          <a:xfrm>
            <a:off x="5575010" y="1659141"/>
            <a:ext cx="1289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dirty="0">
                <a:solidFill>
                  <a:srgbClr val="FF0000"/>
                </a:solidFill>
                <a:ea typeface="DFKai-SB" panose="03000509000000000000" pitchFamily="65" charset="-120"/>
              </a:rPr>
              <a:t>1.8</a:t>
            </a:r>
          </a:p>
        </p:txBody>
      </p:sp>
      <p:sp>
        <p:nvSpPr>
          <p:cNvPr id="20" name="箭头: 下 19">
            <a:extLst>
              <a:ext uri="{FF2B5EF4-FFF2-40B4-BE49-F238E27FC236}">
                <a16:creationId xmlns:a16="http://schemas.microsoft.com/office/drawing/2014/main" id="{BC0E9C7A-6071-410F-196D-252C7817E4AC}"/>
              </a:ext>
            </a:extLst>
          </p:cNvPr>
          <p:cNvSpPr/>
          <p:nvPr/>
        </p:nvSpPr>
        <p:spPr>
          <a:xfrm>
            <a:off x="3620779" y="3805396"/>
            <a:ext cx="266700" cy="237272"/>
          </a:xfrm>
          <a:prstGeom prst="downArrow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00B83C01-612C-5DBA-3F30-8D0DD49D6269}"/>
              </a:ext>
            </a:extLst>
          </p:cNvPr>
          <p:cNvGrpSpPr/>
          <p:nvPr/>
        </p:nvGrpSpPr>
        <p:grpSpPr>
          <a:xfrm>
            <a:off x="1072453" y="4099925"/>
            <a:ext cx="5687485" cy="1079097"/>
            <a:chOff x="1072453" y="4099925"/>
            <a:chExt cx="5687485" cy="1079097"/>
          </a:xfrm>
        </p:grpSpPr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33ABF171-04F8-1A88-2A7F-0779208E1C28}"/>
                </a:ext>
              </a:extLst>
            </p:cNvPr>
            <p:cNvSpPr/>
            <p:nvPr/>
          </p:nvSpPr>
          <p:spPr>
            <a:xfrm>
              <a:off x="2445515" y="4100208"/>
              <a:ext cx="2136977" cy="45871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400" dirty="0">
                <a:solidFill>
                  <a:schemeClr val="accent5"/>
                </a:solidFill>
                <a:ea typeface="DFKai-SB" panose="03000509000000000000" pitchFamily="65" charset="-120"/>
              </a:endParaRPr>
            </a:p>
          </p:txBody>
        </p:sp>
        <p:sp>
          <p:nvSpPr>
            <p:cNvPr id="23" name="右大括号 22">
              <a:extLst>
                <a:ext uri="{FF2B5EF4-FFF2-40B4-BE49-F238E27FC236}">
                  <a16:creationId xmlns:a16="http://schemas.microsoft.com/office/drawing/2014/main" id="{03303122-342B-A287-2314-98E465B3BF74}"/>
                </a:ext>
              </a:extLst>
            </p:cNvPr>
            <p:cNvSpPr/>
            <p:nvPr/>
          </p:nvSpPr>
          <p:spPr>
            <a:xfrm>
              <a:off x="4712313" y="4099925"/>
              <a:ext cx="294028" cy="1047895"/>
            </a:xfrm>
            <a:prstGeom prst="rightBrace">
              <a:avLst>
                <a:gd name="adj1" fmla="val 28846"/>
                <a:gd name="adj2" fmla="val 50000"/>
              </a:avLst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1BF3475B-5464-F893-5A1B-DB56E1927A5B}"/>
                </a:ext>
              </a:extLst>
            </p:cNvPr>
            <p:cNvSpPr txBox="1"/>
            <p:nvPr/>
          </p:nvSpPr>
          <p:spPr>
            <a:xfrm>
              <a:off x="5007322" y="4399440"/>
              <a:ext cx="1224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altLang="zh-CN" sz="2400" dirty="0">
                  <a:solidFill>
                    <a:schemeClr val="accent2"/>
                  </a:solidFill>
                  <a:ea typeface="DFKai-SB" panose="03000509000000000000" pitchFamily="65" charset="-120"/>
                </a:rPr>
                <a:t>4.5L</a:t>
              </a:r>
              <a:endParaRPr lang="en-US" altLang="zh-TW" sz="2400" dirty="0">
                <a:solidFill>
                  <a:schemeClr val="accent2"/>
                </a:solidFill>
                <a:ea typeface="DFKai-SB" panose="03000509000000000000" pitchFamily="65" charset="-120"/>
              </a:endParaRPr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B4F8383F-AE61-C199-1559-732163965858}"/>
                </a:ext>
              </a:extLst>
            </p:cNvPr>
            <p:cNvSpPr/>
            <p:nvPr/>
          </p:nvSpPr>
          <p:spPr>
            <a:xfrm>
              <a:off x="2456546" y="4717357"/>
              <a:ext cx="2136977" cy="430463"/>
            </a:xfrm>
            <a:prstGeom prst="rect">
              <a:avLst/>
            </a:prstGeom>
            <a:noFill/>
            <a:ln>
              <a:solidFill>
                <a:srgbClr val="FF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400" dirty="0">
                <a:solidFill>
                  <a:schemeClr val="accent2"/>
                </a:solidFill>
                <a:ea typeface="DFKai-SB" panose="03000509000000000000" pitchFamily="65" charset="-120"/>
              </a:endParaRP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01320CD0-8572-219A-4B10-91BFB837D1E3}"/>
                </a:ext>
              </a:extLst>
            </p:cNvPr>
            <p:cNvSpPr txBox="1"/>
            <p:nvPr/>
          </p:nvSpPr>
          <p:spPr>
            <a:xfrm>
              <a:off x="3089503" y="4717357"/>
              <a:ext cx="9858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？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L</a:t>
              </a: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C37E4B36-1AA3-5490-5C6F-4BB599D623D4}"/>
                </a:ext>
              </a:extLst>
            </p:cNvPr>
            <p:cNvSpPr txBox="1"/>
            <p:nvPr/>
          </p:nvSpPr>
          <p:spPr>
            <a:xfrm>
              <a:off x="1396745" y="4099925"/>
              <a:ext cx="12419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zh-CN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橙汁：</a:t>
              </a:r>
              <a:endPara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22463E0F-9582-68B2-73C2-818685974810}"/>
                </a:ext>
              </a:extLst>
            </p:cNvPr>
            <p:cNvSpPr txBox="1"/>
            <p:nvPr/>
          </p:nvSpPr>
          <p:spPr>
            <a:xfrm>
              <a:off x="1072453" y="4686156"/>
              <a:ext cx="15137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zh-CN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西瓜汁：</a:t>
              </a:r>
              <a:endPara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804F85CB-8E42-FFF8-E4F8-643C6F0E6B82}"/>
                </a:ext>
              </a:extLst>
            </p:cNvPr>
            <p:cNvSpPr txBox="1"/>
            <p:nvPr/>
          </p:nvSpPr>
          <p:spPr>
            <a:xfrm>
              <a:off x="5535290" y="4385589"/>
              <a:ext cx="12246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－</a:t>
              </a:r>
              <a:r>
                <a:rPr lang="en-US" altLang="zh-CN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0.9L</a:t>
              </a:r>
              <a:endPara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96147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4" grpId="2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34" grpId="0" animBg="1"/>
      <p:bldP spid="34" grpId="1" animBg="1"/>
      <p:bldP spid="38" grpId="0"/>
      <p:bldP spid="38" grpId="1"/>
      <p:bldP spid="38" grpId="2"/>
      <p:bldP spid="39" grpId="0"/>
      <p:bldP spid="39" grpId="1"/>
      <p:bldP spid="42" grpId="0" animBg="1"/>
      <p:bldP spid="42" grpId="1" animBg="1"/>
      <p:bldP spid="43" grpId="0"/>
      <p:bldP spid="43" grpId="1"/>
      <p:bldP spid="46" grpId="0"/>
      <p:bldP spid="46" grpId="2"/>
      <p:bldP spid="46" grpId="3"/>
      <p:bldP spid="47" grpId="0"/>
      <p:bldP spid="47" grpId="2"/>
      <p:bldP spid="51" grpId="0" build="allAtOnce"/>
      <p:bldP spid="3" grpId="0"/>
      <p:bldP spid="3" grpId="2"/>
      <p:bldP spid="4" grpId="0"/>
      <p:bldP spid="4" grpId="2"/>
      <p:bldP spid="5" grpId="0"/>
      <p:bldP spid="20" grpId="0" animBg="1"/>
      <p:bldP spid="2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矩形 89">
            <a:extLst>
              <a:ext uri="{FF2B5EF4-FFF2-40B4-BE49-F238E27FC236}">
                <a16:creationId xmlns:a16="http://schemas.microsoft.com/office/drawing/2014/main" id="{748541FA-D650-320A-527B-AD1A3EAF634F}"/>
              </a:ext>
            </a:extLst>
          </p:cNvPr>
          <p:cNvSpPr/>
          <p:nvPr/>
        </p:nvSpPr>
        <p:spPr>
          <a:xfrm>
            <a:off x="5245945" y="3129843"/>
            <a:ext cx="2428008" cy="3681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id="{E1FBCAF9-7DC2-7B06-3E00-7573DCE00184}"/>
              </a:ext>
            </a:extLst>
          </p:cNvPr>
          <p:cNvSpPr/>
          <p:nvPr/>
        </p:nvSpPr>
        <p:spPr>
          <a:xfrm>
            <a:off x="1313892" y="3606901"/>
            <a:ext cx="765406" cy="3681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" name="矩形 104">
            <a:extLst>
              <a:ext uri="{FF2B5EF4-FFF2-40B4-BE49-F238E27FC236}">
                <a16:creationId xmlns:a16="http://schemas.microsoft.com/office/drawing/2014/main" id="{6C8A16AF-33F3-E090-4ADB-C97FAE60B9D2}"/>
              </a:ext>
            </a:extLst>
          </p:cNvPr>
          <p:cNvSpPr/>
          <p:nvPr/>
        </p:nvSpPr>
        <p:spPr>
          <a:xfrm>
            <a:off x="2968678" y="3112427"/>
            <a:ext cx="2009798" cy="3681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059E08B2-08C8-9CDB-F4E2-C6525E74FD8B}"/>
              </a:ext>
            </a:extLst>
          </p:cNvPr>
          <p:cNvSpPr txBox="1"/>
          <p:nvPr/>
        </p:nvSpPr>
        <p:spPr>
          <a:xfrm>
            <a:off x="553053" y="862878"/>
            <a:ext cx="8037894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ea typeface="DFKai-SB" panose="03000509000000000000" pitchFamily="65" charset="-120"/>
              </a:rPr>
              <a:t>22.</a:t>
            </a: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6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endParaRPr lang="en-US" altLang="zh-TW" sz="2600" b="1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600" dirty="0">
                <a:ea typeface="DFKai-SB" panose="03000509000000000000" pitchFamily="65" charset="-120"/>
              </a:rPr>
              <a:t>         </a:t>
            </a:r>
            <a:r>
              <a:rPr lang="zh-TW" altLang="en-US" sz="2600" u="sng" dirty="0">
                <a:ea typeface="DFKai-SB" panose="03000509000000000000" pitchFamily="65" charset="-120"/>
              </a:rPr>
              <a:t>衛青</a:t>
            </a:r>
            <a:r>
              <a:rPr lang="zh-TW" altLang="en-US" sz="2600" dirty="0">
                <a:ea typeface="DFKai-SB" panose="03000509000000000000" pitchFamily="65" charset="-120"/>
              </a:rPr>
              <a:t>用</a:t>
            </a:r>
            <a:r>
              <a:rPr lang="en-US" altLang="zh-TW" sz="2600" dirty="0">
                <a:ea typeface="DFKai-SB" panose="03000509000000000000" pitchFamily="65" charset="-120"/>
              </a:rPr>
              <a:t>7 </a:t>
            </a:r>
            <a:r>
              <a:rPr lang="zh-TW" altLang="en-US" sz="2600" dirty="0">
                <a:ea typeface="DFKai-SB" panose="03000509000000000000" pitchFamily="65" charset="-120"/>
              </a:rPr>
              <a:t>個大小相同的半圓、</a:t>
            </a:r>
            <a:r>
              <a:rPr lang="en-US" altLang="zh-TW" sz="2600" dirty="0">
                <a:ea typeface="DFKai-SB" panose="03000509000000000000" pitchFamily="65" charset="-120"/>
              </a:rPr>
              <a:t>1 </a:t>
            </a:r>
            <a:r>
              <a:rPr lang="zh-TW" altLang="en-US" sz="2600" dirty="0">
                <a:ea typeface="DFKai-SB" panose="03000509000000000000" pitchFamily="65" charset="-120"/>
              </a:rPr>
              <a:t>個三角形和</a:t>
            </a:r>
            <a:r>
              <a:rPr lang="en-US" altLang="zh-TW" sz="2600" dirty="0">
                <a:ea typeface="DFKai-SB" panose="03000509000000000000" pitchFamily="65" charset="-120"/>
              </a:rPr>
              <a:t>1 </a:t>
            </a:r>
            <a:r>
              <a:rPr lang="zh-TW" altLang="en-US" sz="2600" dirty="0">
                <a:ea typeface="DFKai-SB" panose="03000509000000000000" pitchFamily="65" charset="-120"/>
              </a:rPr>
              <a:t>個</a:t>
            </a:r>
            <a:endParaRPr lang="en-US" altLang="zh-TW" sz="26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600" dirty="0">
                <a:ea typeface="DFKai-SB" panose="03000509000000000000" pitchFamily="65" charset="-120"/>
              </a:rPr>
              <a:t>         </a:t>
            </a:r>
            <a:r>
              <a:rPr lang="zh-TW" altLang="en-US" sz="2600" dirty="0">
                <a:ea typeface="DFKai-SB" panose="03000509000000000000" pitchFamily="65" charset="-120"/>
              </a:rPr>
              <a:t>正方形組成以上兩個圖形，它們的周界相差</a:t>
            </a:r>
            <a:endParaRPr lang="en-US" altLang="zh-TW" sz="26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600" dirty="0">
                <a:ea typeface="DFKai-SB" panose="03000509000000000000" pitchFamily="65" charset="-120"/>
              </a:rPr>
              <a:t>         11cm</a:t>
            </a:r>
            <a:r>
              <a:rPr lang="zh-TW" altLang="en-US" sz="2600" dirty="0">
                <a:ea typeface="DFKai-SB" panose="03000509000000000000" pitchFamily="65" charset="-120"/>
              </a:rPr>
              <a:t>。圖二的面積是多少？</a:t>
            </a:r>
            <a:r>
              <a:rPr lang="en-US" altLang="zh-TW" sz="2600" dirty="0"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ea typeface="DFKai-SB" panose="03000509000000000000" pitchFamily="65" charset="-120"/>
              </a:rPr>
              <a:t>取</a:t>
            </a:r>
            <a:r>
              <a:rPr lang="en-US" altLang="zh-TW" sz="2600" dirty="0">
                <a:ea typeface="DFKai-SB" panose="03000509000000000000" pitchFamily="65" charset="-120"/>
              </a:rPr>
              <a:t>π</a:t>
            </a:r>
            <a:r>
              <a:rPr lang="zh-TW" altLang="en-US" sz="2600" dirty="0">
                <a:ea typeface="DFKai-SB" panose="03000509000000000000" pitchFamily="65" charset="-120"/>
              </a:rPr>
              <a:t>為         </a:t>
            </a:r>
            <a:r>
              <a:rPr lang="en-US" altLang="zh-TW" sz="2600" dirty="0">
                <a:ea typeface="DFKai-SB" panose="03000509000000000000" pitchFamily="65" charset="-120"/>
              </a:rPr>
              <a:t>)</a:t>
            </a:r>
          </a:p>
          <a:p>
            <a:pPr>
              <a:spcAft>
                <a:spcPts val="1200"/>
              </a:spcAft>
            </a:pPr>
            <a:r>
              <a:rPr lang="en-US" altLang="zh-TW" sz="2600" dirty="0">
                <a:ea typeface="DFKai-SB" panose="03000509000000000000" pitchFamily="65" charset="-120"/>
              </a:rPr>
              <a:t>         </a:t>
            </a:r>
            <a:r>
              <a:rPr lang="zh-TW" altLang="en-US" sz="2600" dirty="0">
                <a:ea typeface="DFKai-SB" panose="03000509000000000000" pitchFamily="65" charset="-120"/>
              </a:rPr>
              <a:t>答案：</a:t>
            </a:r>
            <a:r>
              <a:rPr lang="zh-TW" altLang="en-US" sz="2600" u="sng" dirty="0">
                <a:ea typeface="DFKai-SB" panose="03000509000000000000" pitchFamily="65" charset="-120"/>
              </a:rPr>
              <a:t>                     </a:t>
            </a:r>
            <a:r>
              <a:rPr lang="zh-TW" altLang="en-US" sz="2600" dirty="0">
                <a:ea typeface="DFKai-SB" panose="03000509000000000000" pitchFamily="65" charset="-120"/>
              </a:rPr>
              <a:t> </a:t>
            </a:r>
            <a:r>
              <a:rPr lang="en-US" altLang="zh-TW" sz="2600" dirty="0">
                <a:ea typeface="DFKai-SB" panose="03000509000000000000" pitchFamily="65" charset="-120"/>
              </a:rPr>
              <a:t>cm</a:t>
            </a:r>
            <a:r>
              <a:rPr lang="en-US" altLang="zh-TW" sz="2600" baseline="30000" dirty="0">
                <a:ea typeface="DFKai-SB" panose="03000509000000000000" pitchFamily="65" charset="-120"/>
              </a:rPr>
              <a:t>2</a:t>
            </a:r>
            <a:endParaRPr lang="en-US" altLang="zh-CN" sz="2600" baseline="30000" dirty="0">
              <a:ea typeface="DFKai-SB" panose="03000509000000000000" pitchFamily="65" charset="-120"/>
            </a:endParaRPr>
          </a:p>
        </p:txBody>
      </p:sp>
      <p:pic>
        <p:nvPicPr>
          <p:cNvPr id="66" name="图片 65">
            <a:extLst>
              <a:ext uri="{FF2B5EF4-FFF2-40B4-BE49-F238E27FC236}">
                <a16:creationId xmlns:a16="http://schemas.microsoft.com/office/drawing/2014/main" id="{89A4CD9F-CA31-BC87-E757-01124902F75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0200"/>
          <a:stretch/>
        </p:blipFill>
        <p:spPr>
          <a:xfrm>
            <a:off x="1859280" y="948202"/>
            <a:ext cx="4763462" cy="1612978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7D0F4F0C-0F72-C72E-8531-3D0CCCD313C7}"/>
              </a:ext>
            </a:extLst>
          </p:cNvPr>
          <p:cNvSpPr txBox="1"/>
          <p:nvPr/>
        </p:nvSpPr>
        <p:spPr>
          <a:xfrm>
            <a:off x="1152621" y="5428340"/>
            <a:ext cx="7786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圖二的面積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半圓面積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×4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＋正方形面積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67" name="弧形 66">
            <a:extLst>
              <a:ext uri="{FF2B5EF4-FFF2-40B4-BE49-F238E27FC236}">
                <a16:creationId xmlns:a16="http://schemas.microsoft.com/office/drawing/2014/main" id="{5059958F-3A93-A36A-7937-9FB26370B4C2}"/>
              </a:ext>
            </a:extLst>
          </p:cNvPr>
          <p:cNvSpPr/>
          <p:nvPr/>
        </p:nvSpPr>
        <p:spPr>
          <a:xfrm rot="3592929">
            <a:off x="3020678" y="1224016"/>
            <a:ext cx="797011" cy="808538"/>
          </a:xfrm>
          <a:prstGeom prst="arc">
            <a:avLst>
              <a:gd name="adj1" fmla="val 10789225"/>
              <a:gd name="adj2" fmla="val 7638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" name="弧形 67">
            <a:extLst>
              <a:ext uri="{FF2B5EF4-FFF2-40B4-BE49-F238E27FC236}">
                <a16:creationId xmlns:a16="http://schemas.microsoft.com/office/drawing/2014/main" id="{F0D42CAF-394E-BE4B-4A30-54EB6461FDE1}"/>
              </a:ext>
            </a:extLst>
          </p:cNvPr>
          <p:cNvSpPr/>
          <p:nvPr/>
        </p:nvSpPr>
        <p:spPr>
          <a:xfrm rot="18007071" flipH="1">
            <a:off x="2633886" y="1226980"/>
            <a:ext cx="781493" cy="813967"/>
          </a:xfrm>
          <a:prstGeom prst="arc">
            <a:avLst>
              <a:gd name="adj1" fmla="val 10789225"/>
              <a:gd name="adj2" fmla="val 7638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9" name="弧形 68">
            <a:extLst>
              <a:ext uri="{FF2B5EF4-FFF2-40B4-BE49-F238E27FC236}">
                <a16:creationId xmlns:a16="http://schemas.microsoft.com/office/drawing/2014/main" id="{B62CE4CF-BDC6-6775-B65B-BF8231295F9A}"/>
              </a:ext>
            </a:extLst>
          </p:cNvPr>
          <p:cNvSpPr/>
          <p:nvPr/>
        </p:nvSpPr>
        <p:spPr>
          <a:xfrm rot="10800000" flipH="1">
            <a:off x="2822625" y="1608741"/>
            <a:ext cx="802831" cy="746901"/>
          </a:xfrm>
          <a:prstGeom prst="arc">
            <a:avLst>
              <a:gd name="adj1" fmla="val 10789225"/>
              <a:gd name="adj2" fmla="val 7638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弧形 69">
            <a:extLst>
              <a:ext uri="{FF2B5EF4-FFF2-40B4-BE49-F238E27FC236}">
                <a16:creationId xmlns:a16="http://schemas.microsoft.com/office/drawing/2014/main" id="{28083621-C15C-43CF-5574-54F52BFA012D}"/>
              </a:ext>
            </a:extLst>
          </p:cNvPr>
          <p:cNvSpPr/>
          <p:nvPr/>
        </p:nvSpPr>
        <p:spPr>
          <a:xfrm rot="2700830">
            <a:off x="5680429" y="1002195"/>
            <a:ext cx="799955" cy="815625"/>
          </a:xfrm>
          <a:prstGeom prst="arc">
            <a:avLst>
              <a:gd name="adj1" fmla="val 10789225"/>
              <a:gd name="adj2" fmla="val 7638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1" name="弧形 70">
            <a:extLst>
              <a:ext uri="{FF2B5EF4-FFF2-40B4-BE49-F238E27FC236}">
                <a16:creationId xmlns:a16="http://schemas.microsoft.com/office/drawing/2014/main" id="{E1B70AE0-E235-BC03-2B4F-8B95B1077086}"/>
              </a:ext>
            </a:extLst>
          </p:cNvPr>
          <p:cNvSpPr/>
          <p:nvPr/>
        </p:nvSpPr>
        <p:spPr>
          <a:xfrm rot="18940178" flipH="1">
            <a:off x="5125207" y="1030398"/>
            <a:ext cx="802831" cy="746901"/>
          </a:xfrm>
          <a:prstGeom prst="arc">
            <a:avLst>
              <a:gd name="adj1" fmla="val 10789225"/>
              <a:gd name="adj2" fmla="val 7638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弧形 71">
            <a:extLst>
              <a:ext uri="{FF2B5EF4-FFF2-40B4-BE49-F238E27FC236}">
                <a16:creationId xmlns:a16="http://schemas.microsoft.com/office/drawing/2014/main" id="{A1E7895B-CAAC-B9C2-C2AC-50794840FF67}"/>
              </a:ext>
            </a:extLst>
          </p:cNvPr>
          <p:cNvSpPr/>
          <p:nvPr/>
        </p:nvSpPr>
        <p:spPr>
          <a:xfrm rot="8118411" flipH="1">
            <a:off x="5708722" y="1609584"/>
            <a:ext cx="802831" cy="746901"/>
          </a:xfrm>
          <a:prstGeom prst="arc">
            <a:avLst>
              <a:gd name="adj1" fmla="val 10789225"/>
              <a:gd name="adj2" fmla="val 7638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3" name="弧形 72">
            <a:extLst>
              <a:ext uri="{FF2B5EF4-FFF2-40B4-BE49-F238E27FC236}">
                <a16:creationId xmlns:a16="http://schemas.microsoft.com/office/drawing/2014/main" id="{5AF7C35B-85FD-89E9-DA3A-053FD2B29928}"/>
              </a:ext>
            </a:extLst>
          </p:cNvPr>
          <p:cNvSpPr/>
          <p:nvPr/>
        </p:nvSpPr>
        <p:spPr>
          <a:xfrm rot="13448980" flipH="1">
            <a:off x="5125207" y="1602905"/>
            <a:ext cx="802831" cy="746901"/>
          </a:xfrm>
          <a:prstGeom prst="arc">
            <a:avLst>
              <a:gd name="adj1" fmla="val 10789225"/>
              <a:gd name="adj2" fmla="val 76387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4" name="组合 73">
            <a:extLst>
              <a:ext uri="{FF2B5EF4-FFF2-40B4-BE49-F238E27FC236}">
                <a16:creationId xmlns:a16="http://schemas.microsoft.com/office/drawing/2014/main" id="{FB64ABD6-EB74-14CD-C1FD-69A38EEB7D2A}"/>
              </a:ext>
            </a:extLst>
          </p:cNvPr>
          <p:cNvGrpSpPr/>
          <p:nvPr/>
        </p:nvGrpSpPr>
        <p:grpSpPr>
          <a:xfrm>
            <a:off x="6350990" y="3458676"/>
            <a:ext cx="842400" cy="801790"/>
            <a:chOff x="2258500" y="2955762"/>
            <a:chExt cx="842400" cy="801790"/>
          </a:xfrm>
        </p:grpSpPr>
        <p:sp>
          <p:nvSpPr>
            <p:cNvPr id="75" name="文本框 74">
              <a:extLst>
                <a:ext uri="{FF2B5EF4-FFF2-40B4-BE49-F238E27FC236}">
                  <a16:creationId xmlns:a16="http://schemas.microsoft.com/office/drawing/2014/main" id="{A00AA550-BDD4-D9F4-24D2-EA5568577F02}"/>
                </a:ext>
              </a:extLst>
            </p:cNvPr>
            <p:cNvSpPr txBox="1"/>
            <p:nvPr/>
          </p:nvSpPr>
          <p:spPr>
            <a:xfrm>
              <a:off x="2282312" y="2955762"/>
              <a:ext cx="62931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600" dirty="0">
                  <a:ea typeface="DFKai-SB" panose="03000509000000000000" pitchFamily="65" charset="-120"/>
                </a:rPr>
                <a:t>22</a:t>
              </a:r>
              <a:endParaRPr lang="zh-TW" altLang="en-US" sz="2600" dirty="0"/>
            </a:p>
          </p:txBody>
        </p:sp>
        <p:sp>
          <p:nvSpPr>
            <p:cNvPr id="76" name="文本框 75">
              <a:extLst>
                <a:ext uri="{FF2B5EF4-FFF2-40B4-BE49-F238E27FC236}">
                  <a16:creationId xmlns:a16="http://schemas.microsoft.com/office/drawing/2014/main" id="{2833CF8E-7E6B-E4F8-7FC9-FC5A07F55991}"/>
                </a:ext>
              </a:extLst>
            </p:cNvPr>
            <p:cNvSpPr txBox="1"/>
            <p:nvPr/>
          </p:nvSpPr>
          <p:spPr>
            <a:xfrm>
              <a:off x="2335494" y="3265109"/>
              <a:ext cx="76540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600" dirty="0">
                  <a:ea typeface="DFKai-SB" panose="03000509000000000000" pitchFamily="65" charset="-120"/>
                </a:rPr>
                <a:t>7</a:t>
              </a:r>
              <a:endParaRPr lang="zh-TW" altLang="en-US" sz="2600" dirty="0"/>
            </a:p>
          </p:txBody>
        </p:sp>
        <p:cxnSp>
          <p:nvCxnSpPr>
            <p:cNvPr id="77" name="直接连接符 76">
              <a:extLst>
                <a:ext uri="{FF2B5EF4-FFF2-40B4-BE49-F238E27FC236}">
                  <a16:creationId xmlns:a16="http://schemas.microsoft.com/office/drawing/2014/main" id="{CAA7D2B0-058E-EE7E-06A0-2ECBE4070440}"/>
                </a:ext>
              </a:extLst>
            </p:cNvPr>
            <p:cNvCxnSpPr>
              <a:cxnSpLocks/>
            </p:cNvCxnSpPr>
            <p:nvPr/>
          </p:nvCxnSpPr>
          <p:spPr>
            <a:xfrm>
              <a:off x="2258500" y="3368031"/>
              <a:ext cx="50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593C6F79-EAC7-7B4B-E525-0A802933DEA8}"/>
              </a:ext>
            </a:extLst>
          </p:cNvPr>
          <p:cNvGrpSpPr/>
          <p:nvPr/>
        </p:nvGrpSpPr>
        <p:grpSpPr>
          <a:xfrm>
            <a:off x="2870062" y="5784170"/>
            <a:ext cx="3772498" cy="740652"/>
            <a:chOff x="2922395" y="5173548"/>
            <a:chExt cx="3772498" cy="740652"/>
          </a:xfrm>
        </p:grpSpPr>
        <p:sp>
          <p:nvSpPr>
            <p:cNvPr id="50" name="文本框 49">
              <a:extLst>
                <a:ext uri="{FF2B5EF4-FFF2-40B4-BE49-F238E27FC236}">
                  <a16:creationId xmlns:a16="http://schemas.microsoft.com/office/drawing/2014/main" id="{F11B8D1C-07B2-53FA-0354-484B3DF0154A}"/>
                </a:ext>
              </a:extLst>
            </p:cNvPr>
            <p:cNvSpPr txBox="1"/>
            <p:nvPr/>
          </p:nvSpPr>
          <p:spPr>
            <a:xfrm>
              <a:off x="2922395" y="5310993"/>
              <a:ext cx="37724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=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(7</a:t>
              </a:r>
              <a:r>
                <a:rPr lang="en-US" altLang="zh-CN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÷2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)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×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(7</a:t>
              </a:r>
              <a:r>
                <a:rPr lang="en-US" altLang="zh-CN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÷2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)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×        </a:t>
              </a:r>
              <a:r>
                <a:rPr lang="en-US" altLang="zh-CN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÷2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 ×4         </a:t>
              </a:r>
              <a:endParaRPr lang="zh-TW" altLang="en-US" sz="2400" dirty="0">
                <a:solidFill>
                  <a:srgbClr val="FF00FF"/>
                </a:solidFill>
                <a:latin typeface="DFKai-SB" panose="03000509000000000000" pitchFamily="65" charset="-120"/>
                <a:ea typeface="DFKai-SB" panose="03000509000000000000" pitchFamily="65" charset="-120"/>
              </a:endParaRPr>
            </a:p>
          </p:txBody>
        </p:sp>
        <p:grpSp>
          <p:nvGrpSpPr>
            <p:cNvPr id="84" name="组合 83">
              <a:extLst>
                <a:ext uri="{FF2B5EF4-FFF2-40B4-BE49-F238E27FC236}">
                  <a16:creationId xmlns:a16="http://schemas.microsoft.com/office/drawing/2014/main" id="{0EC0B988-7B60-BB86-05CF-A2AFEB850654}"/>
                </a:ext>
              </a:extLst>
            </p:cNvPr>
            <p:cNvGrpSpPr/>
            <p:nvPr/>
          </p:nvGrpSpPr>
          <p:grpSpPr>
            <a:xfrm>
              <a:off x="4908094" y="5173548"/>
              <a:ext cx="858331" cy="740652"/>
              <a:chOff x="7226030" y="4538892"/>
              <a:chExt cx="858331" cy="740652"/>
            </a:xfrm>
          </p:grpSpPr>
          <p:sp>
            <p:nvSpPr>
              <p:cNvPr id="80" name="文本框 79">
                <a:extLst>
                  <a:ext uri="{FF2B5EF4-FFF2-40B4-BE49-F238E27FC236}">
                    <a16:creationId xmlns:a16="http://schemas.microsoft.com/office/drawing/2014/main" id="{4DFC8202-B894-1B43-A23C-D16928F29091}"/>
                  </a:ext>
                </a:extLst>
              </p:cNvPr>
              <p:cNvSpPr txBox="1"/>
              <p:nvPr/>
            </p:nvSpPr>
            <p:spPr>
              <a:xfrm>
                <a:off x="7236791" y="4538892"/>
                <a:ext cx="6383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22</a:t>
                </a:r>
                <a:endParaRPr lang="zh-TW" altLang="en-US" sz="24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81" name="文本框 80">
                <a:extLst>
                  <a:ext uri="{FF2B5EF4-FFF2-40B4-BE49-F238E27FC236}">
                    <a16:creationId xmlns:a16="http://schemas.microsoft.com/office/drawing/2014/main" id="{98347E15-D2D9-F933-D09C-CBDAD88CA76E}"/>
                  </a:ext>
                </a:extLst>
              </p:cNvPr>
              <p:cNvSpPr txBox="1"/>
              <p:nvPr/>
            </p:nvSpPr>
            <p:spPr>
              <a:xfrm>
                <a:off x="7318955" y="4817879"/>
                <a:ext cx="7654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7</a:t>
                </a:r>
                <a:endParaRPr lang="zh-TW" altLang="en-US" sz="24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83" name="直接连接符 82">
                <a:extLst>
                  <a:ext uri="{FF2B5EF4-FFF2-40B4-BE49-F238E27FC236}">
                    <a16:creationId xmlns:a16="http://schemas.microsoft.com/office/drawing/2014/main" id="{3C4D282B-AF87-A630-5656-C821A9D8CF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26030" y="4917571"/>
                <a:ext cx="504000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6" name="文本框 85">
            <a:extLst>
              <a:ext uri="{FF2B5EF4-FFF2-40B4-BE49-F238E27FC236}">
                <a16:creationId xmlns:a16="http://schemas.microsoft.com/office/drawing/2014/main" id="{80DD7C30-8265-9FFA-AB8A-EAB70A358C86}"/>
              </a:ext>
            </a:extLst>
          </p:cNvPr>
          <p:cNvSpPr txBox="1"/>
          <p:nvPr/>
        </p:nvSpPr>
        <p:spPr>
          <a:xfrm>
            <a:off x="5986719" y="5921615"/>
            <a:ext cx="1344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＋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7×7         </a:t>
            </a:r>
            <a:endParaRPr lang="zh-TW" altLang="en-US" sz="2400" dirty="0">
              <a:solidFill>
                <a:srgbClr val="FF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87" name="文本框 86">
            <a:extLst>
              <a:ext uri="{FF2B5EF4-FFF2-40B4-BE49-F238E27FC236}">
                <a16:creationId xmlns:a16="http://schemas.microsoft.com/office/drawing/2014/main" id="{955A207C-5AF6-B23F-5724-A5789F55D17A}"/>
              </a:ext>
            </a:extLst>
          </p:cNvPr>
          <p:cNvSpPr txBox="1"/>
          <p:nvPr/>
        </p:nvSpPr>
        <p:spPr>
          <a:xfrm>
            <a:off x="6862576" y="5921615"/>
            <a:ext cx="1922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= 126(cm</a:t>
            </a:r>
            <a:r>
              <a:rPr lang="en-US" altLang="zh-TW" sz="2400" baseline="300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2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)    </a:t>
            </a:r>
            <a:endParaRPr lang="zh-TW" altLang="en-US" sz="2400" dirty="0">
              <a:solidFill>
                <a:srgbClr val="FF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88" name="文本框 87">
            <a:extLst>
              <a:ext uri="{FF2B5EF4-FFF2-40B4-BE49-F238E27FC236}">
                <a16:creationId xmlns:a16="http://schemas.microsoft.com/office/drawing/2014/main" id="{56E06119-4878-5F30-82B1-91DAE919F590}"/>
              </a:ext>
            </a:extLst>
          </p:cNvPr>
          <p:cNvSpPr txBox="1"/>
          <p:nvPr/>
        </p:nvSpPr>
        <p:spPr>
          <a:xfrm>
            <a:off x="1509695" y="597084"/>
            <a:ext cx="3663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周界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</a:rPr>
              <a:t>3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條曲線的長度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AAC531E1-A771-8F99-2FDD-0AD4D552510B}"/>
              </a:ext>
            </a:extLst>
          </p:cNvPr>
          <p:cNvSpPr txBox="1"/>
          <p:nvPr/>
        </p:nvSpPr>
        <p:spPr>
          <a:xfrm>
            <a:off x="4774603" y="586056"/>
            <a:ext cx="3663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周界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</a:rPr>
              <a:t>4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條曲線的長度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C793CD81-DE9C-3436-1894-5590591BE71F}"/>
              </a:ext>
            </a:extLst>
          </p:cNvPr>
          <p:cNvSpPr txBox="1"/>
          <p:nvPr/>
        </p:nvSpPr>
        <p:spPr>
          <a:xfrm>
            <a:off x="2163877" y="2277117"/>
            <a:ext cx="4840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它們的周界相差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</a:rPr>
              <a:t>1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條曲線的長度。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6A1464E6-A528-E716-7FBA-8991808D6E66}"/>
              </a:ext>
            </a:extLst>
          </p:cNvPr>
          <p:cNvSpPr txBox="1"/>
          <p:nvPr/>
        </p:nvSpPr>
        <p:spPr>
          <a:xfrm>
            <a:off x="1205336" y="4457649"/>
            <a:ext cx="4840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</a:rPr>
              <a:t>1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條曲線的長度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圓周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÷2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11(cm)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923FA830-FD80-B027-7EE9-89FD91904CFB}"/>
              </a:ext>
            </a:extLst>
          </p:cNvPr>
          <p:cNvGrpSpPr/>
          <p:nvPr/>
        </p:nvGrpSpPr>
        <p:grpSpPr>
          <a:xfrm>
            <a:off x="1143743" y="4815891"/>
            <a:ext cx="4840239" cy="767620"/>
            <a:chOff x="4672402" y="3892861"/>
            <a:chExt cx="4840239" cy="767620"/>
          </a:xfrm>
        </p:grpSpPr>
        <p:sp>
          <p:nvSpPr>
            <p:cNvPr id="95" name="文本框 94">
              <a:extLst>
                <a:ext uri="{FF2B5EF4-FFF2-40B4-BE49-F238E27FC236}">
                  <a16:creationId xmlns:a16="http://schemas.microsoft.com/office/drawing/2014/main" id="{9593F83E-56F4-1211-A267-D5B6F09586E3}"/>
                </a:ext>
              </a:extLst>
            </p:cNvPr>
            <p:cNvSpPr txBox="1"/>
            <p:nvPr/>
          </p:nvSpPr>
          <p:spPr>
            <a:xfrm>
              <a:off x="4672402" y="4043105"/>
              <a:ext cx="484023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半圓的直徑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11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×2</a:t>
              </a:r>
              <a:r>
                <a:rPr lang="en-US" altLang="zh-CN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÷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  <a:sym typeface="Symbol" panose="05050102010706020507" pitchFamily="18" charset="2"/>
                </a:rPr>
                <a:t>         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7(cm)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endPara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grpSp>
          <p:nvGrpSpPr>
            <p:cNvPr id="102" name="组合 101">
              <a:extLst>
                <a:ext uri="{FF2B5EF4-FFF2-40B4-BE49-F238E27FC236}">
                  <a16:creationId xmlns:a16="http://schemas.microsoft.com/office/drawing/2014/main" id="{C68F5622-EB86-DF00-EBC5-CC08E65CD08D}"/>
                </a:ext>
              </a:extLst>
            </p:cNvPr>
            <p:cNvGrpSpPr/>
            <p:nvPr/>
          </p:nvGrpSpPr>
          <p:grpSpPr>
            <a:xfrm>
              <a:off x="7461884" y="3892861"/>
              <a:ext cx="832684" cy="767620"/>
              <a:chOff x="5011918" y="5840610"/>
              <a:chExt cx="832684" cy="767620"/>
            </a:xfrm>
          </p:grpSpPr>
          <p:sp>
            <p:nvSpPr>
              <p:cNvPr id="99" name="文本框 98">
                <a:extLst>
                  <a:ext uri="{FF2B5EF4-FFF2-40B4-BE49-F238E27FC236}">
                    <a16:creationId xmlns:a16="http://schemas.microsoft.com/office/drawing/2014/main" id="{C01E4427-51D4-661E-81DC-BECA5999D2E4}"/>
                  </a:ext>
                </a:extLst>
              </p:cNvPr>
              <p:cNvSpPr txBox="1"/>
              <p:nvPr/>
            </p:nvSpPr>
            <p:spPr>
              <a:xfrm>
                <a:off x="5021419" y="5840610"/>
                <a:ext cx="6383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22</a:t>
                </a:r>
                <a:endParaRPr lang="zh-TW" altLang="en-US" sz="24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100" name="文本框 99">
                <a:extLst>
                  <a:ext uri="{FF2B5EF4-FFF2-40B4-BE49-F238E27FC236}">
                    <a16:creationId xmlns:a16="http://schemas.microsoft.com/office/drawing/2014/main" id="{572BC25A-9267-3753-E538-A0F5E2FDE2CE}"/>
                  </a:ext>
                </a:extLst>
              </p:cNvPr>
              <p:cNvSpPr txBox="1"/>
              <p:nvPr/>
            </p:nvSpPr>
            <p:spPr>
              <a:xfrm>
                <a:off x="5079196" y="6146565"/>
                <a:ext cx="7654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7</a:t>
                </a:r>
                <a:endParaRPr lang="zh-TW" altLang="en-US" sz="24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101" name="直接连接符 100">
                <a:extLst>
                  <a:ext uri="{FF2B5EF4-FFF2-40B4-BE49-F238E27FC236}">
                    <a16:creationId xmlns:a16="http://schemas.microsoft.com/office/drawing/2014/main" id="{A12CC1B4-7898-420A-A674-E5BAB5467F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11918" y="6231413"/>
                <a:ext cx="504000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4" name="文本框 103">
            <a:extLst>
              <a:ext uri="{FF2B5EF4-FFF2-40B4-BE49-F238E27FC236}">
                <a16:creationId xmlns:a16="http://schemas.microsoft.com/office/drawing/2014/main" id="{83C4B500-168E-8533-5B1D-465F3C62257C}"/>
              </a:ext>
            </a:extLst>
          </p:cNvPr>
          <p:cNvSpPr txBox="1"/>
          <p:nvPr/>
        </p:nvSpPr>
        <p:spPr>
          <a:xfrm>
            <a:off x="2679565" y="4056067"/>
            <a:ext cx="1289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dirty="0">
                <a:solidFill>
                  <a:srgbClr val="FF0000"/>
                </a:solidFill>
                <a:ea typeface="DFKai-SB" panose="03000509000000000000" pitchFamily="65" charset="-120"/>
              </a:rPr>
              <a:t>126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716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0" grpId="1" animBg="1"/>
      <p:bldP spid="91" grpId="0" animBg="1"/>
      <p:bldP spid="91" grpId="1" animBg="1"/>
      <p:bldP spid="105" grpId="0" animBg="1"/>
      <p:bldP spid="105" grpId="1" animBg="1"/>
      <p:bldP spid="3" grpId="0"/>
      <p:bldP spid="3" grpId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3" grpId="0"/>
      <p:bldP spid="93" grpId="1"/>
      <p:bldP spid="94" grpId="0"/>
      <p:bldP spid="94" grpId="1"/>
      <p:bldP spid="1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>
            <a:extLst>
              <a:ext uri="{FF2B5EF4-FFF2-40B4-BE49-F238E27FC236}">
                <a16:creationId xmlns:a16="http://schemas.microsoft.com/office/drawing/2014/main" id="{01725E42-4661-7F11-E041-7FEBBBF33B99}"/>
              </a:ext>
            </a:extLst>
          </p:cNvPr>
          <p:cNvSpPr/>
          <p:nvPr/>
        </p:nvSpPr>
        <p:spPr>
          <a:xfrm>
            <a:off x="5142504" y="1100091"/>
            <a:ext cx="3363321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EDC3D69C-6047-0D71-8C80-3110496F9E6E}"/>
              </a:ext>
            </a:extLst>
          </p:cNvPr>
          <p:cNvSpPr/>
          <p:nvPr/>
        </p:nvSpPr>
        <p:spPr>
          <a:xfrm>
            <a:off x="1754788" y="1108606"/>
            <a:ext cx="3078468" cy="3681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EC2067B1-A43B-C698-AEA7-B80F9035F21A}"/>
              </a:ext>
            </a:extLst>
          </p:cNvPr>
          <p:cNvSpPr/>
          <p:nvPr/>
        </p:nvSpPr>
        <p:spPr>
          <a:xfrm>
            <a:off x="1080407" y="1565621"/>
            <a:ext cx="2024744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454D78FD-847B-7385-BF9C-A6FC0432CCB6}"/>
              </a:ext>
            </a:extLst>
          </p:cNvPr>
          <p:cNvSpPr/>
          <p:nvPr/>
        </p:nvSpPr>
        <p:spPr>
          <a:xfrm>
            <a:off x="6038849" y="1565621"/>
            <a:ext cx="2162120" cy="3681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1027370"/>
            <a:ext cx="86214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600" b="1" dirty="0">
                <a:ea typeface="DFKai-SB" panose="03000509000000000000" pitchFamily="65" charset="-120"/>
              </a:rPr>
              <a:t>25.</a:t>
            </a:r>
            <a:r>
              <a:rPr lang="zh-TW" altLang="en-US" sz="2600" b="1" dirty="0">
                <a:ea typeface="DFKai-SB" panose="03000509000000000000" pitchFamily="65" charset="-120"/>
              </a:rPr>
              <a:t> </a:t>
            </a:r>
            <a:r>
              <a:rPr lang="zh-TW" altLang="en-US" sz="2600" u="sng" dirty="0">
                <a:ea typeface="DFKai-SB" panose="03000509000000000000" pitchFamily="65" charset="-120"/>
              </a:rPr>
              <a:t>明華</a:t>
            </a:r>
            <a:r>
              <a:rPr lang="zh-TW" altLang="en-US" sz="2600" dirty="0">
                <a:ea typeface="DFKai-SB" panose="03000509000000000000" pitchFamily="65" charset="-120"/>
              </a:rPr>
              <a:t>計劃騎行</a:t>
            </a:r>
            <a:r>
              <a:rPr lang="en-US" altLang="zh-TW" sz="2600" dirty="0">
                <a:ea typeface="DFKai-SB" panose="03000509000000000000" pitchFamily="65" charset="-120"/>
              </a:rPr>
              <a:t>18km</a:t>
            </a:r>
            <a:r>
              <a:rPr lang="zh-TW" altLang="en-US" sz="2600" dirty="0">
                <a:ea typeface="DFKai-SB" panose="03000509000000000000" pitchFamily="65" charset="-120"/>
              </a:rPr>
              <a:t>到農場。他先以</a:t>
            </a:r>
            <a:r>
              <a:rPr lang="en-US" altLang="zh-TW" sz="2600" dirty="0">
                <a:ea typeface="DFKai-SB" panose="03000509000000000000" pitchFamily="65" charset="-120"/>
              </a:rPr>
              <a:t>15km/h</a:t>
            </a:r>
            <a:r>
              <a:rPr lang="zh-TW" altLang="en-US" sz="2600" dirty="0">
                <a:ea typeface="DFKai-SB" panose="03000509000000000000" pitchFamily="65" charset="-120"/>
              </a:rPr>
              <a:t>的平均速</a:t>
            </a:r>
            <a:endParaRPr lang="en-US" altLang="zh-TW" sz="26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600" dirty="0">
                <a:ea typeface="DFKai-SB" panose="03000509000000000000" pitchFamily="65" charset="-120"/>
              </a:rPr>
              <a:t>      率騎了</a:t>
            </a:r>
            <a:r>
              <a:rPr lang="en-US" altLang="zh-TW" sz="2600" dirty="0">
                <a:ea typeface="DFKai-SB" panose="03000509000000000000" pitchFamily="65" charset="-120"/>
              </a:rPr>
              <a:t>20</a:t>
            </a:r>
            <a:r>
              <a:rPr lang="zh-TW" altLang="en-US" sz="2600" dirty="0">
                <a:ea typeface="DFKai-SB" panose="03000509000000000000" pitchFamily="65" charset="-120"/>
              </a:rPr>
              <a:t>分鐘。後來為了買水，他往回騎了</a:t>
            </a:r>
            <a:r>
              <a:rPr lang="en-US" altLang="zh-TW" sz="2600" dirty="0">
                <a:ea typeface="DFKai-SB" panose="03000509000000000000" pitchFamily="65" charset="-120"/>
              </a:rPr>
              <a:t>0.8km</a:t>
            </a:r>
            <a:r>
              <a:rPr lang="zh-TW" altLang="en-US" sz="2600" dirty="0">
                <a:ea typeface="DFKai-SB" panose="03000509000000000000" pitchFamily="65" charset="-120"/>
              </a:rPr>
              <a:t>。</a:t>
            </a:r>
            <a:endParaRPr lang="en-US" altLang="zh-TW" sz="26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600" dirty="0">
                <a:ea typeface="DFKai-SB" panose="03000509000000000000" pitchFamily="65" charset="-120"/>
              </a:rPr>
              <a:t>      此時，他還要騎行多遠才到達農場？ </a:t>
            </a:r>
            <a:r>
              <a:rPr lang="en-US" altLang="zh-TW" sz="2600" dirty="0">
                <a:ea typeface="DFKai-SB" panose="03000509000000000000" pitchFamily="65" charset="-120"/>
              </a:rPr>
              <a:t>(</a:t>
            </a:r>
            <a:r>
              <a:rPr lang="zh-TW" altLang="en-US" sz="2600" dirty="0">
                <a:ea typeface="DFKai-SB" panose="03000509000000000000" pitchFamily="65" charset="-120"/>
              </a:rPr>
              <a:t>列式計算</a:t>
            </a:r>
            <a:r>
              <a:rPr lang="en-US" altLang="zh-TW" sz="2600" dirty="0">
                <a:ea typeface="DFKai-SB" panose="03000509000000000000" pitchFamily="65" charset="-120"/>
              </a:rPr>
              <a:t>)</a:t>
            </a:r>
            <a:endParaRPr lang="en-US" altLang="zh-CN" sz="2600" dirty="0">
              <a:ea typeface="DFKai-SB" panose="03000509000000000000" pitchFamily="65" charset="-12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E8D457EB-D4D8-08E3-2D98-CE2A59A64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177" y="2608101"/>
            <a:ext cx="7217105" cy="2424371"/>
          </a:xfrm>
          <a:prstGeom prst="rect">
            <a:avLst/>
          </a:prstGeom>
        </p:spPr>
      </p:pic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15E64B7B-FD77-4AC5-8A4F-1AE61CCA2753}"/>
              </a:ext>
            </a:extLst>
          </p:cNvPr>
          <p:cNvSpPr/>
          <p:nvPr/>
        </p:nvSpPr>
        <p:spPr>
          <a:xfrm>
            <a:off x="2177018" y="3471490"/>
            <a:ext cx="4979308" cy="209333"/>
          </a:xfrm>
          <a:custGeom>
            <a:avLst/>
            <a:gdLst>
              <a:gd name="connsiteX0" fmla="*/ 0 w 4183811"/>
              <a:gd name="connsiteY0" fmla="*/ 0 h 474453"/>
              <a:gd name="connsiteX1" fmla="*/ 0 w 4183811"/>
              <a:gd name="connsiteY1" fmla="*/ 474453 h 474453"/>
              <a:gd name="connsiteX2" fmla="*/ 4183811 w 4183811"/>
              <a:gd name="connsiteY2" fmla="*/ 474453 h 474453"/>
              <a:gd name="connsiteX3" fmla="*/ 4183811 w 4183811"/>
              <a:gd name="connsiteY3" fmla="*/ 112144 h 474453"/>
              <a:gd name="connsiteX0" fmla="*/ 1270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1905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4025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0161" h="362309">
                <a:moveTo>
                  <a:pt x="0" y="33906"/>
                </a:moveTo>
                <a:cubicBezTo>
                  <a:pt x="6879" y="48124"/>
                  <a:pt x="4233" y="252841"/>
                  <a:pt x="6350" y="362309"/>
                </a:cubicBezTo>
                <a:lnTo>
                  <a:pt x="4190161" y="362309"/>
                </a:lnTo>
                <a:lnTo>
                  <a:pt x="4190161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7F24B2E-F0AE-4240-D9E5-D58E89E4FC38}"/>
              </a:ext>
            </a:extLst>
          </p:cNvPr>
          <p:cNvSpPr txBox="1"/>
          <p:nvPr/>
        </p:nvSpPr>
        <p:spPr>
          <a:xfrm>
            <a:off x="2132442" y="3214768"/>
            <a:ext cx="2472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騎行</a:t>
            </a:r>
            <a:r>
              <a:rPr lang="en-US" altLang="zh-TW" sz="2000" dirty="0">
                <a:solidFill>
                  <a:srgbClr val="FF00FF"/>
                </a:solidFill>
                <a:ea typeface="DFKai-SB" panose="03000509000000000000" pitchFamily="65" charset="-120"/>
              </a:rPr>
              <a:t>20</a:t>
            </a: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分鐘的路程</a:t>
            </a:r>
            <a:endParaRPr lang="en-US" altLang="zh-TW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85114BE4-0028-E437-3DDA-FBC3200A29C2}"/>
              </a:ext>
            </a:extLst>
          </p:cNvPr>
          <p:cNvSpPr txBox="1"/>
          <p:nvPr/>
        </p:nvSpPr>
        <p:spPr>
          <a:xfrm>
            <a:off x="3473021" y="3693408"/>
            <a:ext cx="1062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00B050"/>
                </a:solidFill>
                <a:ea typeface="DFKai-SB" panose="03000509000000000000" pitchFamily="65" charset="-120"/>
              </a:rPr>
              <a:t>0.</a:t>
            </a:r>
            <a:r>
              <a:rPr lang="en-US" altLang="zh-TW" sz="2000" dirty="0">
                <a:solidFill>
                  <a:srgbClr val="00B050"/>
                </a:solidFill>
                <a:ea typeface="DFKai-SB" panose="03000509000000000000" pitchFamily="65" charset="-120"/>
              </a:rPr>
              <a:t>8</a:t>
            </a:r>
            <a:r>
              <a:rPr lang="en-US" altLang="zh-CN" sz="2000" dirty="0">
                <a:solidFill>
                  <a:srgbClr val="00B050"/>
                </a:solidFill>
                <a:ea typeface="DFKai-SB" panose="03000509000000000000" pitchFamily="65" charset="-120"/>
              </a:rPr>
              <a:t>km</a:t>
            </a:r>
            <a:endParaRPr lang="en-US" altLang="zh-TW" sz="2000" dirty="0">
              <a:solidFill>
                <a:srgbClr val="00B050"/>
              </a:solidFill>
              <a:ea typeface="DFKai-SB" panose="03000509000000000000" pitchFamily="65" charset="-120"/>
            </a:endParaRPr>
          </a:p>
        </p:txBody>
      </p:sp>
      <p:sp>
        <p:nvSpPr>
          <p:cNvPr id="20" name="左大括号 19">
            <a:extLst>
              <a:ext uri="{FF2B5EF4-FFF2-40B4-BE49-F238E27FC236}">
                <a16:creationId xmlns:a16="http://schemas.microsoft.com/office/drawing/2014/main" id="{ABA4396E-8BFF-CBE8-6BFA-EDF654EE7CC5}"/>
              </a:ext>
            </a:extLst>
          </p:cNvPr>
          <p:cNvSpPr/>
          <p:nvPr/>
        </p:nvSpPr>
        <p:spPr>
          <a:xfrm rot="5400000" flipV="1">
            <a:off x="4460682" y="502457"/>
            <a:ext cx="409113" cy="4979310"/>
          </a:xfrm>
          <a:prstGeom prst="leftBrace">
            <a:avLst>
              <a:gd name="adj1" fmla="val 26282"/>
              <a:gd name="adj2" fmla="val 5000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B2EBC0E4-B9E2-1742-8EB8-1F84AF4549FE}"/>
              </a:ext>
            </a:extLst>
          </p:cNvPr>
          <p:cNvSpPr txBox="1"/>
          <p:nvPr/>
        </p:nvSpPr>
        <p:spPr>
          <a:xfrm>
            <a:off x="1364595" y="3415945"/>
            <a:ext cx="1116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起點</a:t>
            </a:r>
            <a:endParaRPr lang="en-US" altLang="zh-TW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F09D36DA-890E-E539-9FD7-B8C1A1790E76}"/>
              </a:ext>
            </a:extLst>
          </p:cNvPr>
          <p:cNvSpPr txBox="1"/>
          <p:nvPr/>
        </p:nvSpPr>
        <p:spPr>
          <a:xfrm>
            <a:off x="1059430" y="4945568"/>
            <a:ext cx="7724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他還要騎行的距離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 = 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－騎行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20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分鐘的路程＋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0.8km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32" name="组合 31">
            <a:extLst>
              <a:ext uri="{FF2B5EF4-FFF2-40B4-BE49-F238E27FC236}">
                <a16:creationId xmlns:a16="http://schemas.microsoft.com/office/drawing/2014/main" id="{4B42CE7B-4242-FE53-ABFB-442F15194F0C}"/>
              </a:ext>
            </a:extLst>
          </p:cNvPr>
          <p:cNvGrpSpPr/>
          <p:nvPr/>
        </p:nvGrpSpPr>
        <p:grpSpPr>
          <a:xfrm>
            <a:off x="3615480" y="5286673"/>
            <a:ext cx="3621510" cy="759198"/>
            <a:chOff x="2911489" y="4989736"/>
            <a:chExt cx="3621510" cy="759198"/>
          </a:xfrm>
        </p:grpSpPr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EE23446C-17AE-9421-6805-E6F200CABC65}"/>
                </a:ext>
              </a:extLst>
            </p:cNvPr>
            <p:cNvSpPr txBox="1"/>
            <p:nvPr/>
          </p:nvSpPr>
          <p:spPr>
            <a:xfrm>
              <a:off x="2911489" y="5122008"/>
              <a:ext cx="36215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 </a:t>
              </a:r>
              <a:r>
                <a:rPr lang="zh-CN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18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－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15</a:t>
              </a:r>
              <a:r>
                <a:rPr lang="en-US" altLang="zh-CN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×         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＋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0.8</a:t>
              </a:r>
              <a:endPara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endParaRPr>
            </a:p>
          </p:txBody>
        </p:sp>
        <p:grpSp>
          <p:nvGrpSpPr>
            <p:cNvPr id="31" name="组合 30">
              <a:extLst>
                <a:ext uri="{FF2B5EF4-FFF2-40B4-BE49-F238E27FC236}">
                  <a16:creationId xmlns:a16="http://schemas.microsoft.com/office/drawing/2014/main" id="{1F460FCF-25D3-4073-D294-E2E6A8940816}"/>
                </a:ext>
              </a:extLst>
            </p:cNvPr>
            <p:cNvGrpSpPr/>
            <p:nvPr/>
          </p:nvGrpSpPr>
          <p:grpSpPr>
            <a:xfrm>
              <a:off x="4400437" y="4989736"/>
              <a:ext cx="973690" cy="759198"/>
              <a:chOff x="5474846" y="5127986"/>
              <a:chExt cx="973690" cy="759198"/>
            </a:xfrm>
          </p:grpSpPr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E13F0141-8919-E33F-0E05-6F499353C355}"/>
                  </a:ext>
                </a:extLst>
              </p:cNvPr>
              <p:cNvSpPr txBox="1"/>
              <p:nvPr/>
            </p:nvSpPr>
            <p:spPr>
              <a:xfrm>
                <a:off x="5474846" y="5127986"/>
                <a:ext cx="9736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20</a:t>
                </a:r>
                <a:endParaRPr lang="zh-TW" altLang="en-US" sz="24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9" name="文本框 28">
                <a:extLst>
                  <a:ext uri="{FF2B5EF4-FFF2-40B4-BE49-F238E27FC236}">
                    <a16:creationId xmlns:a16="http://schemas.microsoft.com/office/drawing/2014/main" id="{F58C1849-11BB-D458-436E-1F77107B0AAA}"/>
                  </a:ext>
                </a:extLst>
              </p:cNvPr>
              <p:cNvSpPr txBox="1"/>
              <p:nvPr/>
            </p:nvSpPr>
            <p:spPr>
              <a:xfrm>
                <a:off x="5474846" y="5425519"/>
                <a:ext cx="7654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60</a:t>
                </a:r>
                <a:endParaRPr lang="zh-TW" altLang="en-US" sz="24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30" name="直接连接符 29">
                <a:extLst>
                  <a:ext uri="{FF2B5EF4-FFF2-40B4-BE49-F238E27FC236}">
                    <a16:creationId xmlns:a16="http://schemas.microsoft.com/office/drawing/2014/main" id="{6B349EAC-4179-0616-D810-3AF86784D4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474846" y="5510910"/>
                <a:ext cx="504000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文本框 36">
            <a:extLst>
              <a:ext uri="{FF2B5EF4-FFF2-40B4-BE49-F238E27FC236}">
                <a16:creationId xmlns:a16="http://schemas.microsoft.com/office/drawing/2014/main" id="{E6DC8FC8-2EBE-5DDD-32C0-7C4C86030BC0}"/>
              </a:ext>
            </a:extLst>
          </p:cNvPr>
          <p:cNvSpPr txBox="1"/>
          <p:nvPr/>
        </p:nvSpPr>
        <p:spPr>
          <a:xfrm>
            <a:off x="3616538" y="5900429"/>
            <a:ext cx="3077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13.8 (km) 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A7F1603-96AB-ECD1-DB02-EF499C74F9BC}"/>
              </a:ext>
            </a:extLst>
          </p:cNvPr>
          <p:cNvSpPr txBox="1"/>
          <p:nvPr/>
        </p:nvSpPr>
        <p:spPr>
          <a:xfrm>
            <a:off x="7200902" y="3320574"/>
            <a:ext cx="1116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農場</a:t>
            </a:r>
            <a:endParaRPr lang="en-US" altLang="zh-TW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02A19CE-AFE2-9DE5-CE17-CD35AF3C5537}"/>
              </a:ext>
            </a:extLst>
          </p:cNvPr>
          <p:cNvSpPr txBox="1"/>
          <p:nvPr/>
        </p:nvSpPr>
        <p:spPr>
          <a:xfrm>
            <a:off x="4286044" y="2392521"/>
            <a:ext cx="1235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18km</a:t>
            </a: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BBF89B8-40B0-E187-4300-BD400E65B76E}"/>
              </a:ext>
            </a:extLst>
          </p:cNvPr>
          <p:cNvSpPr/>
          <p:nvPr/>
        </p:nvSpPr>
        <p:spPr>
          <a:xfrm>
            <a:off x="2183811" y="3616000"/>
            <a:ext cx="2024704" cy="0"/>
          </a:xfrm>
          <a:custGeom>
            <a:avLst/>
            <a:gdLst>
              <a:gd name="connsiteX0" fmla="*/ 0 w 4183811"/>
              <a:gd name="connsiteY0" fmla="*/ 0 h 474453"/>
              <a:gd name="connsiteX1" fmla="*/ 0 w 4183811"/>
              <a:gd name="connsiteY1" fmla="*/ 474453 h 474453"/>
              <a:gd name="connsiteX2" fmla="*/ 4183811 w 4183811"/>
              <a:gd name="connsiteY2" fmla="*/ 474453 h 474453"/>
              <a:gd name="connsiteX3" fmla="*/ 4183811 w 4183811"/>
              <a:gd name="connsiteY3" fmla="*/ 112144 h 474453"/>
              <a:gd name="connsiteX0" fmla="*/ 1270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1905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4025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83811"/>
              <a:gd name="connsiteY0" fmla="*/ 362309 h 362309"/>
              <a:gd name="connsiteX1" fmla="*/ 4183811 w 4183811"/>
              <a:gd name="connsiteY1" fmla="*/ 362309 h 362309"/>
              <a:gd name="connsiteX2" fmla="*/ 4183811 w 4183811"/>
              <a:gd name="connsiteY2" fmla="*/ 0 h 362309"/>
              <a:gd name="connsiteX0" fmla="*/ 0 w 4183811"/>
              <a:gd name="connsiteY0" fmla="*/ 0 h 0"/>
              <a:gd name="connsiteX1" fmla="*/ 4183811 w 418381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83811">
                <a:moveTo>
                  <a:pt x="0" y="0"/>
                </a:moveTo>
                <a:lnTo>
                  <a:pt x="4183811" y="0"/>
                </a:lnTo>
              </a:path>
            </a:pathLst>
          </a:custGeom>
          <a:noFill/>
          <a:ln w="28575">
            <a:solidFill>
              <a:srgbClr val="FF00FF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任意多边形: 形状 6">
            <a:extLst>
              <a:ext uri="{FF2B5EF4-FFF2-40B4-BE49-F238E27FC236}">
                <a16:creationId xmlns:a16="http://schemas.microsoft.com/office/drawing/2014/main" id="{122AF741-FDD4-879A-0932-9B660BF41C7E}"/>
              </a:ext>
            </a:extLst>
          </p:cNvPr>
          <p:cNvSpPr/>
          <p:nvPr/>
        </p:nvSpPr>
        <p:spPr>
          <a:xfrm>
            <a:off x="3499613" y="3746995"/>
            <a:ext cx="707068" cy="0"/>
          </a:xfrm>
          <a:custGeom>
            <a:avLst/>
            <a:gdLst>
              <a:gd name="connsiteX0" fmla="*/ 0 w 4183811"/>
              <a:gd name="connsiteY0" fmla="*/ 0 h 474453"/>
              <a:gd name="connsiteX1" fmla="*/ 0 w 4183811"/>
              <a:gd name="connsiteY1" fmla="*/ 474453 h 474453"/>
              <a:gd name="connsiteX2" fmla="*/ 4183811 w 4183811"/>
              <a:gd name="connsiteY2" fmla="*/ 474453 h 474453"/>
              <a:gd name="connsiteX3" fmla="*/ 4183811 w 4183811"/>
              <a:gd name="connsiteY3" fmla="*/ 112144 h 474453"/>
              <a:gd name="connsiteX0" fmla="*/ 1270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1905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4025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1 w 4183812"/>
              <a:gd name="connsiteY0" fmla="*/ 362309 h 362309"/>
              <a:gd name="connsiteX1" fmla="*/ 4183812 w 4183812"/>
              <a:gd name="connsiteY1" fmla="*/ 362309 h 362309"/>
              <a:gd name="connsiteX2" fmla="*/ 4183812 w 4183812"/>
              <a:gd name="connsiteY2" fmla="*/ 0 h 362309"/>
              <a:gd name="connsiteX0" fmla="*/ 1 w 4183812"/>
              <a:gd name="connsiteY0" fmla="*/ 0 h 0"/>
              <a:gd name="connsiteX1" fmla="*/ 4183812 w 4183812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183812">
                <a:moveTo>
                  <a:pt x="1" y="0"/>
                </a:moveTo>
                <a:lnTo>
                  <a:pt x="4183812" y="0"/>
                </a:lnTo>
              </a:path>
            </a:pathLst>
          </a:custGeom>
          <a:noFill/>
          <a:ln w="28575">
            <a:solidFill>
              <a:srgbClr val="00B050"/>
            </a:solidFill>
            <a:prstDash val="solid"/>
            <a:head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左大括号 8">
            <a:extLst>
              <a:ext uri="{FF2B5EF4-FFF2-40B4-BE49-F238E27FC236}">
                <a16:creationId xmlns:a16="http://schemas.microsoft.com/office/drawing/2014/main" id="{F8340472-C373-710C-6982-AD8CB5641CAA}"/>
              </a:ext>
            </a:extLst>
          </p:cNvPr>
          <p:cNvSpPr/>
          <p:nvPr/>
        </p:nvSpPr>
        <p:spPr>
          <a:xfrm rot="16200000">
            <a:off x="5193272" y="2263500"/>
            <a:ext cx="276975" cy="3659696"/>
          </a:xfrm>
          <a:prstGeom prst="leftBrace">
            <a:avLst>
              <a:gd name="adj1" fmla="val 26282"/>
              <a:gd name="adj2" fmla="val 5000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FE3EC686-D3FB-921B-5F65-A420A90D188C}"/>
              </a:ext>
            </a:extLst>
          </p:cNvPr>
          <p:cNvSpPr txBox="1"/>
          <p:nvPr/>
        </p:nvSpPr>
        <p:spPr>
          <a:xfrm>
            <a:off x="5038929" y="4211934"/>
            <a:ext cx="1420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？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km</a:t>
            </a:r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2DABD07E-3458-4052-58F9-8DB985EBCEC0}"/>
              </a:ext>
            </a:extLst>
          </p:cNvPr>
          <p:cNvCxnSpPr>
            <a:cxnSpLocks/>
          </p:cNvCxnSpPr>
          <p:nvPr/>
        </p:nvCxnSpPr>
        <p:spPr>
          <a:xfrm flipV="1">
            <a:off x="3476958" y="3691027"/>
            <a:ext cx="0" cy="504344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853FAD09-1C9D-AF6F-2EB1-AAAE078CCC6C}"/>
              </a:ext>
            </a:extLst>
          </p:cNvPr>
          <p:cNvSpPr txBox="1"/>
          <p:nvPr/>
        </p:nvSpPr>
        <p:spPr>
          <a:xfrm>
            <a:off x="2488276" y="4350240"/>
            <a:ext cx="2256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u="sng" dirty="0">
                <a:solidFill>
                  <a:srgbClr val="FF00FF"/>
                </a:solidFill>
                <a:ea typeface="DFKai-SB" panose="03000509000000000000" pitchFamily="65" charset="-120"/>
              </a:rPr>
              <a:t>明華</a:t>
            </a:r>
            <a:r>
              <a:rPr lang="zh-TW" altLang="en-US" sz="2000" dirty="0">
                <a:solidFill>
                  <a:srgbClr val="FF00FF"/>
                </a:solidFill>
                <a:ea typeface="DFKai-SB" panose="03000509000000000000" pitchFamily="65" charset="-120"/>
              </a:rPr>
              <a:t>現所在地點</a:t>
            </a:r>
            <a:endParaRPr lang="en-US" altLang="zh-TW" sz="20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51" name="组合 50">
            <a:extLst>
              <a:ext uri="{FF2B5EF4-FFF2-40B4-BE49-F238E27FC236}">
                <a16:creationId xmlns:a16="http://schemas.microsoft.com/office/drawing/2014/main" id="{6CC457C0-3C51-B17B-4868-499686D92D1F}"/>
              </a:ext>
            </a:extLst>
          </p:cNvPr>
          <p:cNvGrpSpPr/>
          <p:nvPr/>
        </p:nvGrpSpPr>
        <p:grpSpPr>
          <a:xfrm>
            <a:off x="1793939" y="2872605"/>
            <a:ext cx="3653051" cy="1472684"/>
            <a:chOff x="-2066231" y="2741215"/>
            <a:chExt cx="3653051" cy="1472684"/>
          </a:xfrm>
        </p:grpSpPr>
        <p:sp>
          <p:nvSpPr>
            <p:cNvPr id="57" name="文本框 56">
              <a:extLst>
                <a:ext uri="{FF2B5EF4-FFF2-40B4-BE49-F238E27FC236}">
                  <a16:creationId xmlns:a16="http://schemas.microsoft.com/office/drawing/2014/main" id="{0D109EB5-36C0-3448-4715-CB2E92BDC4AB}"/>
                </a:ext>
              </a:extLst>
            </p:cNvPr>
            <p:cNvSpPr txBox="1"/>
            <p:nvPr/>
          </p:nvSpPr>
          <p:spPr>
            <a:xfrm>
              <a:off x="-2066231" y="2741215"/>
              <a:ext cx="3077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他還要騎行：</a:t>
              </a:r>
              <a:endParaRPr lang="en-US" altLang="zh-CN" sz="2400" dirty="0">
                <a:solidFill>
                  <a:srgbClr val="FF0000"/>
                </a:solidFill>
                <a:ea typeface="DFKai-SB" panose="03000509000000000000" pitchFamily="65" charset="-120"/>
              </a:endParaRPr>
            </a:p>
          </p:txBody>
        </p:sp>
        <p:grpSp>
          <p:nvGrpSpPr>
            <p:cNvPr id="38" name="组合 37">
              <a:extLst>
                <a:ext uri="{FF2B5EF4-FFF2-40B4-BE49-F238E27FC236}">
                  <a16:creationId xmlns:a16="http://schemas.microsoft.com/office/drawing/2014/main" id="{F6CA4B23-B368-1AF6-1A50-CFAF4EF6F66E}"/>
                </a:ext>
              </a:extLst>
            </p:cNvPr>
            <p:cNvGrpSpPr/>
            <p:nvPr/>
          </p:nvGrpSpPr>
          <p:grpSpPr>
            <a:xfrm>
              <a:off x="-2034690" y="3131304"/>
              <a:ext cx="3621510" cy="770273"/>
              <a:chOff x="2911489" y="4982562"/>
              <a:chExt cx="3621510" cy="770273"/>
            </a:xfrm>
          </p:grpSpPr>
          <p:sp>
            <p:nvSpPr>
              <p:cNvPr id="39" name="文本框 38">
                <a:extLst>
                  <a:ext uri="{FF2B5EF4-FFF2-40B4-BE49-F238E27FC236}">
                    <a16:creationId xmlns:a16="http://schemas.microsoft.com/office/drawing/2014/main" id="{A1FAF605-D724-923B-4299-629DC3338207}"/>
                  </a:ext>
                </a:extLst>
              </p:cNvPr>
              <p:cNvSpPr txBox="1"/>
              <p:nvPr/>
            </p:nvSpPr>
            <p:spPr>
              <a:xfrm>
                <a:off x="2911489" y="5122008"/>
                <a:ext cx="362151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    18</a:t>
                </a:r>
                <a:r>
                  <a:rPr lang="zh-TW" altLang="en-US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－</a:t>
                </a:r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15</a:t>
                </a:r>
                <a:r>
                  <a:rPr lang="en-US" altLang="zh-CN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×         </a:t>
                </a:r>
                <a:r>
                  <a:rPr lang="zh-TW" altLang="en-US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＋</a:t>
                </a:r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0.8</a:t>
                </a:r>
                <a:endParaRPr lang="en-US" altLang="zh-CN" sz="2400" dirty="0">
                  <a:solidFill>
                    <a:srgbClr val="FF0000"/>
                  </a:solidFill>
                  <a:ea typeface="DFKai-SB" panose="03000509000000000000" pitchFamily="65" charset="-120"/>
                </a:endParaRPr>
              </a:p>
            </p:txBody>
          </p:sp>
          <p:grpSp>
            <p:nvGrpSpPr>
              <p:cNvPr id="41" name="组合 40">
                <a:extLst>
                  <a:ext uri="{FF2B5EF4-FFF2-40B4-BE49-F238E27FC236}">
                    <a16:creationId xmlns:a16="http://schemas.microsoft.com/office/drawing/2014/main" id="{51E1AC6E-2116-55BF-769A-C5143D7B1B8E}"/>
                  </a:ext>
                </a:extLst>
              </p:cNvPr>
              <p:cNvGrpSpPr/>
              <p:nvPr/>
            </p:nvGrpSpPr>
            <p:grpSpPr>
              <a:xfrm>
                <a:off x="4397123" y="4982562"/>
                <a:ext cx="973690" cy="770273"/>
                <a:chOff x="5471532" y="5120812"/>
                <a:chExt cx="973690" cy="770273"/>
              </a:xfrm>
            </p:grpSpPr>
            <p:sp>
              <p:nvSpPr>
                <p:cNvPr id="42" name="文本框 41">
                  <a:extLst>
                    <a:ext uri="{FF2B5EF4-FFF2-40B4-BE49-F238E27FC236}">
                      <a16:creationId xmlns:a16="http://schemas.microsoft.com/office/drawing/2014/main" id="{792A8A53-4E9D-B82A-6F2D-696472772F88}"/>
                    </a:ext>
                  </a:extLst>
                </p:cNvPr>
                <p:cNvSpPr txBox="1"/>
                <p:nvPr/>
              </p:nvSpPr>
              <p:spPr>
                <a:xfrm>
                  <a:off x="5471532" y="5120812"/>
                  <a:ext cx="97369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>
                      <a:solidFill>
                        <a:srgbClr val="FF0000"/>
                      </a:solidFill>
                      <a:ea typeface="DFKai-SB" panose="03000509000000000000" pitchFamily="65" charset="-120"/>
                    </a:rPr>
                    <a:t>20</a:t>
                  </a:r>
                  <a:endParaRPr lang="zh-TW" altLang="en-US" sz="24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3" name="文本框 42">
                  <a:extLst>
                    <a:ext uri="{FF2B5EF4-FFF2-40B4-BE49-F238E27FC236}">
                      <a16:creationId xmlns:a16="http://schemas.microsoft.com/office/drawing/2014/main" id="{420FED4F-7AAA-E93A-F71E-3B0BC84E3032}"/>
                    </a:ext>
                  </a:extLst>
                </p:cNvPr>
                <p:cNvSpPr txBox="1"/>
                <p:nvPr/>
              </p:nvSpPr>
              <p:spPr>
                <a:xfrm>
                  <a:off x="5474696" y="5429420"/>
                  <a:ext cx="765406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>
                      <a:solidFill>
                        <a:srgbClr val="FF0000"/>
                      </a:solidFill>
                      <a:ea typeface="DFKai-SB" panose="03000509000000000000" pitchFamily="65" charset="-120"/>
                    </a:rPr>
                    <a:t>60</a:t>
                  </a:r>
                  <a:endParaRPr lang="zh-TW" altLang="en-US" sz="2400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46" name="直接连接符 45">
                  <a:extLst>
                    <a:ext uri="{FF2B5EF4-FFF2-40B4-BE49-F238E27FC236}">
                      <a16:creationId xmlns:a16="http://schemas.microsoft.com/office/drawing/2014/main" id="{6F5A5F2C-485E-C438-8B71-B7C6FE59649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474846" y="5510910"/>
                  <a:ext cx="504000" cy="0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E4BC14AF-3942-B216-DF65-7C99E944636E}"/>
                </a:ext>
              </a:extLst>
            </p:cNvPr>
            <p:cNvSpPr txBox="1"/>
            <p:nvPr/>
          </p:nvSpPr>
          <p:spPr>
            <a:xfrm>
              <a:off x="-2033632" y="3752234"/>
              <a:ext cx="3077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= </a:t>
              </a:r>
              <a:r>
                <a:rPr lang="zh-CN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13.8 (km) </a:t>
              </a:r>
              <a:endParaRPr lang="en-US" altLang="zh-CN" sz="2400" dirty="0">
                <a:solidFill>
                  <a:srgbClr val="FF0000"/>
                </a:solidFill>
                <a:ea typeface="DFKai-SB" panose="03000509000000000000" pitchFamily="65" charset="-120"/>
              </a:endParaRPr>
            </a:p>
          </p:txBody>
        </p:sp>
      </p:grp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ED77354E-9F80-0AB0-F3AE-229EB942168C}"/>
              </a:ext>
            </a:extLst>
          </p:cNvPr>
          <p:cNvGrpSpPr/>
          <p:nvPr/>
        </p:nvGrpSpPr>
        <p:grpSpPr>
          <a:xfrm>
            <a:off x="1431753" y="4380581"/>
            <a:ext cx="4034745" cy="1445101"/>
            <a:chOff x="-2428417" y="4249191"/>
            <a:chExt cx="4034745" cy="1445101"/>
          </a:xfrm>
        </p:grpSpPr>
        <p:sp>
          <p:nvSpPr>
            <p:cNvPr id="65" name="文本框 64">
              <a:extLst>
                <a:ext uri="{FF2B5EF4-FFF2-40B4-BE49-F238E27FC236}">
                  <a16:creationId xmlns:a16="http://schemas.microsoft.com/office/drawing/2014/main" id="{33E70E41-1ED8-BF08-1C28-51B8ED068663}"/>
                </a:ext>
              </a:extLst>
            </p:cNvPr>
            <p:cNvSpPr txBox="1"/>
            <p:nvPr/>
          </p:nvSpPr>
          <p:spPr>
            <a:xfrm>
              <a:off x="-2086150" y="5232627"/>
              <a:ext cx="34507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他還要騎行</a:t>
              </a:r>
              <a:r>
                <a:rPr lang="en-US" altLang="zh-TW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13.8km</a:t>
              </a:r>
              <a:r>
                <a:rPr lang="zh-TW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。</a:t>
              </a:r>
              <a:endParaRPr lang="en-US" altLang="zh-CN" sz="2400" dirty="0">
                <a:solidFill>
                  <a:srgbClr val="FF0000"/>
                </a:solidFill>
                <a:ea typeface="DFKai-SB" panose="03000509000000000000" pitchFamily="65" charset="-120"/>
              </a:endParaRPr>
            </a:p>
          </p:txBody>
        </p:sp>
        <p:grpSp>
          <p:nvGrpSpPr>
            <p:cNvPr id="52" name="组合 51">
              <a:extLst>
                <a:ext uri="{FF2B5EF4-FFF2-40B4-BE49-F238E27FC236}">
                  <a16:creationId xmlns:a16="http://schemas.microsoft.com/office/drawing/2014/main" id="{BC4D80E6-2316-B6CB-BF91-2109A38F3666}"/>
                </a:ext>
              </a:extLst>
            </p:cNvPr>
            <p:cNvGrpSpPr/>
            <p:nvPr/>
          </p:nvGrpSpPr>
          <p:grpSpPr>
            <a:xfrm>
              <a:off x="-2428417" y="4249191"/>
              <a:ext cx="4034745" cy="759198"/>
              <a:chOff x="2498254" y="4989736"/>
              <a:chExt cx="4034745" cy="759198"/>
            </a:xfrm>
          </p:grpSpPr>
          <p:sp>
            <p:nvSpPr>
              <p:cNvPr id="53" name="文本框 52">
                <a:extLst>
                  <a:ext uri="{FF2B5EF4-FFF2-40B4-BE49-F238E27FC236}">
                    <a16:creationId xmlns:a16="http://schemas.microsoft.com/office/drawing/2014/main" id="{4FFFAEC5-51AE-01A6-FF96-1A061E58D738}"/>
                  </a:ext>
                </a:extLst>
              </p:cNvPr>
              <p:cNvSpPr txBox="1"/>
              <p:nvPr/>
            </p:nvSpPr>
            <p:spPr>
              <a:xfrm>
                <a:off x="2498254" y="5122008"/>
                <a:ext cx="403474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或     </a:t>
                </a:r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18</a:t>
                </a:r>
                <a:r>
                  <a:rPr lang="zh-TW" altLang="en-US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－</a:t>
                </a:r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15</a:t>
                </a:r>
                <a:r>
                  <a:rPr lang="en-US" altLang="zh-CN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×         </a:t>
                </a:r>
                <a:r>
                  <a:rPr lang="zh-TW" altLang="en-US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＋</a:t>
                </a:r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0.8</a:t>
                </a:r>
                <a:endParaRPr lang="en-US" altLang="zh-CN" sz="2400" dirty="0">
                  <a:solidFill>
                    <a:srgbClr val="FF0000"/>
                  </a:solidFill>
                  <a:ea typeface="DFKai-SB" panose="03000509000000000000" pitchFamily="65" charset="-120"/>
                </a:endParaRPr>
              </a:p>
            </p:txBody>
          </p:sp>
          <p:grpSp>
            <p:nvGrpSpPr>
              <p:cNvPr id="54" name="组合 53">
                <a:extLst>
                  <a:ext uri="{FF2B5EF4-FFF2-40B4-BE49-F238E27FC236}">
                    <a16:creationId xmlns:a16="http://schemas.microsoft.com/office/drawing/2014/main" id="{C908A94B-73CE-D8B0-D7E8-7EA694916C34}"/>
                  </a:ext>
                </a:extLst>
              </p:cNvPr>
              <p:cNvGrpSpPr/>
              <p:nvPr/>
            </p:nvGrpSpPr>
            <p:grpSpPr>
              <a:xfrm>
                <a:off x="4400437" y="4989736"/>
                <a:ext cx="973690" cy="759198"/>
                <a:chOff x="5474846" y="5127986"/>
                <a:chExt cx="973690" cy="759198"/>
              </a:xfrm>
            </p:grpSpPr>
            <p:sp>
              <p:nvSpPr>
                <p:cNvPr id="66" name="文本框 65">
                  <a:extLst>
                    <a:ext uri="{FF2B5EF4-FFF2-40B4-BE49-F238E27FC236}">
                      <a16:creationId xmlns:a16="http://schemas.microsoft.com/office/drawing/2014/main" id="{3504B265-2744-926A-0589-904156F03DA5}"/>
                    </a:ext>
                  </a:extLst>
                </p:cNvPr>
                <p:cNvSpPr txBox="1"/>
                <p:nvPr/>
              </p:nvSpPr>
              <p:spPr>
                <a:xfrm>
                  <a:off x="5474846" y="5127986"/>
                  <a:ext cx="97369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>
                      <a:solidFill>
                        <a:srgbClr val="FF0000"/>
                      </a:solidFill>
                      <a:ea typeface="DFKai-SB" panose="03000509000000000000" pitchFamily="65" charset="-120"/>
                    </a:rPr>
                    <a:t>20</a:t>
                  </a:r>
                  <a:endParaRPr lang="zh-TW" altLang="en-US" sz="2400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7" name="文本框 66">
                  <a:extLst>
                    <a:ext uri="{FF2B5EF4-FFF2-40B4-BE49-F238E27FC236}">
                      <a16:creationId xmlns:a16="http://schemas.microsoft.com/office/drawing/2014/main" id="{DFD576A0-1555-6B96-FEC2-B1D125E8655C}"/>
                    </a:ext>
                  </a:extLst>
                </p:cNvPr>
                <p:cNvSpPr txBox="1"/>
                <p:nvPr/>
              </p:nvSpPr>
              <p:spPr>
                <a:xfrm>
                  <a:off x="5474846" y="5425519"/>
                  <a:ext cx="765406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2400" dirty="0">
                      <a:solidFill>
                        <a:srgbClr val="FF0000"/>
                      </a:solidFill>
                      <a:ea typeface="DFKai-SB" panose="03000509000000000000" pitchFamily="65" charset="-120"/>
                    </a:rPr>
                    <a:t>60</a:t>
                  </a:r>
                  <a:endParaRPr lang="zh-TW" altLang="en-US" sz="2400" dirty="0">
                    <a:solidFill>
                      <a:srgbClr val="FF0000"/>
                    </a:solidFill>
                  </a:endParaRPr>
                </a:p>
              </p:txBody>
            </p:sp>
            <p:cxnSp>
              <p:nvCxnSpPr>
                <p:cNvPr id="68" name="直接连接符 67">
                  <a:extLst>
                    <a:ext uri="{FF2B5EF4-FFF2-40B4-BE49-F238E27FC236}">
                      <a16:creationId xmlns:a16="http://schemas.microsoft.com/office/drawing/2014/main" id="{5AC0CA44-7A69-1DB0-2934-58F28CFED0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474846" y="5510910"/>
                  <a:ext cx="504000" cy="0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9" name="文本框 68">
              <a:extLst>
                <a:ext uri="{FF2B5EF4-FFF2-40B4-BE49-F238E27FC236}">
                  <a16:creationId xmlns:a16="http://schemas.microsoft.com/office/drawing/2014/main" id="{633DAE7F-06AC-BBBB-718F-87A08409322D}"/>
                </a:ext>
              </a:extLst>
            </p:cNvPr>
            <p:cNvSpPr txBox="1"/>
            <p:nvPr/>
          </p:nvSpPr>
          <p:spPr>
            <a:xfrm>
              <a:off x="-2068464" y="4814178"/>
              <a:ext cx="19657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= </a:t>
              </a:r>
              <a:r>
                <a:rPr lang="zh-CN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13.8 </a:t>
              </a:r>
              <a:endParaRPr lang="en-US" altLang="zh-CN" sz="2400" dirty="0">
                <a:solidFill>
                  <a:srgbClr val="FF0000"/>
                </a:solidFill>
                <a:ea typeface="DFKai-SB" panose="03000509000000000000" pitchFamily="65" charset="-120"/>
              </a:endParaRPr>
            </a:p>
          </p:txBody>
        </p:sp>
      </p:grpSp>
      <p:cxnSp>
        <p:nvCxnSpPr>
          <p:cNvPr id="76" name="直接连接符 75">
            <a:extLst>
              <a:ext uri="{FF2B5EF4-FFF2-40B4-BE49-F238E27FC236}">
                <a16:creationId xmlns:a16="http://schemas.microsoft.com/office/drawing/2014/main" id="{FAEE079E-8003-7A0E-88BA-E38441687090}"/>
              </a:ext>
            </a:extLst>
          </p:cNvPr>
          <p:cNvCxnSpPr>
            <a:cxnSpLocks/>
          </p:cNvCxnSpPr>
          <p:nvPr/>
        </p:nvCxnSpPr>
        <p:spPr>
          <a:xfrm flipV="1">
            <a:off x="4214618" y="3542589"/>
            <a:ext cx="0" cy="24492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>
            <a:extLst>
              <a:ext uri="{FF2B5EF4-FFF2-40B4-BE49-F238E27FC236}">
                <a16:creationId xmlns:a16="http://schemas.microsoft.com/office/drawing/2014/main" id="{BB23D8BB-5A62-E53A-9CAC-BD453935BE22}"/>
              </a:ext>
            </a:extLst>
          </p:cNvPr>
          <p:cNvCxnSpPr>
            <a:cxnSpLocks/>
          </p:cNvCxnSpPr>
          <p:nvPr/>
        </p:nvCxnSpPr>
        <p:spPr>
          <a:xfrm flipV="1">
            <a:off x="3477783" y="3680823"/>
            <a:ext cx="0" cy="10800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2908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25" grpId="0" animBg="1"/>
      <p:bldP spid="25" grpId="1" animBg="1"/>
      <p:bldP spid="71" grpId="0" animBg="1"/>
      <p:bldP spid="71" grpId="1" animBg="1"/>
      <p:bldP spid="72" grpId="0" animBg="1"/>
      <p:bldP spid="72" grpId="1" animBg="1"/>
      <p:bldP spid="12" grpId="0" animBg="1"/>
      <p:bldP spid="12" grpId="1" animBg="1"/>
      <p:bldP spid="14" grpId="0"/>
      <p:bldP spid="14" grpId="1"/>
      <p:bldP spid="17" grpId="0"/>
      <p:bldP spid="17" grpId="1"/>
      <p:bldP spid="20" grpId="0" animBg="1"/>
      <p:bldP spid="20" grpId="1" animBg="1"/>
      <p:bldP spid="21" grpId="0"/>
      <p:bldP spid="21" grpId="1"/>
      <p:bldP spid="22" grpId="0"/>
      <p:bldP spid="22" grpId="1"/>
      <p:bldP spid="37" grpId="0"/>
      <p:bldP spid="37" grpId="1"/>
      <p:bldP spid="3" grpId="0"/>
      <p:bldP spid="3" grpId="1"/>
      <p:bldP spid="4" grpId="0"/>
      <p:bldP spid="4" grpId="1"/>
      <p:bldP spid="5" grpId="0" animBg="1"/>
      <p:bldP spid="5" grpId="1" animBg="1"/>
      <p:bldP spid="7" grpId="0" animBg="1"/>
      <p:bldP spid="7" grpId="1" animBg="1"/>
      <p:bldP spid="9" grpId="0" animBg="1"/>
      <p:bldP spid="9" grpId="1" animBg="1"/>
      <p:bldP spid="10" grpId="0"/>
      <p:bldP spid="10" grpId="1"/>
      <p:bldP spid="33" grpId="0"/>
      <p:bldP spid="3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>
            <a:extLst>
              <a:ext uri="{FF2B5EF4-FFF2-40B4-BE49-F238E27FC236}">
                <a16:creationId xmlns:a16="http://schemas.microsoft.com/office/drawing/2014/main" id="{01725E42-4661-7F11-E041-7FEBBBF33B99}"/>
              </a:ext>
            </a:extLst>
          </p:cNvPr>
          <p:cNvSpPr/>
          <p:nvPr/>
        </p:nvSpPr>
        <p:spPr>
          <a:xfrm>
            <a:off x="6366294" y="1564397"/>
            <a:ext cx="1846053" cy="36813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EDC3D69C-6047-0D71-8C80-3110496F9E6E}"/>
              </a:ext>
            </a:extLst>
          </p:cNvPr>
          <p:cNvSpPr/>
          <p:nvPr/>
        </p:nvSpPr>
        <p:spPr>
          <a:xfrm>
            <a:off x="7290978" y="1112299"/>
            <a:ext cx="1330509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07180BC9-F048-4948-04AB-3BA337DDFF1D}"/>
              </a:ext>
            </a:extLst>
          </p:cNvPr>
          <p:cNvSpPr/>
          <p:nvPr/>
        </p:nvSpPr>
        <p:spPr>
          <a:xfrm>
            <a:off x="1056177" y="1573964"/>
            <a:ext cx="5310117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05C3F7C-D9C2-7D6E-34B2-C4538F8D0937}"/>
              </a:ext>
            </a:extLst>
          </p:cNvPr>
          <p:cNvSpPr/>
          <p:nvPr/>
        </p:nvSpPr>
        <p:spPr>
          <a:xfrm>
            <a:off x="1056177" y="1112300"/>
            <a:ext cx="5961843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308E3ED-072F-47AC-B283-8EB98AAB71BC}"/>
              </a:ext>
            </a:extLst>
          </p:cNvPr>
          <p:cNvSpPr txBox="1"/>
          <p:nvPr/>
        </p:nvSpPr>
        <p:spPr>
          <a:xfrm>
            <a:off x="522513" y="1027370"/>
            <a:ext cx="86214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600" b="1" dirty="0">
                <a:ea typeface="DFKai-SB" panose="03000509000000000000" pitchFamily="65" charset="-120"/>
              </a:rPr>
              <a:t>27. </a:t>
            </a:r>
            <a:r>
              <a:rPr lang="zh-TW" altLang="en-US" sz="2600" dirty="0">
                <a:ea typeface="DFKai-SB" panose="03000509000000000000" pitchFamily="65" charset="-120"/>
              </a:rPr>
              <a:t>一列長</a:t>
            </a:r>
            <a:r>
              <a:rPr lang="en-US" altLang="zh-TW" sz="2600" dirty="0">
                <a:ea typeface="DFKai-SB" panose="03000509000000000000" pitchFamily="65" charset="-120"/>
              </a:rPr>
              <a:t>220</a:t>
            </a:r>
            <a:r>
              <a:rPr lang="zh-TW" altLang="en-US" sz="2600" dirty="0">
                <a:ea typeface="DFKai-SB" panose="03000509000000000000" pitchFamily="65" charset="-120"/>
              </a:rPr>
              <a:t>米的列車穿過長</a:t>
            </a:r>
            <a:r>
              <a:rPr lang="en-US" altLang="zh-TW" sz="2600" dirty="0">
                <a:ea typeface="DFKai-SB" panose="03000509000000000000" pitchFamily="65" charset="-120"/>
              </a:rPr>
              <a:t>4.2</a:t>
            </a:r>
            <a:r>
              <a:rPr lang="zh-TW" altLang="en-US" sz="2600" dirty="0">
                <a:ea typeface="DFKai-SB" panose="03000509000000000000" pitchFamily="65" charset="-120"/>
              </a:rPr>
              <a:t>公里的隧道。從列車的</a:t>
            </a:r>
            <a:endParaRPr lang="en-US" altLang="zh-TW" sz="2600" dirty="0">
              <a:ea typeface="DFKai-SB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TW" sz="2600" dirty="0">
                <a:ea typeface="DFKai-SB" panose="03000509000000000000" pitchFamily="65" charset="-120"/>
              </a:rPr>
              <a:t>      </a:t>
            </a:r>
            <a:r>
              <a:rPr lang="zh-TW" altLang="en-US" sz="2600" dirty="0">
                <a:ea typeface="DFKai-SB" panose="03000509000000000000" pitchFamily="65" charset="-120"/>
              </a:rPr>
              <a:t>車頭進入隧道至列車的車尾離開隧道共用了</a:t>
            </a:r>
            <a:r>
              <a:rPr lang="en-US" altLang="zh-TW" sz="2600" dirty="0">
                <a:ea typeface="DFKai-SB" panose="03000509000000000000" pitchFamily="65" charset="-120"/>
              </a:rPr>
              <a:t>2</a:t>
            </a:r>
            <a:r>
              <a:rPr lang="zh-TW" altLang="en-US" sz="2600" dirty="0">
                <a:ea typeface="DFKai-SB" panose="03000509000000000000" pitchFamily="65" charset="-120"/>
              </a:rPr>
              <a:t>分鐘，</a:t>
            </a:r>
            <a:endParaRPr lang="en-US" altLang="zh-TW" sz="2600" dirty="0">
              <a:ea typeface="DFKai-SB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en-US" altLang="zh-TW" sz="2600" dirty="0">
                <a:ea typeface="DFKai-SB" panose="03000509000000000000" pitchFamily="65" charset="-120"/>
              </a:rPr>
              <a:t>      </a:t>
            </a:r>
            <a:r>
              <a:rPr lang="zh-TW" altLang="en-US" sz="2600" dirty="0">
                <a:ea typeface="DFKai-SB" panose="03000509000000000000" pitchFamily="65" charset="-120"/>
              </a:rPr>
              <a:t>列車的平均速率是多少公里每小時？</a:t>
            </a:r>
            <a:r>
              <a:rPr lang="en-US" altLang="zh-TW" sz="2600" dirty="0">
                <a:ea typeface="DFKai-SB" panose="03000509000000000000" pitchFamily="65" charset="-120"/>
              </a:rPr>
              <a:t> (</a:t>
            </a:r>
            <a:r>
              <a:rPr lang="zh-TW" altLang="en-US" sz="2600" dirty="0">
                <a:ea typeface="DFKai-SB" panose="03000509000000000000" pitchFamily="65" charset="-120"/>
              </a:rPr>
              <a:t>列式計算</a:t>
            </a:r>
            <a:r>
              <a:rPr lang="en-US" altLang="zh-TW" sz="2600" dirty="0">
                <a:ea typeface="DFKai-SB" panose="03000509000000000000" pitchFamily="65" charset="-120"/>
              </a:rPr>
              <a:t>)</a:t>
            </a:r>
            <a:endParaRPr lang="en-US" altLang="zh-CN" sz="2600" dirty="0">
              <a:ea typeface="DFKai-SB" panose="03000509000000000000" pitchFamily="65" charset="-12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E8D457EB-D4D8-08E3-2D98-CE2A59A64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177" y="2608101"/>
            <a:ext cx="7217105" cy="2424371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B295C3C5-3973-02E8-3FB7-6DF141CBE2D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9555" y="940814"/>
            <a:ext cx="731520" cy="711108"/>
          </a:xfrm>
          <a:prstGeom prst="rect">
            <a:avLst/>
          </a:prstGeom>
        </p:spPr>
      </p:pic>
      <p:sp>
        <p:nvSpPr>
          <p:cNvPr id="12" name="任意多边形: 形状 11">
            <a:extLst>
              <a:ext uri="{FF2B5EF4-FFF2-40B4-BE49-F238E27FC236}">
                <a16:creationId xmlns:a16="http://schemas.microsoft.com/office/drawing/2014/main" id="{15E64B7B-FD77-4AC5-8A4F-1AE61CCA2753}"/>
              </a:ext>
            </a:extLst>
          </p:cNvPr>
          <p:cNvSpPr/>
          <p:nvPr/>
        </p:nvSpPr>
        <p:spPr>
          <a:xfrm>
            <a:off x="2177018" y="3471490"/>
            <a:ext cx="3566425" cy="209333"/>
          </a:xfrm>
          <a:custGeom>
            <a:avLst/>
            <a:gdLst>
              <a:gd name="connsiteX0" fmla="*/ 0 w 4183811"/>
              <a:gd name="connsiteY0" fmla="*/ 0 h 474453"/>
              <a:gd name="connsiteX1" fmla="*/ 0 w 4183811"/>
              <a:gd name="connsiteY1" fmla="*/ 474453 h 474453"/>
              <a:gd name="connsiteX2" fmla="*/ 4183811 w 4183811"/>
              <a:gd name="connsiteY2" fmla="*/ 474453 h 474453"/>
              <a:gd name="connsiteX3" fmla="*/ 4183811 w 4183811"/>
              <a:gd name="connsiteY3" fmla="*/ 112144 h 474453"/>
              <a:gd name="connsiteX0" fmla="*/ 1270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1905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4025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0161" h="362309">
                <a:moveTo>
                  <a:pt x="0" y="33906"/>
                </a:moveTo>
                <a:cubicBezTo>
                  <a:pt x="6879" y="48124"/>
                  <a:pt x="4233" y="252841"/>
                  <a:pt x="6350" y="362309"/>
                </a:cubicBezTo>
                <a:lnTo>
                  <a:pt x="4190161" y="362309"/>
                </a:lnTo>
                <a:lnTo>
                  <a:pt x="4190161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左大括号 12">
            <a:extLst>
              <a:ext uri="{FF2B5EF4-FFF2-40B4-BE49-F238E27FC236}">
                <a16:creationId xmlns:a16="http://schemas.microsoft.com/office/drawing/2014/main" id="{97BD6E33-8A89-C09D-5FA2-506EC8ABBE7E}"/>
              </a:ext>
            </a:extLst>
          </p:cNvPr>
          <p:cNvSpPr/>
          <p:nvPr/>
        </p:nvSpPr>
        <p:spPr>
          <a:xfrm rot="16200000">
            <a:off x="3850996" y="2068098"/>
            <a:ext cx="218467" cy="3566424"/>
          </a:xfrm>
          <a:prstGeom prst="leftBrace">
            <a:avLst>
              <a:gd name="adj1" fmla="val 26282"/>
              <a:gd name="adj2" fmla="val 5000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77F24B2E-F0AE-4240-D9E5-D58E89E4FC38}"/>
              </a:ext>
            </a:extLst>
          </p:cNvPr>
          <p:cNvSpPr txBox="1"/>
          <p:nvPr/>
        </p:nvSpPr>
        <p:spPr>
          <a:xfrm>
            <a:off x="3533439" y="3951411"/>
            <a:ext cx="1709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隧道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4.2km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15" name="任意多边形: 形状 14">
            <a:extLst>
              <a:ext uri="{FF2B5EF4-FFF2-40B4-BE49-F238E27FC236}">
                <a16:creationId xmlns:a16="http://schemas.microsoft.com/office/drawing/2014/main" id="{42CFB206-815F-9129-7DFA-6704FDEA4B70}"/>
              </a:ext>
            </a:extLst>
          </p:cNvPr>
          <p:cNvSpPr/>
          <p:nvPr/>
        </p:nvSpPr>
        <p:spPr>
          <a:xfrm>
            <a:off x="5743442" y="3471490"/>
            <a:ext cx="1413892" cy="209333"/>
          </a:xfrm>
          <a:custGeom>
            <a:avLst/>
            <a:gdLst>
              <a:gd name="connsiteX0" fmla="*/ 0 w 4183811"/>
              <a:gd name="connsiteY0" fmla="*/ 0 h 474453"/>
              <a:gd name="connsiteX1" fmla="*/ 0 w 4183811"/>
              <a:gd name="connsiteY1" fmla="*/ 474453 h 474453"/>
              <a:gd name="connsiteX2" fmla="*/ 4183811 w 4183811"/>
              <a:gd name="connsiteY2" fmla="*/ 474453 h 474453"/>
              <a:gd name="connsiteX3" fmla="*/ 4183811 w 4183811"/>
              <a:gd name="connsiteY3" fmla="*/ 112144 h 474453"/>
              <a:gd name="connsiteX0" fmla="*/ 1270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19050 w 4183811"/>
              <a:gd name="connsiteY0" fmla="*/ 33906 h 362309"/>
              <a:gd name="connsiteX1" fmla="*/ 0 w 4183811"/>
              <a:gd name="connsiteY1" fmla="*/ 362309 h 362309"/>
              <a:gd name="connsiteX2" fmla="*/ 4183811 w 4183811"/>
              <a:gd name="connsiteY2" fmla="*/ 362309 h 362309"/>
              <a:gd name="connsiteX3" fmla="*/ 4183811 w 4183811"/>
              <a:gd name="connsiteY3" fmla="*/ 0 h 362309"/>
              <a:gd name="connsiteX0" fmla="*/ 0 w 4190161"/>
              <a:gd name="connsiteY0" fmla="*/ 4025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  <a:gd name="connsiteX0" fmla="*/ 0 w 4190161"/>
              <a:gd name="connsiteY0" fmla="*/ 33906 h 362309"/>
              <a:gd name="connsiteX1" fmla="*/ 6350 w 4190161"/>
              <a:gd name="connsiteY1" fmla="*/ 362309 h 362309"/>
              <a:gd name="connsiteX2" fmla="*/ 4190161 w 4190161"/>
              <a:gd name="connsiteY2" fmla="*/ 362309 h 362309"/>
              <a:gd name="connsiteX3" fmla="*/ 4190161 w 4190161"/>
              <a:gd name="connsiteY3" fmla="*/ 0 h 362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0161" h="362309">
                <a:moveTo>
                  <a:pt x="0" y="33906"/>
                </a:moveTo>
                <a:cubicBezTo>
                  <a:pt x="6879" y="48124"/>
                  <a:pt x="4233" y="252841"/>
                  <a:pt x="6350" y="362309"/>
                </a:cubicBezTo>
                <a:lnTo>
                  <a:pt x="4190161" y="362309"/>
                </a:lnTo>
                <a:lnTo>
                  <a:pt x="4190161" y="0"/>
                </a:lnTo>
              </a:path>
            </a:pathLst>
          </a:cu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左大括号 15">
            <a:extLst>
              <a:ext uri="{FF2B5EF4-FFF2-40B4-BE49-F238E27FC236}">
                <a16:creationId xmlns:a16="http://schemas.microsoft.com/office/drawing/2014/main" id="{F3DC97F3-BFD2-486B-BADE-250ACB3DD354}"/>
              </a:ext>
            </a:extLst>
          </p:cNvPr>
          <p:cNvSpPr/>
          <p:nvPr/>
        </p:nvSpPr>
        <p:spPr>
          <a:xfrm rot="16200000">
            <a:off x="6345723" y="3139798"/>
            <a:ext cx="209334" cy="1413892"/>
          </a:xfrm>
          <a:prstGeom prst="leftBrace">
            <a:avLst>
              <a:gd name="adj1" fmla="val 26282"/>
              <a:gd name="adj2" fmla="val 5000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85114BE4-0028-E437-3DDA-FBC3200A29C2}"/>
              </a:ext>
            </a:extLst>
          </p:cNvPr>
          <p:cNvSpPr txBox="1"/>
          <p:nvPr/>
        </p:nvSpPr>
        <p:spPr>
          <a:xfrm>
            <a:off x="5884210" y="3911655"/>
            <a:ext cx="2389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220m = 0.22km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pic>
        <p:nvPicPr>
          <p:cNvPr id="19" name="图片 18">
            <a:extLst>
              <a:ext uri="{FF2B5EF4-FFF2-40B4-BE49-F238E27FC236}">
                <a16:creationId xmlns:a16="http://schemas.microsoft.com/office/drawing/2014/main" id="{8F7886A2-6E79-3E95-497B-F5420B53B2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3125" y="3374084"/>
            <a:ext cx="1413892" cy="302443"/>
          </a:xfrm>
          <a:prstGeom prst="rect">
            <a:avLst/>
          </a:prstGeom>
        </p:spPr>
      </p:pic>
      <p:sp>
        <p:nvSpPr>
          <p:cNvPr id="20" name="左大括号 19">
            <a:extLst>
              <a:ext uri="{FF2B5EF4-FFF2-40B4-BE49-F238E27FC236}">
                <a16:creationId xmlns:a16="http://schemas.microsoft.com/office/drawing/2014/main" id="{ABA4396E-8BFF-CBE8-6BFA-EDF654EE7CC5}"/>
              </a:ext>
            </a:extLst>
          </p:cNvPr>
          <p:cNvSpPr/>
          <p:nvPr/>
        </p:nvSpPr>
        <p:spPr>
          <a:xfrm rot="5400000" flipV="1">
            <a:off x="4515955" y="619286"/>
            <a:ext cx="302442" cy="4980317"/>
          </a:xfrm>
          <a:prstGeom prst="leftBrace">
            <a:avLst>
              <a:gd name="adj1" fmla="val 26282"/>
              <a:gd name="adj2" fmla="val 5000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B2EBC0E4-B9E2-1742-8EB8-1F84AF4549FE}"/>
              </a:ext>
            </a:extLst>
          </p:cNvPr>
          <p:cNvSpPr txBox="1"/>
          <p:nvPr/>
        </p:nvSpPr>
        <p:spPr>
          <a:xfrm>
            <a:off x="3820129" y="2526351"/>
            <a:ext cx="2026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行駛的路程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F09D36DA-890E-E539-9FD7-B8C1A1790E76}"/>
              </a:ext>
            </a:extLst>
          </p:cNvPr>
          <p:cNvSpPr txBox="1"/>
          <p:nvPr/>
        </p:nvSpPr>
        <p:spPr>
          <a:xfrm>
            <a:off x="1577988" y="4474382"/>
            <a:ext cx="6834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平均速率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 = 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隧道長度＋列車長度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÷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时间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32" name="组合 31">
            <a:extLst>
              <a:ext uri="{FF2B5EF4-FFF2-40B4-BE49-F238E27FC236}">
                <a16:creationId xmlns:a16="http://schemas.microsoft.com/office/drawing/2014/main" id="{4B42CE7B-4242-FE53-ABFB-442F15194F0C}"/>
              </a:ext>
            </a:extLst>
          </p:cNvPr>
          <p:cNvGrpSpPr/>
          <p:nvPr/>
        </p:nvGrpSpPr>
        <p:grpSpPr>
          <a:xfrm>
            <a:off x="2949589" y="4846202"/>
            <a:ext cx="3077832" cy="783558"/>
            <a:chOff x="2911489" y="4975972"/>
            <a:chExt cx="3077832" cy="783558"/>
          </a:xfrm>
        </p:grpSpPr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EE23446C-17AE-9421-6805-E6F200CABC65}"/>
                </a:ext>
              </a:extLst>
            </p:cNvPr>
            <p:cNvSpPr txBox="1"/>
            <p:nvPr/>
          </p:nvSpPr>
          <p:spPr>
            <a:xfrm>
              <a:off x="2911489" y="5122008"/>
              <a:ext cx="3077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= </a:t>
              </a:r>
              <a:r>
                <a:rPr lang="zh-CN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(4.2</a:t>
              </a:r>
              <a:r>
                <a:rPr lang="zh-TW" altLang="en-US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＋</a:t>
              </a:r>
              <a:r>
                <a:rPr lang="en-US" altLang="zh-TW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0.22) </a:t>
              </a:r>
              <a:r>
                <a:rPr lang="en-US" altLang="zh-CN" sz="2400" dirty="0">
                  <a:solidFill>
                    <a:srgbClr val="FF00FF"/>
                  </a:solidFill>
                  <a:ea typeface="DFKai-SB" panose="03000509000000000000" pitchFamily="65" charset="-120"/>
                </a:rPr>
                <a:t>÷</a:t>
              </a:r>
            </a:p>
          </p:txBody>
        </p:sp>
        <p:grpSp>
          <p:nvGrpSpPr>
            <p:cNvPr id="31" name="组合 30">
              <a:extLst>
                <a:ext uri="{FF2B5EF4-FFF2-40B4-BE49-F238E27FC236}">
                  <a16:creationId xmlns:a16="http://schemas.microsoft.com/office/drawing/2014/main" id="{1F460FCF-25D3-4073-D294-E2E6A8940816}"/>
                </a:ext>
              </a:extLst>
            </p:cNvPr>
            <p:cNvGrpSpPr/>
            <p:nvPr/>
          </p:nvGrpSpPr>
          <p:grpSpPr>
            <a:xfrm>
              <a:off x="4993276" y="4975972"/>
              <a:ext cx="765406" cy="783558"/>
              <a:chOff x="6067685" y="5114222"/>
              <a:chExt cx="765406" cy="783558"/>
            </a:xfrm>
          </p:grpSpPr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E13F0141-8919-E33F-0E05-6F499353C355}"/>
                  </a:ext>
                </a:extLst>
              </p:cNvPr>
              <p:cNvSpPr txBox="1"/>
              <p:nvPr/>
            </p:nvSpPr>
            <p:spPr>
              <a:xfrm>
                <a:off x="6131230" y="5114222"/>
                <a:ext cx="6383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2</a:t>
                </a:r>
                <a:endParaRPr lang="zh-TW" altLang="en-US" sz="2400" dirty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9" name="文本框 28">
                <a:extLst>
                  <a:ext uri="{FF2B5EF4-FFF2-40B4-BE49-F238E27FC236}">
                    <a16:creationId xmlns:a16="http://schemas.microsoft.com/office/drawing/2014/main" id="{F58C1849-11BB-D458-436E-1F77107B0AAA}"/>
                  </a:ext>
                </a:extLst>
              </p:cNvPr>
              <p:cNvSpPr txBox="1"/>
              <p:nvPr/>
            </p:nvSpPr>
            <p:spPr>
              <a:xfrm>
                <a:off x="6067685" y="5436115"/>
                <a:ext cx="7654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FF"/>
                    </a:solidFill>
                    <a:ea typeface="DFKai-SB" panose="03000509000000000000" pitchFamily="65" charset="-120"/>
                  </a:rPr>
                  <a:t>60</a:t>
                </a:r>
                <a:endParaRPr lang="zh-TW" altLang="en-US" sz="2400" dirty="0">
                  <a:solidFill>
                    <a:srgbClr val="FF00FF"/>
                  </a:solidFill>
                </a:endParaRPr>
              </a:p>
            </p:txBody>
          </p:sp>
          <p:cxnSp>
            <p:nvCxnSpPr>
              <p:cNvPr id="30" name="直接连接符 29">
                <a:extLst>
                  <a:ext uri="{FF2B5EF4-FFF2-40B4-BE49-F238E27FC236}">
                    <a16:creationId xmlns:a16="http://schemas.microsoft.com/office/drawing/2014/main" id="{6B349EAC-4179-0616-D810-3AF86784D4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82065" y="5502644"/>
                <a:ext cx="504000" cy="0"/>
              </a:xfrm>
              <a:prstGeom prst="line">
                <a:avLst/>
              </a:prstGeom>
              <a:ln w="28575">
                <a:solidFill>
                  <a:srgbClr val="FF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7" name="文本框 36">
            <a:extLst>
              <a:ext uri="{FF2B5EF4-FFF2-40B4-BE49-F238E27FC236}">
                <a16:creationId xmlns:a16="http://schemas.microsoft.com/office/drawing/2014/main" id="{E6DC8FC8-2EBE-5DDD-32C0-7C4C86030BC0}"/>
              </a:ext>
            </a:extLst>
          </p:cNvPr>
          <p:cNvSpPr txBox="1"/>
          <p:nvPr/>
        </p:nvSpPr>
        <p:spPr>
          <a:xfrm>
            <a:off x="2949589" y="5488421"/>
            <a:ext cx="3077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= 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132.6 (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公里每小時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 </a:t>
            </a:r>
            <a:endParaRPr lang="en-US" altLang="zh-CN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79F65BAC-1A17-9A8F-E02B-18B0272B05EB}"/>
              </a:ext>
            </a:extLst>
          </p:cNvPr>
          <p:cNvGrpSpPr/>
          <p:nvPr/>
        </p:nvGrpSpPr>
        <p:grpSpPr>
          <a:xfrm>
            <a:off x="1747581" y="3292230"/>
            <a:ext cx="3077832" cy="783558"/>
            <a:chOff x="2911489" y="4975972"/>
            <a:chExt cx="3077832" cy="783558"/>
          </a:xfrm>
        </p:grpSpPr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42795A2C-F98D-7842-A346-1C777D5DCBF6}"/>
                </a:ext>
              </a:extLst>
            </p:cNvPr>
            <p:cNvSpPr txBox="1"/>
            <p:nvPr/>
          </p:nvSpPr>
          <p:spPr>
            <a:xfrm>
              <a:off x="2911489" y="5122008"/>
              <a:ext cx="3077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 </a:t>
              </a:r>
              <a:r>
                <a:rPr lang="en-US" altLang="zh-CN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</a:t>
              </a:r>
              <a:r>
                <a:rPr lang="zh-CN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(4.2</a:t>
              </a:r>
              <a:r>
                <a:rPr lang="zh-TW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＋</a:t>
              </a:r>
              <a:r>
                <a:rPr lang="en-US" altLang="zh-TW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0.22) </a:t>
              </a:r>
              <a:r>
                <a:rPr lang="en-US" altLang="zh-CN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÷</a:t>
              </a:r>
            </a:p>
          </p:txBody>
        </p: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A9DD7083-6508-7C94-0064-4520FC3C0595}"/>
                </a:ext>
              </a:extLst>
            </p:cNvPr>
            <p:cNvGrpSpPr/>
            <p:nvPr/>
          </p:nvGrpSpPr>
          <p:grpSpPr>
            <a:xfrm>
              <a:off x="4993276" y="4975972"/>
              <a:ext cx="765406" cy="783558"/>
              <a:chOff x="6067685" y="5114222"/>
              <a:chExt cx="765406" cy="783558"/>
            </a:xfrm>
          </p:grpSpPr>
          <p:sp>
            <p:nvSpPr>
              <p:cNvPr id="49" name="文本框 48">
                <a:extLst>
                  <a:ext uri="{FF2B5EF4-FFF2-40B4-BE49-F238E27FC236}">
                    <a16:creationId xmlns:a16="http://schemas.microsoft.com/office/drawing/2014/main" id="{1FC11E6C-4522-85C5-6F53-93DBF71A9A65}"/>
                  </a:ext>
                </a:extLst>
              </p:cNvPr>
              <p:cNvSpPr txBox="1"/>
              <p:nvPr/>
            </p:nvSpPr>
            <p:spPr>
              <a:xfrm>
                <a:off x="6131230" y="5114222"/>
                <a:ext cx="6383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2</a:t>
                </a:r>
                <a:endParaRPr lang="zh-TW" altLang="en-US" sz="2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文本框 49">
                <a:extLst>
                  <a:ext uri="{FF2B5EF4-FFF2-40B4-BE49-F238E27FC236}">
                    <a16:creationId xmlns:a16="http://schemas.microsoft.com/office/drawing/2014/main" id="{564DCAD4-791B-79A5-EDA1-DEB0D81C6D54}"/>
                  </a:ext>
                </a:extLst>
              </p:cNvPr>
              <p:cNvSpPr txBox="1"/>
              <p:nvPr/>
            </p:nvSpPr>
            <p:spPr>
              <a:xfrm>
                <a:off x="6067685" y="5436115"/>
                <a:ext cx="7654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60</a:t>
                </a:r>
                <a:endParaRPr lang="zh-TW" altLang="en-US" sz="24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55" name="直接连接符 54">
                <a:extLst>
                  <a:ext uri="{FF2B5EF4-FFF2-40B4-BE49-F238E27FC236}">
                    <a16:creationId xmlns:a16="http://schemas.microsoft.com/office/drawing/2014/main" id="{0A023800-6FE4-6DE8-29A7-E1560D4ED3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82065" y="5502644"/>
                <a:ext cx="5040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C6C2DD8F-B9A3-DC9F-7708-FC0CF3D14096}"/>
              </a:ext>
            </a:extLst>
          </p:cNvPr>
          <p:cNvSpPr txBox="1"/>
          <p:nvPr/>
        </p:nvSpPr>
        <p:spPr>
          <a:xfrm>
            <a:off x="1747581" y="3934449"/>
            <a:ext cx="3077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a typeface="DFKai-SB" panose="03000509000000000000" pitchFamily="65" charset="-120"/>
              </a:rPr>
              <a:t>= </a:t>
            </a:r>
            <a:r>
              <a:rPr lang="zh-CN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ea typeface="DFKai-SB" panose="03000509000000000000" pitchFamily="65" charset="-120"/>
              </a:rPr>
              <a:t>132.6 (</a:t>
            </a:r>
            <a:r>
              <a:rPr lang="zh-TW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公里每小時</a:t>
            </a:r>
            <a:r>
              <a:rPr lang="en-US" altLang="zh-TW" sz="2400" dirty="0">
                <a:solidFill>
                  <a:srgbClr val="FF0000"/>
                </a:solidFill>
                <a:ea typeface="DFKai-SB" panose="03000509000000000000" pitchFamily="65" charset="-120"/>
              </a:rPr>
              <a:t>) </a:t>
            </a:r>
            <a:endParaRPr lang="en-US" altLang="zh-CN" sz="24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0D109EB5-36C0-3448-4715-CB2E92BDC4AB}"/>
              </a:ext>
            </a:extLst>
          </p:cNvPr>
          <p:cNvSpPr txBox="1"/>
          <p:nvPr/>
        </p:nvSpPr>
        <p:spPr>
          <a:xfrm>
            <a:off x="1726310" y="2885091"/>
            <a:ext cx="3077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列車的平均速率是：</a:t>
            </a:r>
            <a:endParaRPr lang="en-US" altLang="zh-CN" sz="24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6A89F053-9D67-7BA5-5BF8-623418F7271A}"/>
              </a:ext>
            </a:extLst>
          </p:cNvPr>
          <p:cNvGrpSpPr/>
          <p:nvPr/>
        </p:nvGrpSpPr>
        <p:grpSpPr>
          <a:xfrm>
            <a:off x="1166774" y="4308146"/>
            <a:ext cx="3658639" cy="783558"/>
            <a:chOff x="2330682" y="4975972"/>
            <a:chExt cx="3658639" cy="783558"/>
          </a:xfrm>
        </p:grpSpPr>
        <p:sp>
          <p:nvSpPr>
            <p:cNvPr id="59" name="文本框 58">
              <a:extLst>
                <a:ext uri="{FF2B5EF4-FFF2-40B4-BE49-F238E27FC236}">
                  <a16:creationId xmlns:a16="http://schemas.microsoft.com/office/drawing/2014/main" id="{D641F4EF-1261-5760-681C-63B0C0ECCB1A}"/>
                </a:ext>
              </a:extLst>
            </p:cNvPr>
            <p:cNvSpPr txBox="1"/>
            <p:nvPr/>
          </p:nvSpPr>
          <p:spPr>
            <a:xfrm>
              <a:off x="2330682" y="5122008"/>
              <a:ext cx="365863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 或    </a:t>
              </a:r>
              <a:r>
                <a:rPr lang="en-US" altLang="zh-CN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</a:t>
              </a:r>
              <a:r>
                <a:rPr lang="zh-CN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 </a:t>
              </a:r>
              <a:r>
                <a:rPr lang="en-US" altLang="zh-TW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(4.2</a:t>
              </a:r>
              <a:r>
                <a:rPr lang="zh-TW" altLang="en-US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＋</a:t>
              </a:r>
              <a:r>
                <a:rPr lang="en-US" altLang="zh-TW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0.22) </a:t>
              </a:r>
              <a:r>
                <a:rPr lang="en-US" altLang="zh-CN" sz="2400" dirty="0">
                  <a:solidFill>
                    <a:srgbClr val="FF0000"/>
                  </a:solidFill>
                  <a:ea typeface="DFKai-SB" panose="03000509000000000000" pitchFamily="65" charset="-120"/>
                </a:rPr>
                <a:t>÷</a:t>
              </a:r>
            </a:p>
          </p:txBody>
        </p: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DB52917D-3E1F-D6AE-7217-C002F03B0F75}"/>
                </a:ext>
              </a:extLst>
            </p:cNvPr>
            <p:cNvGrpSpPr/>
            <p:nvPr/>
          </p:nvGrpSpPr>
          <p:grpSpPr>
            <a:xfrm>
              <a:off x="4993276" y="4975972"/>
              <a:ext cx="765406" cy="783558"/>
              <a:chOff x="6067685" y="5114222"/>
              <a:chExt cx="765406" cy="783558"/>
            </a:xfrm>
          </p:grpSpPr>
          <p:sp>
            <p:nvSpPr>
              <p:cNvPr id="61" name="文本框 60">
                <a:extLst>
                  <a:ext uri="{FF2B5EF4-FFF2-40B4-BE49-F238E27FC236}">
                    <a16:creationId xmlns:a16="http://schemas.microsoft.com/office/drawing/2014/main" id="{8B7B6F5F-E9DC-DC3F-5370-D19DF05081D6}"/>
                  </a:ext>
                </a:extLst>
              </p:cNvPr>
              <p:cNvSpPr txBox="1"/>
              <p:nvPr/>
            </p:nvSpPr>
            <p:spPr>
              <a:xfrm>
                <a:off x="6131230" y="5114222"/>
                <a:ext cx="63831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2</a:t>
                </a:r>
                <a:endParaRPr lang="zh-TW" altLang="en-US" sz="2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2" name="文本框 61">
                <a:extLst>
                  <a:ext uri="{FF2B5EF4-FFF2-40B4-BE49-F238E27FC236}">
                    <a16:creationId xmlns:a16="http://schemas.microsoft.com/office/drawing/2014/main" id="{7C016223-2B67-0347-73A1-638E437D9446}"/>
                  </a:ext>
                </a:extLst>
              </p:cNvPr>
              <p:cNvSpPr txBox="1"/>
              <p:nvPr/>
            </p:nvSpPr>
            <p:spPr>
              <a:xfrm>
                <a:off x="6067685" y="5436115"/>
                <a:ext cx="7654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2400" dirty="0">
                    <a:solidFill>
                      <a:srgbClr val="FF0000"/>
                    </a:solidFill>
                    <a:ea typeface="DFKai-SB" panose="03000509000000000000" pitchFamily="65" charset="-120"/>
                  </a:rPr>
                  <a:t>60</a:t>
                </a:r>
                <a:endParaRPr lang="zh-TW" altLang="en-US" sz="24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63" name="直接连接符 62">
                <a:extLst>
                  <a:ext uri="{FF2B5EF4-FFF2-40B4-BE49-F238E27FC236}">
                    <a16:creationId xmlns:a16="http://schemas.microsoft.com/office/drawing/2014/main" id="{9FDA573B-0DA6-979A-9D48-B7F68F0D88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82065" y="5502644"/>
                <a:ext cx="5040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文本框 63">
            <a:extLst>
              <a:ext uri="{FF2B5EF4-FFF2-40B4-BE49-F238E27FC236}">
                <a16:creationId xmlns:a16="http://schemas.microsoft.com/office/drawing/2014/main" id="{3FD22A08-4797-697C-B6E1-C59D855BA27B}"/>
              </a:ext>
            </a:extLst>
          </p:cNvPr>
          <p:cNvSpPr txBox="1"/>
          <p:nvPr/>
        </p:nvSpPr>
        <p:spPr>
          <a:xfrm>
            <a:off x="1747581" y="4950365"/>
            <a:ext cx="3077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ea typeface="DFKai-SB" panose="03000509000000000000" pitchFamily="65" charset="-120"/>
              </a:rPr>
              <a:t>= </a:t>
            </a:r>
            <a:r>
              <a:rPr lang="zh-CN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ea typeface="DFKai-SB" panose="03000509000000000000" pitchFamily="65" charset="-120"/>
              </a:rPr>
              <a:t>132.6</a:t>
            </a:r>
            <a:endParaRPr lang="en-US" altLang="zh-CN" sz="24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33E70E41-1ED8-BF08-1C28-51B8ED068663}"/>
              </a:ext>
            </a:extLst>
          </p:cNvPr>
          <p:cNvSpPr txBox="1"/>
          <p:nvPr/>
        </p:nvSpPr>
        <p:spPr>
          <a:xfrm>
            <a:off x="1706391" y="5366946"/>
            <a:ext cx="5282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列車的平均速率是</a:t>
            </a:r>
            <a:r>
              <a:rPr lang="en-US" altLang="zh-TW" sz="2400" dirty="0">
                <a:solidFill>
                  <a:srgbClr val="FF0000"/>
                </a:solidFill>
                <a:ea typeface="DFKai-SB" panose="03000509000000000000" pitchFamily="65" charset="-120"/>
              </a:rPr>
              <a:t>132.6 </a:t>
            </a:r>
            <a:r>
              <a:rPr lang="zh-TW" altLang="en-US" sz="2400" dirty="0">
                <a:solidFill>
                  <a:srgbClr val="FF0000"/>
                </a:solidFill>
                <a:ea typeface="DFKai-SB" panose="03000509000000000000" pitchFamily="65" charset="-120"/>
              </a:rPr>
              <a:t>公里每小時。</a:t>
            </a:r>
            <a:endParaRPr lang="en-US" altLang="zh-CN" sz="2400" dirty="0">
              <a:solidFill>
                <a:srgbClr val="FF0000"/>
              </a:solidFill>
              <a:ea typeface="DFKai-SB" panose="03000509000000000000" pitchFamily="65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039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11111E-6 L 0.54584 1.11111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25" grpId="0" animBg="1"/>
      <p:bldP spid="25" grpId="1" animBg="1"/>
      <p:bldP spid="26" grpId="0" animBg="1"/>
      <p:bldP spid="26" grpId="1" animBg="1"/>
      <p:bldP spid="23" grpId="0" animBg="1"/>
      <p:bldP spid="23" grpId="1" animBg="1"/>
      <p:bldP spid="12" grpId="0" animBg="1"/>
      <p:bldP spid="12" grpId="1" animBg="1"/>
      <p:bldP spid="13" grpId="0" animBg="1"/>
      <p:bldP spid="13" grpId="1" animBg="1"/>
      <p:bldP spid="14" grpId="0"/>
      <p:bldP spid="14" grpId="1"/>
      <p:bldP spid="15" grpId="0" animBg="1"/>
      <p:bldP spid="15" grpId="1" animBg="1"/>
      <p:bldP spid="16" grpId="0" animBg="1"/>
      <p:bldP spid="16" grpId="1" animBg="1"/>
      <p:bldP spid="17" grpId="0"/>
      <p:bldP spid="17" grpId="1"/>
      <p:bldP spid="20" grpId="0" animBg="1"/>
      <p:bldP spid="20" grpId="1" animBg="1"/>
      <p:bldP spid="21" grpId="0"/>
      <p:bldP spid="21" grpId="1"/>
      <p:bldP spid="22" grpId="0"/>
      <p:bldP spid="22" grpId="1"/>
      <p:bldP spid="37" grpId="0"/>
      <p:bldP spid="37" grpId="1"/>
      <p:bldP spid="56" grpId="0"/>
      <p:bldP spid="57" grpId="0"/>
      <p:bldP spid="64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7C9CAD3B-EB49-C734-61C5-CB4825BBA103}"/>
              </a:ext>
            </a:extLst>
          </p:cNvPr>
          <p:cNvSpPr/>
          <p:nvPr/>
        </p:nvSpPr>
        <p:spPr>
          <a:xfrm>
            <a:off x="1592797" y="1059589"/>
            <a:ext cx="1462166" cy="36813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id="{748541FA-D650-320A-527B-AD1A3EAF634F}"/>
              </a:ext>
            </a:extLst>
          </p:cNvPr>
          <p:cNvSpPr/>
          <p:nvPr/>
        </p:nvSpPr>
        <p:spPr>
          <a:xfrm>
            <a:off x="5481977" y="1075571"/>
            <a:ext cx="2802402" cy="36813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id="{E1FBCAF9-7DC2-7B06-3E00-7573DCE00184}"/>
              </a:ext>
            </a:extLst>
          </p:cNvPr>
          <p:cNvSpPr/>
          <p:nvPr/>
        </p:nvSpPr>
        <p:spPr>
          <a:xfrm>
            <a:off x="1205336" y="1637026"/>
            <a:ext cx="4508756" cy="36813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" name="矩形 104">
            <a:extLst>
              <a:ext uri="{FF2B5EF4-FFF2-40B4-BE49-F238E27FC236}">
                <a16:creationId xmlns:a16="http://schemas.microsoft.com/office/drawing/2014/main" id="{6C8A16AF-33F3-E090-4ADB-C97FAE60B9D2}"/>
              </a:ext>
            </a:extLst>
          </p:cNvPr>
          <p:cNvSpPr/>
          <p:nvPr/>
        </p:nvSpPr>
        <p:spPr>
          <a:xfrm>
            <a:off x="1592797" y="1051377"/>
            <a:ext cx="3630288" cy="36813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059E08B2-08C8-9CDB-F4E2-C6525E74FD8B}"/>
              </a:ext>
            </a:extLst>
          </p:cNvPr>
          <p:cNvSpPr txBox="1"/>
          <p:nvPr/>
        </p:nvSpPr>
        <p:spPr>
          <a:xfrm>
            <a:off x="553052" y="977178"/>
            <a:ext cx="85909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TW" sz="2800" b="1" dirty="0">
                <a:ea typeface="DFKai-SB" panose="03000509000000000000" pitchFamily="65" charset="-120"/>
              </a:rPr>
              <a:t>35.  </a:t>
            </a:r>
            <a:r>
              <a:rPr lang="zh-TW" altLang="en-US" sz="2800" dirty="0">
                <a:ea typeface="DFKai-SB" panose="03000509000000000000" pitchFamily="65" charset="-120"/>
              </a:rPr>
              <a:t>若有八個數的平均數是</a:t>
            </a:r>
            <a:r>
              <a:rPr lang="en-US" altLang="zh-TW" sz="2800" dirty="0">
                <a:ea typeface="DFKai-SB" panose="03000509000000000000" pitchFamily="65" charset="-120"/>
              </a:rPr>
              <a:t>86</a:t>
            </a:r>
            <a:r>
              <a:rPr lang="zh-TW" altLang="en-US" sz="2800" dirty="0">
                <a:ea typeface="DFKai-SB" panose="03000509000000000000" pitchFamily="65" charset="-120"/>
              </a:rPr>
              <a:t>。將其中的一個數</a:t>
            </a:r>
            <a:r>
              <a:rPr lang="en-US" altLang="zh-TW" sz="2800" dirty="0">
                <a:ea typeface="DFKai-SB" panose="03000509000000000000" pitchFamily="65" charset="-120"/>
              </a:rPr>
              <a:t>A     </a:t>
            </a:r>
          </a:p>
          <a:p>
            <a:r>
              <a:rPr lang="en-US" altLang="zh-TW" sz="2800" dirty="0">
                <a:ea typeface="DFKai-SB" panose="03000509000000000000" pitchFamily="65" charset="-120"/>
              </a:rPr>
              <a:t>       </a:t>
            </a:r>
            <a:r>
              <a:rPr lang="zh-TW" altLang="en-US" sz="2800" dirty="0">
                <a:ea typeface="DFKai-SB" panose="03000509000000000000" pitchFamily="65" charset="-120"/>
              </a:rPr>
              <a:t>改為</a:t>
            </a:r>
            <a:r>
              <a:rPr lang="en-US" altLang="zh-TW" sz="2800" dirty="0">
                <a:ea typeface="DFKai-SB" panose="03000509000000000000" pitchFamily="65" charset="-120"/>
              </a:rPr>
              <a:t>110</a:t>
            </a:r>
            <a:r>
              <a:rPr lang="zh-TW" altLang="en-US" sz="2800" dirty="0">
                <a:ea typeface="DFKai-SB" panose="03000509000000000000" pitchFamily="65" charset="-120"/>
              </a:rPr>
              <a:t>，則平均數會變為</a:t>
            </a:r>
            <a:r>
              <a:rPr lang="en-US" altLang="zh-TW" sz="2800" dirty="0">
                <a:ea typeface="DFKai-SB" panose="03000509000000000000" pitchFamily="65" charset="-120"/>
              </a:rPr>
              <a:t>90</a:t>
            </a:r>
            <a:r>
              <a:rPr lang="zh-TW" altLang="en-US" sz="2800" dirty="0">
                <a:ea typeface="DFKai-SB" panose="03000509000000000000" pitchFamily="65" charset="-120"/>
              </a:rPr>
              <a:t>，</a:t>
            </a:r>
            <a:r>
              <a:rPr lang="en-US" altLang="zh-TW" sz="2800" dirty="0">
                <a:ea typeface="DFKai-SB" panose="03000509000000000000" pitchFamily="65" charset="-120"/>
              </a:rPr>
              <a:t>A</a:t>
            </a:r>
            <a:r>
              <a:rPr lang="zh-TW" altLang="en-US" sz="2800" dirty="0">
                <a:ea typeface="DFKai-SB" panose="03000509000000000000" pitchFamily="65" charset="-120"/>
              </a:rPr>
              <a:t>是</a:t>
            </a:r>
            <a:r>
              <a:rPr lang="zh-TW" altLang="en-US" sz="2800" u="sng" dirty="0">
                <a:ea typeface="DFKai-SB" panose="03000509000000000000" pitchFamily="65" charset="-120"/>
              </a:rPr>
              <a:t>                </a:t>
            </a:r>
            <a:r>
              <a:rPr lang="zh-TW" altLang="en-US" sz="2800" dirty="0">
                <a:ea typeface="DFKai-SB" panose="03000509000000000000" pitchFamily="65" charset="-120"/>
              </a:rPr>
              <a:t>。</a:t>
            </a:r>
            <a:endParaRPr lang="en-US" altLang="zh-TW" sz="2800" dirty="0">
              <a:ea typeface="DFKai-SB" panose="03000509000000000000" pitchFamily="65" charset="-120"/>
            </a:endParaRPr>
          </a:p>
          <a:p>
            <a:endParaRPr lang="en-US" altLang="zh-TW" sz="2800" b="1" dirty="0">
              <a:ea typeface="DFKai-SB" panose="03000509000000000000" pitchFamily="65" charset="-120"/>
            </a:endParaRPr>
          </a:p>
          <a:p>
            <a:endParaRPr lang="en-US" altLang="zh-TW" sz="2600" b="1" dirty="0">
              <a:ea typeface="DFKai-SB" panose="03000509000000000000" pitchFamily="65" charset="-12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D0F4F0C-0F72-C72E-8531-3D0CCCD313C7}"/>
              </a:ext>
            </a:extLst>
          </p:cNvPr>
          <p:cNvSpPr txBox="1"/>
          <p:nvPr/>
        </p:nvSpPr>
        <p:spPr>
          <a:xfrm>
            <a:off x="3202526" y="3020140"/>
            <a:ext cx="3778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其餘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個數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的總和是：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  <a:p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 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90×8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110</a:t>
            </a:r>
          </a:p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610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86" name="文本框 85">
            <a:extLst>
              <a:ext uri="{FF2B5EF4-FFF2-40B4-BE49-F238E27FC236}">
                <a16:creationId xmlns:a16="http://schemas.microsoft.com/office/drawing/2014/main" id="{80DD7C30-8265-9FFA-AB8A-EAB70A358C86}"/>
              </a:ext>
            </a:extLst>
          </p:cNvPr>
          <p:cNvSpPr txBox="1"/>
          <p:nvPr/>
        </p:nvSpPr>
        <p:spPr>
          <a:xfrm>
            <a:off x="4091777" y="4344895"/>
            <a:ext cx="867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610</a:t>
            </a:r>
            <a:endParaRPr lang="zh-TW" altLang="en-US" sz="2400" dirty="0">
              <a:solidFill>
                <a:srgbClr val="FF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87" name="文本框 86">
            <a:extLst>
              <a:ext uri="{FF2B5EF4-FFF2-40B4-BE49-F238E27FC236}">
                <a16:creationId xmlns:a16="http://schemas.microsoft.com/office/drawing/2014/main" id="{955A207C-5AF6-B23F-5724-A5789F55D17A}"/>
              </a:ext>
            </a:extLst>
          </p:cNvPr>
          <p:cNvSpPr txBox="1"/>
          <p:nvPr/>
        </p:nvSpPr>
        <p:spPr>
          <a:xfrm>
            <a:off x="2655371" y="4925212"/>
            <a:ext cx="2842332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A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= 86×8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－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610 </a:t>
            </a:r>
          </a:p>
          <a:p>
            <a:pPr>
              <a:spcAft>
                <a:spcPts val="600"/>
              </a:spcAft>
            </a:pP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  <a:sym typeface="Symbol" panose="05050102010706020507" pitchFamily="18" charset="2"/>
              </a:rPr>
              <a:t>    = 78</a:t>
            </a:r>
            <a:endParaRPr lang="zh-TW" altLang="en-US" sz="2400" dirty="0">
              <a:solidFill>
                <a:srgbClr val="FF00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6A1464E6-A528-E716-7FBA-8991808D6E66}"/>
              </a:ext>
            </a:extLst>
          </p:cNvPr>
          <p:cNvSpPr txBox="1"/>
          <p:nvPr/>
        </p:nvSpPr>
        <p:spPr>
          <a:xfrm>
            <a:off x="2362782" y="2585670"/>
            <a:ext cx="5233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(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</a:rPr>
              <a:t>110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其餘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個數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的總和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÷8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90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8F03AF3-37D6-D24F-109C-90F4D63919D7}"/>
              </a:ext>
            </a:extLst>
          </p:cNvPr>
          <p:cNvSpPr txBox="1"/>
          <p:nvPr/>
        </p:nvSpPr>
        <p:spPr>
          <a:xfrm>
            <a:off x="2591382" y="4338515"/>
            <a:ext cx="3407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(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</a:rPr>
              <a:t>A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＋                                 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)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    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A8F973E-EC07-361F-8C15-3DC246F633FF}"/>
              </a:ext>
            </a:extLst>
          </p:cNvPr>
          <p:cNvSpPr txBox="1"/>
          <p:nvPr/>
        </p:nvSpPr>
        <p:spPr>
          <a:xfrm>
            <a:off x="3156227" y="4341705"/>
            <a:ext cx="2842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其餘</a:t>
            </a:r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7</a:t>
            </a:r>
            <a:r>
              <a:rPr lang="zh-CN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個數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的總和</a:t>
            </a:r>
            <a:endParaRPr lang="en-US" altLang="zh-TW" sz="2400" dirty="0">
              <a:solidFill>
                <a:srgbClr val="FF00FF"/>
              </a:solidFill>
              <a:ea typeface="DFKai-SB" panose="03000509000000000000" pitchFamily="65" charset="-12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650F48A-C788-6C97-5CEA-C176A3E5E4B3}"/>
              </a:ext>
            </a:extLst>
          </p:cNvPr>
          <p:cNvSpPr txBox="1"/>
          <p:nvPr/>
        </p:nvSpPr>
        <p:spPr>
          <a:xfrm>
            <a:off x="5606050" y="4362432"/>
            <a:ext cx="150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FF"/>
                </a:solidFill>
                <a:ea typeface="DFKai-SB" panose="03000509000000000000" pitchFamily="65" charset="-120"/>
              </a:rPr>
              <a:t>÷8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FF00FF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FF00FF"/>
                </a:solidFill>
                <a:ea typeface="DFKai-SB" panose="03000509000000000000" pitchFamily="65" charset="-120"/>
              </a:rPr>
              <a:t>86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88CDE2C-BE46-B9E7-A3F9-2A41E142A6D0}"/>
              </a:ext>
            </a:extLst>
          </p:cNvPr>
          <p:cNvSpPr/>
          <p:nvPr/>
        </p:nvSpPr>
        <p:spPr>
          <a:xfrm>
            <a:off x="3288691" y="2535200"/>
            <a:ext cx="2345864" cy="53834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CED2E05-F184-4AEA-684B-03461CC4FE98}"/>
              </a:ext>
            </a:extLst>
          </p:cNvPr>
          <p:cNvSpPr/>
          <p:nvPr/>
        </p:nvSpPr>
        <p:spPr>
          <a:xfrm>
            <a:off x="3236388" y="4303666"/>
            <a:ext cx="2345864" cy="53834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9A5C18CB-7602-26CF-5C35-B4BD5B197A3D}"/>
              </a:ext>
            </a:extLst>
          </p:cNvPr>
          <p:cNvSpPr txBox="1"/>
          <p:nvPr/>
        </p:nvSpPr>
        <p:spPr>
          <a:xfrm>
            <a:off x="6995107" y="1574871"/>
            <a:ext cx="128927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dirty="0">
                <a:solidFill>
                  <a:srgbClr val="FF0000"/>
                </a:solidFill>
                <a:ea typeface="DFKai-SB" panose="03000509000000000000" pitchFamily="65" charset="-120"/>
              </a:rPr>
              <a:t>78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5A99A58-D0AE-6DF5-3E5D-AB5B5C2145B9}"/>
              </a:ext>
            </a:extLst>
          </p:cNvPr>
          <p:cNvSpPr/>
          <p:nvPr/>
        </p:nvSpPr>
        <p:spPr>
          <a:xfrm>
            <a:off x="3242950" y="3804952"/>
            <a:ext cx="957556" cy="38940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6DA5EDFE-7DBF-7550-9C93-7714C049567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5608" y="888102"/>
            <a:ext cx="731520" cy="7111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2145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90" grpId="0" animBg="1"/>
      <p:bldP spid="90" grpId="1" animBg="1"/>
      <p:bldP spid="91" grpId="0" animBg="1"/>
      <p:bldP spid="91" grpId="1" animBg="1"/>
      <p:bldP spid="105" grpId="0" animBg="1"/>
      <p:bldP spid="105" grpId="1" animBg="1"/>
      <p:bldP spid="3" grpId="0" build="allAtOnce"/>
      <p:bldP spid="86" grpId="0"/>
      <p:bldP spid="86" grpId="1"/>
      <p:bldP spid="87" grpId="0" uiExpand="1" build="allAtOnce"/>
      <p:bldP spid="94" grpId="0"/>
      <p:bldP spid="94" grpId="1"/>
      <p:bldP spid="5" grpId="0"/>
      <p:bldP spid="5" grpId="1"/>
      <p:bldP spid="6" grpId="0"/>
      <p:bldP spid="6" grpId="1"/>
      <p:bldP spid="7" grpId="0"/>
      <p:bldP spid="7" grpId="1"/>
      <p:bldP spid="8" grpId="0" animBg="1"/>
      <p:bldP spid="8" grpId="1" animBg="1"/>
      <p:bldP spid="9" grpId="0" animBg="1"/>
      <p:bldP spid="9" grpId="1" animBg="1"/>
      <p:bldP spid="11" grpId="0"/>
      <p:bldP spid="12" grpId="0" animBg="1"/>
      <p:bldP spid="12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ER_PHOTO_0" val="png|iVBORw0KGgoAAAANSUhEUgAAATgAAAA5CAYAAACiVDd7AAAAGXRFWHRTb2Z0d2FyZQBBZG9iZSBJ&#10;bWFnZVJlYWR5ccllPAAADglJREFUeNrsXetx4zgSxkzt/9VGMHRdAENFYCoCSXUBmIrAUgInaxOQ&#10;FIHoALYkRyBOBOYFsCVOBKuJYI+YapyxLHTjQdCSZvqrQtkWLTwajQ/djQeFYDAYDAaDwWAwGAwG&#10;g8FgMBgMBoPBYDAYDAaDwWAwGAwG43bxgUXAYNwskiZNmjRoUt2kQ5POLJY3fGQRMBg3ibxJxyZ9&#10;gr/vm3RqUsqiYTAYt265/aWRnExrsOb+AouOwWAwbhKSzOZNypr0Cj//hp87ID4Gu6gMxk1CuqGV&#10;9vsR/pbpK1h4DCY4BuMmUWskVjZpof39q+CFBgaDccOQrugJfq7hsx38fmILjsFg3Dp2QGY5EJ2M&#10;yamFBwYg6j64f/37PwMQdmowqas///i9+hmE2sghAzkoSJeh9G1/k08C+SQtWR6avM43IAOpB+0V&#10;vRJ04dxj2Sa5/Yh6KNv4AO2UbdpCGxkxCa5RKDlrPAr7Hhyp1HIz4tZFyZp8/zZ8vGq++xSp3qYV&#10;p6LJfxaY3xPIAVumr6H+hcMAVcv+GArIq0bqsfSougpQf7HVzYHUHi311svcdinPMLnOtQFv08MC&#10;yq892nYk/kVOOtPAukt57Yl/iabzPxs+dlSqSZNOYC67bDAcAKG8Nt/bw0C+JCaOn1kHV5OOQCrU&#10;HiTZ3h0QK5aXlOOrQz2UHCcR5JBCfrJuJ988ZZ2h/UcP+aWh5SGEfgL5J456KMlQlr0DcuysSx30&#10;+YGp6IoIDgb0DmadpAO5xBqgoVanSbEHAXXatVxSG3ITyQG5HYX7Rk35f3v4XiwkkOfaUY5z8bYX&#10;q0t5uxBXtEmvDhOLbaI4RZJh0OQY8j1GTwQHHXIUcYKZaoDmF2j7OPCZiShDFDQ3EOkucKDue5DP&#10;3NYvQErrSOVJeby6WlOapZtG0sNjBD0MscRywbgOgtPIzUWpZIylFG57cnbvSXIOs+bEw21ZWmRQ&#10;u3wX2o/J9QyyRK2gnuS3xuQAbqFLmTXU3SWwn7qQNbiCrpZu6aiHA9DDLoSZBnyf3dMrsuDWFnKT&#10;ijT984/fPzRp2KRRk35rPrtr0sqiZLvIrlYXV8LJbYDAc4IQ0ghkINs+JQZEYrEapUzvpCybn1KW&#10;RQerc9RKKyI/JYe5od0TC7FLUpMLNb/J9oMeSFl8AFlQZJ05uMd7gtyk7DdNGoIejjz18NgxJudM&#10;WND3fDi+R/zi0RkZMWNLhZk1SnQwPYSVqqcmjw0oJxavkS7P8B3a7aKEY8vgF0Q75KpXqbX/0LR9&#10;hZBCBuVMELlO1ZYK+bPJZyHMWyAyW4P0OmnkKaBue2SwSVk9taxfKl62aMrZEHWQOnIAksRccuke&#10;vxjqqyzHlLCYp9jKaEsPd4jMVfumgbol81w4/u8jU9D1WHA7gtxGGLm1FOwMlkhBWDS9uqraHimr&#10;ojrM5J+RzwvEEjO6l0T+RXu/GPxdIgMzCDDwR4hlk7RWB6mA/owiNwPRjQhraon03ZIgt5HLtg/Q&#10;wymhhxOY0EOQeCxS8eLCNRAckA42EEe+Gydhn1lFuMGXdE912Mh2gA0gB+vJBd+Qz7/GFgrUuaBI&#10;WNtrhlluhWeZFWEpZQaSWRIu8ch38zDoYelKsB4YO4ypieAjVVfjoo4JV6wKHFDDC7X5AZn9hcH1&#10;eYB4jiCshszkzpsIDWJQvnV9MuTzZPo8Al4IAqMIv3S13EzEDy7jHHHhSofJadbhZIQkuRNCsInr&#10;RmCDBbiw1GmMeEN8l9t7WnDEiuPZMvivDkRQ9wWZyVPL5k3MktoHuDg14u7sI21E7YKEmBy+T3Qd&#10;88cC//8PE4DFM0DItQwtGAis6GDtY+GCScCYOgjGu7uo2EAtrv08JGIRCESxngOUvCRc1yPs68od&#10;Caokylc77vteccPIvIY2mMqvuxCM5h5jg1uVeY8830Zo9yrU1WzwBZmcHixhkkFPbWF4ElxKuDO3&#10;hgkyQNUB7NqDFFUMqbTIbqcRFGUNPhPP9CNuJw/SjOG+2/QgltXxYplgU6QPOpcPVlztMbm79F1G&#10;9PcY00OmpPcnuM9Y7OTG3NMUsVAOlsGaWCwnly0BiqDQs48gz8LRylKkmUeUzxoZ0GeoW0pYMDGA&#10;6dMngmxi6mCXvJxdXCC9iecEx+iR4H6UoOejg+XwxdeygVnX5/YRRXQpQpauA03tvN91EQpcmCBP&#10;BcwtFhq1sbYziHAHZfXWEfXjKyKfzKHuNdJvjx4hj0IwLkJwfSvWJd3Tc3tDLjJgJxYFl8o58pCL&#10;itGl7UEO+wR9gva5K8lJItPSCa6j2ltcsa2l7Ze05L9ekX49O1r/JtIrA1drGT0RXHJj7ikW1K3k&#10;DK0nYd6fl9hmcjnQ4VjWzJHo0BMBsA3kDmZ1Fwspd3RXMy259OHGFhfqsCE2Bj5fkZphk+ODQ5iE&#10;3dMLElyFKPYtua5jYsAfWynzdVPb1hwQ3UjYA/DoyQ05o8NG1DtwXW2kuYwsM9mOhYPVHkUPCH2q&#10;CVc4pg5+6mKhEivBuUWHzoK3h1yU4L4R5HAL1lus+7a88gCLbgoEtQkgX91t3WiH9jGLKom0jUQO&#10;uIXhVmOM4O4jdVVmcUNN7c4iTrQZIouubqp+v6BpMjvc4HarH4rgyi4WzRVgEmmmD7kIU1liC4Ev&#10;RGQeeR3gBEgZSMIHSz9/txhNpxIISybWecqxRf+qvsonXEffI4glMhGMiTAJu6c94heXTms6x3SE&#10;ZNLhKMs1uKcheFAkAcv9xkGBnEUtmu+Y3lsxQOJYZyL+JQnzNaD+MyBU00CrHc6SHgyE8v1weZf9&#10;aCDLHJGBIji5wj1H+qTo2K8uK+w+VtzS4KYmiMxLpqHLWnDUzL++5sb1cB20fsOIVNqjIVFuIjZg&#10;TPmsiUkn9PzvmbAkcwcL9aUnPVja9I5Y4c66XHsP1lseYPFiKDwsdbberoTgtsSAz0OIp7VlQU8x&#10;STMnlHBkSYceXKJfkc9NhNXLIo66jw15bHsBC0YyCdzTFkIwE6Kfnh31MOjFMZa77YoQ74TYE+dD&#10;hn1hIN7/gs3MUGYCk+Le0Pep9mxiGHuyv56E406Oj46dVlkGRe6pVGq10pRiHgHD4oRbWARAEzGY&#10;xq3YkI9LnCGfm0gDPegf4UU9M4GvSu4tFiAml6XvZAfWE0YwpkP0G6LeITfxUjdUdzkX6mKZXWLv&#10;WxoY2uhSXpuoEvH2Lo0a+mCtPTvCz7pFgHNNN+8hjyQKwWlxnzNBcmubgkGsiXpRyCFWTIK4OcTp&#10;xb9EwFi9Hq4mXL0B0nZTfUqBB7MfPT93cl0trmoGb8rCvvtEtN1JD0Aec0G/V2GG1HtFDKajy0qy&#10;9jYujJA3Hc+FHoR9BbZv9zSB9uUaEVSa1ZgC8WTCHCNMwVKaG/oohc8zovw5QqY56M8IOGWh9YN6&#10;NoXPN5qR8gh9PxNvF6VaJ3rnK8vlbAPXZe+IBsnBvwWiqjWLLYMKUgKhBp2Oe4s7pFyLSQTFOghz&#10;YFsG1TdNPSoDaSlrYqHIGiybNRHXKpFy5NXd32DAnbUXQmNyLD36U14bfkDkJK2xkhjkU8ISUHrw&#10;DHpQtSYdpQvk+V7i2nEp9zEig+8WSvO8UHLVF3xgknkQ9EWmleh4/RP01cFSzqFncnvVSFbqzJ14&#10;e//tDPp9qY29AfSrqvcOZJHA/43g7zX0cQWfy34y3e1YQzmJRU8rKDuD7yTa75k2aU+1iTWD71TR&#10;CA46Tq4E3hMdpwagnMV9slbXnrvsB8osRKksr8cIivUs8JW7DbgxO8KacGl3AQOiRNq1BMKxxnMC&#10;9lNhq6oqNjXEQhZNfWbEZJd41NvUDts9g1NBL+goy0UE6OEs0r60Z2Kc9H3VWA59+Bv8pLymIRDF&#10;HsIrBxjDK7DgVNhCWVBz0JsCnp2gvAIZZ08GGT/C2GmPU1X2seU5KiLMtGdnF4LzPqoFG0CLiJ2h&#10;yC3aVTHUviafuAdxhVIKW2QK0e0Wiq2m6KuOMlwF9CXp8lGWMrR9FnlgFoYNxli9R8Jzn9p76iER&#10;4lBWe59QLvIJCAO7xEEPj/wXxswAUtHyrFbinxefHrWYmE/sswC5nCDpHsRam8DUQt+uVd+ReLvm&#10;fh2d4DSSW0ToiDo2uWkdECvu8WyJg01F2OUDJcSz9AERShiz0IA1WEsYSS+ps6baJQMxrJGFC7kZ&#10;SC6Gqyf1b9iDHpp0p45xh53DuBoCKSkLbN4hv/bq6xctFQF9sIK+m2lkpdzTLeRXAscoUt3D7yU8&#10;34rIiwymgTEMtGCU5TDs6ZK/mFfSFFQZMNCGntZEIQwvW9GsorOHHKcRBgxVJrkFA4j5roNVX4Ie&#10;bAJ0UL0dK3SSUcfShj2taBbvHHvTwxo7Tc8qDyvrDCnXyG0NRkOt9dkThGly4Xdsc6LF90ot3xrK&#10;/dz637MW9tFd/s8u4+RjFynCTbhq31jhUGAFrCyPAz31FIfIEGYPOvMHio/dMJJqA20o7DeJlEBI&#10;aJwHSG5okad6A9ZdxBttV5Z4mo1o1MUAGweyUfVXL2WuOtb/oN3k4iIPXQ97e68IojvvcS35C4yD&#10;Vy3+5iPjBfS5/v0V9OtGvG1Gf4XPfHRQuc8q71zzBldavY+ae62eLeHzE/yfNSzzIbZktfhXqilz&#10;JZAjTD8iDDIowTWpA/LKIJ+BkuUtHO/RjrKlmvUg631+j6u5QW6JNtkpK+Fn0cNE82QO4p8rkGVL&#10;LsLwd6pZUIfWpKWe1cK+Jaadr7IKc0Pd9GcDeFYZyj0L96vEGAwGg8FgMBgMBoPBYDAYDAaDwWAw&#10;GAwGg8FgMBgMBoPBuFn8T4ABAESUaT+ImW04AAAAAElFTkSuQmCC"/>
  <p:tag name="ISPRING_COMPANY_LOGO" val="ISPRING_PRESENTER_PHOTO_0"/>
  <p:tag name="ISPRING_COMPANY_WEBSITE" val="https://classroom.com.hk"/>
  <p:tag name="ISPRING_WEBLINKS_TARGET" val="_blank"/>
  <p:tag name="ISPRING_WEBLINKS_TARGETMJT" val="_self"/>
  <p:tag name="ISPRING-SUITE_ISPRING_PLAYERS_CUSTOMIZATION_2" val="{&quot;universal&quot;:{&quot;skinSettings&quot;:{&quot;borderRadius&quot;:10,&quot;colors&quot;:{&quot;asideBackground&quot;:{&quot;color&quot;:&quot;#EFF1F2&quot;,&quot;opacity&quot;:1,&quot;type&quot;:&quot;SOLID&quot;},&quot;asideElementBackgroundActive&quot;:{&quot;color&quot;:&quot;#D5D9DB&quot;,&quot;opacity&quot;:1,&quot;type&quot;:&quot;SOLID&quot;},&quot;asideElementBackgroundHover&quot;:{&quot;color&quot;:&quot;#DDE2E5&quot;,&quot;opacity&quot;:1,&quot;type&quot;:&quot;SOLID&quot;},&quot;asideElementText&quot;:{&quot;color&quot;:&quot;#34383D&quot;,&quot;opacity&quot;:1,&quot;type&quot;:&quot;SOLID&quot;},&quot;asideElementTextActive&quot;:{&quot;color&quot;:&quot;#42484E&quot;,&quot;opacity&quot;:1,&quot;type&quot;:&quot;SOLID&quot;},&quot;asideElementTextHover&quot;:{&quot;color&quot;:&quot;#42484E&quot;,&quot;opacity&quot;:1,&quot;type&quot;:&quot;SOLID&quot;},&quot;asideLogoBackground&quot;:{&quot;color&quot;:&quot;#EFF1F2&quot;,&quot;opacity&quot;:1,&quot;type&quot;:&quot;SOLID&quot;},&quot;pageBackground&quot;:{&quot;color&quot;:&quot;#DCDEE0&quot;,&quot;opacity&quot;:1,&quot;type&quot;:&quot;SOLID&quot;},&quot;playerBackground&quot;:{&quot;color&quot;:&quot;#FFFFFF&quot;,&quot;opacity&quot;:1,&quot;type&quot;:&quot;SOLID&quot;},&quot;playerText&quot;:{&quot;color&quot;:&quot;#616870&quot;,&quot;opacity&quot;:1,&quot;type&quot;:&quot;SOLID&quot;},&quot;primaryButtonBackground&quot;:{&quot;color&quot;:&quot;#5F8BD9&quot;,&quot;opacity&quot;:1,&quot;type&quot;:&quot;SOLID&quot;},&quot;primaryButtonBackgroundHover&quot;:{&quot;color&quot;:&quot;#5077BB&quot;,&quot;opacity&quot;:1,&quot;type&quot;:&quot;SOLID&quot;},&quot;primaryButtonBorder&quot;:{&quot;color&quot;:&quot;#5F8BD9&quot;,&quot;opacity&quot;:1,&quot;type&quot;:&quot;SOLID&quot;},&quot;primaryButtonBorderHover&quot;:{&quot;color&quot;:&quot;#5077BB&quot;,&quot;opacity&quot;:1,&quot;type&quot;:&quot;SOLID&quot;},&quot;primaryButtonText&quot;:{&quot;color&quot;:&quot;#FFFFFF&quot;,&quot;opacity&quot;:1,&quot;type&quot;:&quot;SOLID&quot;},&quot;primaryButtonTextHover&quot;:{&quot;color&quot;:&quot;#FFFFFF&quot;,&quot;opacity&quot;:1,&quot;type&quot;:&quot;SOLID&quot;},&quot;secondaryButtonBackground&quot;:{&quot;color&quot;:&quot;#F1F2F4&quot;,&quot;opacity&quot;:1,&quot;type&quot;:&quot;SOLID&quot;},&quot;secondaryButtonBackgroundHover&quot;:{&quot;color&quot;:&quot;#E5E5E5&quot;,&quot;opacity&quot;:1,&quot;type&quot;:&quot;SOLID&quot;},&quot;secondaryButtonBorder&quot;:{&quot;color&quot;:&quot;#F1F2F4&quot;,&quot;opacity&quot;:1,&quot;type&quot;:&quot;SOLID&quot;},&quot;secondaryButtonBorderHover&quot;:{&quot;color&quot;:&quot;#E5E5E5&quot;,&quot;opacity&quot;:1,&quot;type&quot;:&quot;SOLID&quot;},&quot;secondaryButtonText&quot;:{&quot;color&quot;:&quot;#616870&quot;,&quot;opacity&quot;:1,&quot;type&quot;:&quot;SOLID&quot;},&quot;secondaryButtonTextHover&quot;:{&quot;color&quot;:&quot;#616870&quot;,&quot;opacity&quot;:1,&quot;type&quot;:&quot;SOLID&quot;}},&quot;controlPanel&quot;:{&quot;navigationMode&quot;:&quot;bySlides&quot;,&quot;progressBar&quot;:{&quot;enabled&quot;:true,&quot;mode&quot;:&quot;presentationTimeline&quot;,&quot;showLabels&quot;:true,&quot;visible&quot;:true},&quot;showCCButton&quot;:false,&quot;showNextButton&quot;:true,&quot;showOutline&quot;:false,&quot;showPlayPause&quot;:true,&quot;showPlaybackRateButton&quot;:true,&quot;showPrevButton&quot;:true,&quot;showRewind&quot;:false,&quot;showSlideNumbers&quot;:true,&quot;showSlideOnlyButton&quot;:true,&quot;showVolumeControl&quot;:true,&quot;visible&quot;:true},&quot;fontFamily&quot;:&quot;Arial&quot;,&quot;miniskinCustomizationEnabled&quot;:true,&quot;outlinePanel&quot;:{&quot;highlightViewedEntries&quot;:false,&quot;multilevel&quot;:true,&quot;numberEntries&quot;:true,&quot;search&quot;:true,&quot;thumbnails&quot;:true},&quot;sidePanel&quot;:{&quot;showAtLeft&quot;:false,&quot;showLogo&quot;:false,&quot;showNotes&quot;:false,&quot;showOutline&quot;:false,&quot;showPresenterInfo&quot;:false,&quot;showPresenterVideo&quot;:false,&quot;visible&quot;:false},&quot;titlePanel&quot;:{&quot;buttons&quot;:[&quot;attachments&quot;,&quot;markerTools&quot;,&quot;notes&quot;],&quot;buttonsAtLeft&quot;:true,&quot;courseTitleVisible&quot;:false,&quot;showLogo&quot;:true,&quot;visible&quot;:true},&quot;version&quot;:&quot;1.0&quot;},&quot;skinMessages&quot;:{&quot;PB_ACCESSIBLE_ARIA_LABEL_BACK_TO_BEGIN&quot;:&quot;Go to the beginning of the slide&quot;,&quot;PB_ACCESSIBLE_ARIA_LABEL_BOTTOM_PANEL&quot;:&quot;Bottom Bar&quot;,&quot;PB_ACCESSIBLE_ARIA_LABEL_NAVIGATION_BUTTONS&quot;:&quot;Navigation buttons&quot;,&quot;PB_ACCESSIBLE_ARIA_LABEL_SETTINGS&quot;:&quot;Accessibility Settings&quot;,&quot;PB_ACCESSIBLE_ARIA_LABEL_SLIDE&quot;:&quot;Slide&quot;,&quot;PB_ACCESSIBLE_ARIA_LABEL_TOP_PANEL&quot;:&quot;Top Bar&quot;,&quot;PB_ACCESSIBLE_AUDIO_NARRATION_LABEL&quot;:&quot;Audio narration&quot;,&quot;PB_ACCESSIBLE_NAVIGATION_NEXT_BUTTON&quot;:&quot;Next&quot;,&quot;PB_ACCESSIBLE_NAVIGATION_PREV_BUTTON&quot;:&quot;Previous&quot;,&quot;PB_ACCESSIBLE_SKIN_ENABLE_ACCESSIBILITY_MODE&quot;:&quot;Turn on accessibility mode&quot;,&quot;PB_ACCESSIBLE_SKIN_ENABLE_NORMAL_MODE&quot;:&quot;Turn off accessibility mode&quot;,&quot;PB_ACCESSIBLE_SKIN_PRESENTER_PHOTO&quot;:&quot;Presenter photo&quot;,&quot;PB_ACCESSIBLE_SLIDE_N_OF_COUNT&quot;:&quot;Slide %SLIDE_NUMBER% of %TOTAL_SLIDES%&quot;,&quot;PB_ACCESSIBLE_VIDEO_NARRATION_LABEL&quot;:&quot;Video narration&quot;,&quot;PB_ACCESSIBLE_WATERMARK_SKIN_CREATED_WITH&quot;:&quot;Created with iSpring evaluation version&quot;,&quot;PB_ATTACHMENT_DOCUMENT_SUBTITLE&quot;:&quot;Document&quot;,&quot;PB_ATTACHMENT_FILE_SUBTITLE&quot;:&quot;File&quot;,&quot;PB_ATTACHMENT_IMAGE_SUBTITLE&quot;:&quot;Picture&quot;,&quot;PB_ATTACHMENT_LINK_SUBTITLE&quot;:&quot;Link&quot;,&quot;PB_ATTACHMENT_VIDEO_SUBTITLE&quot;:&quot;Video&quot;,&quot;PB_BACK_TO_APP_BUTTON_LABEL&quot;:&quot;Go back&quot;,&quot;PB_CC_MENU_OFF&quot;:&quot;Off&quot;,&quot;PB_CC_MENU_ON&quot;:&quot;On&quot;,&quot;PB_CC_MENU_TITLE&quot;:&quot;Notes&quot;,&quot;PB_CONTROL_PANEL_EXIT_FULL_SCREEN&quot;:&quot;Exit full screen&quot;,&quot;PB_CONTROL_PANEL_FULL_SCREEN&quot;:&quot;Full screen&quot;,&quot;PB_CONTROL_PANEL_NEXT&quot;:&quot;Next&quot;,&quot;PB_CONTROL_PANEL_OUTLINE&quot;:&quot;Outline&quot;,&quot;PB_CONTROL_PANEL_PREV&quot;:&quot;&quot;,&quot;PB_CONTROL_PANEL_REPLAY&quot;:&quot;Replay&quot;,&quot;PB_CONTROL_PANEL_SLIDE_COUNTER&quot;:&quot;%SLIDE_NUMBER% of %TOTAL_SLIDES%&quot;,&quot;PB_CONTROL_PANEL_VOLUME_CONTROL&quot;:&quot;Volume&quot;,&quot;PB_CURRENT_SLIDE_IS_NOT_COMPLETED&quot;:&quot;Complete the slide to go to the next one.&quot;,&quot;PB_DOMAIN_RESTRICTION&quot;:&quot;Sorry, the content author has prohibited sharing the presentation on this domain.&quot;,&quot;PB_DRAWING_TOOLS_END_DRAWING&quot;:&quot;Finish drawing&quot;,&quot;PB_DRAWING_TOOLS_ERASER&quot;:&quot;Eraser&quot;,&quot;PB_DRAWING_TOOLS_ERASE_ALL&quot;:&quot;Erase all&quot;,&quot;PB_DRAWING_TOOLS_HIGHLIGHTER&quot;:&quot;Highlighter&quot;,&quot;PB_DRAWING_TOOLS_PEN&quot;:&quot;Pen&quot;,&quot;PB_ENTER_PASSWORD&quot;:&quot;Enter the password to view this presentation.&quot;,&quot;PB_INCORRECT_PASSWORD&quot;:&quot;Incorrect password.&quot;,&quot;PB_INTERACTION_SLIDE_WINDOW_TEXT&quot;:&quot;To advance to the next slide, complete this interaction.&quot;,&quot;PB_MESSAGE_BOX_NO&quot;:&quot;No&quot;,&quot;PB_MESSAGE_BOX_OK&quot;:&quot;OK&quot;,&quot;PB_MESSAGE_BOX_YES&quot;:&quot;Yes&quot;,&quot;PB_NAVIGATION_IS_RESTRICTED&quot;:&quot;You can only view slides in order.&quot;,&quot;PB_NAVIGATION_IS_SEQUENTIAL&quot;:&quot;You can only view slides in order.&quot;,&quot;PB_PLAYBACK_RATE_MENU_CAPTION&quot;:&quot;Speed&quot;,&quot;PB_PRECEDING_QUIZ_FAILED_WINDOW_TEXT&quot;:&quot;You haven't passed the quiz on slide %SLIDE_INDEX% and can't advance to the next slide.&quot;,&quot;PB_PRECEDING_QUIZ_NOT_COMPLETED_WINDOW_TEXT&quot;:&quot;To advance to this slide, complete the quiz on slide %SLIDE_INDEX%.&quot;,&quot;PB_PRECEDING_QUIZ_NOT_PASSED_WINDOW_TEXT&quot;:&quot;To advance to this slide, you need to pass the quiz on slide %SLIDE_INDEX%.&quot;,&quot;PB_PRECEDING_SCENARIO_FAILED_WINDOW_TEXT&quot;:&quot;You haven't passed the role-play on slide %SLIDE_INDEX% and can't advance to the next slide.&quot;,&quot;PB_PRECEDING_SCENARIO_NOT_COMPLETED_WINDOW_TEXT&quot;:&quot;To advance to this slide, complete the role-play on slide %SLIDE_INDEX%.&quot;,&quot;PB_PRECEDING_SCENARIO_NOT_PASSED_WINDOW_TEXT&quot;:&quot;To advance to this slide, you need to pass the role-play on slide %SLIDE_INDEX%.&quot;,&quot;PB_PRESENTER_COLLAPSE_BIO&quot;:&quot;Show less&quot;,&quot;PB_PRESENTER_EMAIL&quot;:&quot;Email&quot;,&quot;PB_PRESENTER_EXPAND_BIO&quot;:&quot;Show more&quot;,&quot;PB_PRESENTER_NO_INFO&quot;:&quot;No presenter info.&quot;,&quot;PB_PRESENTER_WEBSITE&quot;:&quot;Website&quot;,&quot;PB_QUIZ_SLIDE_WINDOW_TEXT&quot;:&quot;To advance to the next slide, complete this quiz.&quot;,&quot;PB_RATE_MENU_CAPTION&quot;:&quot;Speed&quot;,&quot;PB_RATE_MENU_DEFAULT_RATE&quot;:&quot;Normal&quot;,&quot;PB_RESUME_PRESENTATION_WINDOW_TEXT&quot;:&quot;Do you want to resume where you left off?&quot;,&quot;PB_SCENARIO_SLIDE_WINDOW_TEXT&quot;:&quot;To advance to the next slide, complete this role-play.&quot;,&quot;PB_SEARCH_CANCEL&quot;:&quot;Cancel&quot;,&quot;PB_SEARCH_NO_RESULTS_LABEL&quot;:&quot;No matches found.&quot;,&quot;PB_SEARCH_PANEL_DEFAULT_TEXT&quot;:&quot;Search…&quot;,&quot;PB_SEARCH_RESULTS_LABEL&quot;:&quot;Search results&quot;,&quot;PB_SEARCH_RESULT_IN_NOTES&quot;:&quot;in notes&quot;,&quot;PB_SEARCH_RESULT_IN_TEXT_LABEL&quot;:&quot;in slide&quot;,&quot;PB_SUBTITLES_MENU_CAPTION&quot;:&quot;Subtitles&quot;,&quot;PB_SUBTITLES_OFF&quot;:&quot;Off&quot;,&quot;PB_TAB_NOTES_LABEL&quot;:&quot;Notes&quot;,&quot;PB_TAB_OUTLINE_LABEL&quot;:&quot;Slides&quot;,&quot;PB_TIME_RESTRICTION&quot;:&quot;Sorry, the content author has prohibited viewing the presentation at this time.&quot;,&quot;PB_TITLE_PANEL_ATTACHMENTS&quot;:&quot;Resources&quot;,&quot;PB_TITLE_PANEL_MARKER_TOOLS&quot;:&quot;Drawing&quot;,&quot;PB_TITLE_PANEL_NOTES&quot;:&quot;Notes&quot;,&quot;PB_TITLE_PANEL_OUTLINE&quot;:&quot;Outline&quot;,&quot;PB_TITLE_PANEL_PRESENTER_INFO&quot;:&quot;Presenter Info&quot;,&quot;PB_TREE_CONTROL_LOADING&quot;:&quot;Loading…&quot;,&quot;PB_VIDEO_WINDOW_NO_VIDEO_LABEL&quot;:&quot;No video&quot;},&quot;playbackAndNavigationSettings&quot;:{&quot;autoStart&quot;:true,&quot;saveAnimationStates&quot;:true,&quot;loopPresentation&quot;:false,&quot;autoPlayAnimations&quot;:false,&quot;autoPlayAnimationsTime&quot;:1,&quot;navigationType&quot;:&quot;FREE&quot;,&quot;resumeMode&quot;:&quot;PROMPT&quot;,&quot;enableKeyboardNavigation&quot;:true},&quot;keyboardSettings&quot;:&quot;&quot;,&quot;skinVersion&quot;:2,&quot;skinCompatibleVersion&quot;:0,&quot;publishSettings&quot;:{&quot;backgroundColor&quot;:&quot;#DCDEE0&quot;,&quot;playerDimensions&quot;:{&quot;height&quot;:144,&quot;width&quot;:16},&quot;playerModule&quot;:&quot;UniversalHtml&quot;,&quot;presentationContent&quot;:{&quot;metadata&quot;:{&quot;references&quot;:true,&quot;texts&quot;:[&quot;DT_COMPANY_WEBSITE&quot;,&quot;DT_REFERENCE_URL&quot;,&quot;DT_REFERENCE_TITLE&quot;,&quot;DT_SLIDE_NOTES_HTML&quot;,&quot;DT_SLIDE_NOTES_TEXT&quot;,&quot;DT_HYPERLINK_TOOLTIP&quot;]},&quot;resources&quot;:{&quot;attachments&quot;:true,&quot;companyLogos&quot;:{&quot;enlargeToFit&quot;:false,&quot;height&quot;:156,&quot;jpegQuality&quot;:100,&quot;keepAspectRatio&quot;:true,&quot;width&quot;:266},&quot;fonts&quot;:[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&quot;,&quot;fontFamily&quot;:&quot;Arial&quot;,&quot;isBold&quot;:fals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&quot;,&quot;fontFamily&quot;:&quot;Arial&quot;,&quot;isBold&quot;:true,&quot;isItalic&quot;:fals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i&quot;,&quot;fontFamily&quot;:&quot;Arial&quot;,&quot;isBold&quot;:fals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bi&quot;,&quot;fontFamily&quot;:&quot;Arial&quot;,&quot;isBold&quot;:true,&quot;isItalic&quot;:true,&quot;isSemibold&quot;:fals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&quot;,&quot;fontFamily&quot;:&quot;Arial&quot;,&quot;isBold&quot;:false,&quot;isItalic&quot;:false,&quot;isSemibold&quot;:true,&quot;substituteFontFamily&quot;:&quot;Arial&quot;},{&quot;charsets&quot;:{&quot;dynamicFormatted&quot;:[&quot;DCT_SLIDE_NOTES_TEXT&quot;,&quot;DCT_INTERACTIVITY_TEXT&quot;,&quot;DCT_INTERACTIVITY_SEMIBOLD_TEXT&quot;],&quot;dynamicPlain&quot;:[&quot;DCT_COMPANY_WEBSITE&quot;,&quot;DCT_REFERENCE_URL&quot;,&quot;DCT_REFERENCE_TITLE&quot;,&quot;DCT_HYPERLINK_TOOLTIP&quot;],&quot;static&quot;:[&quot;Resources&quot;,&quot;Link&quot;,&quot;Picture&quot;,&quot;Video&quot;,&quot;Document&quot;,&quot;File&quot;,&quot;Drawing&quot;,&quot;Pen&quot;,&quot;Highlighter&quot;,&quot;Eraser&quot;,&quot;Erase all&quot;,&quot;Finish drawing&quot;,&quot;Notes&quot;,&quot;Next&quot;,&quot;Full screen&quot;,&quot;Exit full screen&quot;,&quot;0123456789.,x&quot;,&quot;Speed&quot;,&quot;Normal&quot;,&quot;Volume&quot;,&quot;%SLIDE_NUMBER% of %TOTAL_SLIDES%&quot;,&quot;Yes&quot;,&quot;No&quot;,&quot;OK&quot;,&quot;Do you want to resume where you left off?&quot;,&quot;Complete the slide to go to the next one.&quot;,&quot;You can only view slides in order.&quot;,&quot;To advance to the next slide, complete this quiz.&quot;,&quot;To advance to this slide, you need to pass the quiz on slide %SLIDE_INDEX%.&quot;,&quot;To advance to this slide, complete the quiz on slide %SLIDE_INDEX%.&quot;,&quot;You haven't passed the quiz on slide %SLIDE_INDEX% and can't advance to the next slide.&quot;,&quot;To advance to the next slide, complete this interaction.&quot;,&quot;To advance to the next slide, complete this role-play.&quot;,&quot;To advance to this slide, you need to pass the role-play on slide %SLIDE_INDEX%.&quot;,&quot;To advance to this slide, complete the role-play on slide %SLIDE_INDEX%.&quot;,&quot;You haven't passed the role-play on slide %SLIDE_INDEX% and can't advance to the next slide.&quot;,&quot;Enter the password to view this presentation.&quot;,&quot;Incorrect password.&quot;,&quot;Sorry, the content author has prohibited sharing the presentation on this domain.&quot;,&quot;Sorry, the content author has prohibited viewing the presentation at this time.&quot;,&quot;Go back&quot;]},&quot;embedName&quot;:&quot;PFnsbi&quot;,&quot;fontFamily&quot;:&quot;Arial&quot;,&quot;isBold&quot;:false,&quot;isItalic&quot;:true,&quot;isSemibold&quot;:true,&quot;substituteFontFamily&quot;:&quot;Arial&quot;}],&quot;interactivity&quot;:{&quot;fullSupport&quot;:true},&quot;slideThumbnails&quot;:{&quot;enlargeToFit&quot;:false,&quot;height&quot;:59,&quot;jpegQuality&quot;:100,&quot;keepAspectRatio&quot;:true,&quot;width&quot;:78}}}},&quot;ceipData&quot;:{&quot;enableMiniSkinCustomization&quot;:true,&quot;playerLayout&quot;:&quot;custom&quot;,&quot;playerLayoutFooter&quot;:&quot;playAndPause,acceleration,fullscreen,volumeControl,slideNumber,goToPrev,goToNext&quot;,&quot;playerLayoutHeader&quot;:&quot;resources,markerTools,notes,logo&quot;,&quot;playerLayoutHeaderButtonsPosition&quot;:&quot;left&quot;,&quot;playerLayoutOutline&quot;:&quot;&quot;,&quot;playerLayoutProgress&quot;:&quot;enabledNavigation,showLabels&quot;,&quot;playerLayoutProgressMode&quot;:&quot;presentationTimeline&quot;,&quot;playerLayoutSidebar&quot;:&quot;&quot;,&quot;playerLayoutSidebarPosition&quot;:&quot;&quot;,&quot;playerMessages&quot;:&quot;builtin.en&quot;,&quot;playerNavigationAutoStart&quot;:true,&quot;playerNavigationEnableKeyboardNavigation&quot;:true,&quot;playerNavigationMode&quot;:&quot;bySlides&quot;,&quot;playerNavigationOnRestart&quot;:&quot;prompt&quot;,&quot;playerNavigationSaveAnimationStates&quot;:true,&quot;playerNavigationType&quot;:&quot;free&quot;,&quot;playerTheme&quot;:&quot;custom&quot;,&quot;playerThemeBorderRadius&quot;:10,&quot;playerThemeColorScheme&quot;:&quot;builtin.lightBlue&quot;,&quot;playerThemeFont&quot;:&quot;Arial&quot;}}}"/>
  <p:tag name="ISPRING-SUITE_ISPRING_CURRENT_PLAYER_ID" val="universal"/>
  <p:tag name="ISPRING_PRESENTATION_COURSE_TITLE" val="23M16j"/>
  <p:tag name="ISPRING_LMS_API_VERSION" val="SCORM 2004 (4th edition)"/>
  <p:tag name="ISPRING_ULTRA_SCORM_COURCE_TITLE" val="長河小學數學科速效提分試卷"/>
  <p:tag name="ISPRING_ULTRA_SCORM_COURSE_ID" val="C89932A7-9ABE-4EE4-A2CE-D519D0EDD53F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\u000E\uFFFD\uFFFD{F8CD02CD-4396-490A-89C6-E1B5264D1F6A}&quot;,&quot;\\\\srv003\\Production\\Multimedia\\eResources\\HLPM-19_長河小學數學科速效提分試卷\\小6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SLIDES" val="0"/>
  <p:tag name="ISPRING_SCORM_RATE_QUIZZES" val="0"/>
  <p:tag name="ISPRING_SCORM_PASSING_SCORE" val="0.000000"/>
  <p:tag name="ISPRING_PRESENTATION_TITLE" val="長河小學數學科速效提分試卷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A9DC4D6-E178-406D-A9E1-4F41DC2AB96F}:29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BF17A2E-A324-48F8-B04F-17E46DB31516}:28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D843BCF-A952-4C7C-8101-E6E468FE6984}:2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050949F-B774-4F90-A57A-82B0BC7B43A6}:29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4450037-20AF-43DF-A54F-73F38304E323}:295"/>
</p:tagLst>
</file>

<file path=ppt/theme/theme1.xml><?xml version="1.0" encoding="utf-8"?>
<a:theme xmlns:a="http://schemas.openxmlformats.org/drawingml/2006/main" name="主题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2" id="{D2480EA9-1E22-40CF-B38C-AE6E3D8EC06A}" vid="{6E84BFBA-7554-4648-AECA-A5DE025E13C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710</Words>
  <Application>Microsoft Office PowerPoint</Application>
  <PresentationFormat>On-screen Show (4:3)</PresentationFormat>
  <Paragraphs>105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等线</vt:lpstr>
      <vt:lpstr>DFLiHeiHK-W5</vt:lpstr>
      <vt:lpstr>Lingoes Unicode</vt:lpstr>
      <vt:lpstr>Microsoft YaHei</vt:lpstr>
      <vt:lpstr>DFKai-SB</vt:lpstr>
      <vt:lpstr>Arial</vt:lpstr>
      <vt:lpstr>Calibri</vt:lpstr>
      <vt:lpstr>Times New Roman</vt:lpstr>
      <vt:lpstr>主题2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長河小學數學科速效提分試卷</dc:title>
  <dc:creator/>
  <cp:lastModifiedBy/>
  <cp:revision>1</cp:revision>
  <dcterms:created xsi:type="dcterms:W3CDTF">2019-12-16T06:18:52Z</dcterms:created>
  <dcterms:modified xsi:type="dcterms:W3CDTF">2023-07-18T00:59:40Z</dcterms:modified>
</cp:coreProperties>
</file>