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93" d="100"/>
          <a:sy n="93" d="100"/>
        </p:scale>
        <p:origin x="96" y="3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問大意：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掌握文章或段落大意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263691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TW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大意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準確概括文章或段落的大意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5142" y="1050995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根據題目要求，通讀對應的段落或全文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5142" y="2370110"/>
            <a:ext cx="6408714" cy="2308324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若考問段落大意，先尋找中心句，如無中心句則分析每個句子的要點；若考問文章大意，則先</a:t>
            </a:r>
            <a:r>
              <a:rPr lang="zh-TW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掌握</a:t>
            </a:r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各段落的</a:t>
            </a:r>
            <a:r>
              <a:rPr lang="zh-TW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大意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84755" y="1075966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84757" y="2392835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75360" y="4826147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綜合各部分要點，總結出段落或文章</a:t>
            </a:r>
            <a:r>
              <a:rPr lang="zh-TW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的內容</a:t>
            </a:r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大意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614975" y="485111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340768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閱讀材料（節選自文章的第三及第四段）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裁判員在評判跳水動作時，會對四個部分進行綜合評分。這四個部分分別是運動員的助跑、起跳、空中動作和入水動作的完成情況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跳水比賽中選手的得分，則由基礎分數和難度分數兩個部分組成。基礎分數由裁判員的人數決定，而難度分數則由選手選擇的動作難度來決定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5137589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圈劃出對應段落的中心句，然後根據中心句總結段落大意。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559496" y="1166414"/>
            <a:ext cx="8100900" cy="5539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根據文章內容，填寫表格。</a:t>
            </a:r>
            <a:r>
              <a:rPr lang="zh-CN" altLang="en-US" sz="30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             </a:t>
            </a:r>
            <a:r>
              <a:rPr lang="en-US" altLang="zh-CN" sz="3000" u="sng" dirty="0">
                <a:uFill>
                  <a:solidFill>
                    <a:schemeClr val="tx1"/>
                  </a:solidFill>
                </a:uFill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endParaRPr lang="en-US" altLang="zh-TW" sz="3000" u="sng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C76AF02-0D43-14DA-486F-4AE486975E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420552"/>
              </p:ext>
            </p:extLst>
          </p:nvPr>
        </p:nvGraphicFramePr>
        <p:xfrm>
          <a:off x="1559496" y="1895359"/>
          <a:ext cx="9289032" cy="2513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2536391583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1775353583"/>
                    </a:ext>
                  </a:extLst>
                </a:gridCol>
              </a:tblGrid>
              <a:tr h="83776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3000" dirty="0">
                          <a:solidFill>
                            <a:schemeClr val="tx1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段落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3000" dirty="0">
                          <a:solidFill>
                            <a:schemeClr val="tx1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段意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428991"/>
                  </a:ext>
                </a:extLst>
              </a:tr>
              <a:tr h="83776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第</a:t>
                      </a:r>
                      <a:r>
                        <a:rPr lang="en-US" altLang="zh-TW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________</a:t>
                      </a:r>
                      <a:r>
                        <a:rPr lang="zh-TW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段</a:t>
                      </a:r>
                      <a:endParaRPr lang="zh-CN" altLang="en-US" sz="3000" dirty="0"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3000" kern="1200" dirty="0">
                          <a:solidFill>
                            <a:schemeClr val="dk1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介紹跳水比賽裁判員的評分標準</a:t>
                      </a:r>
                      <a:endParaRPr lang="zh-CN" altLang="en-US" sz="3000" kern="1200" dirty="0">
                        <a:solidFill>
                          <a:schemeClr val="dk1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1283617"/>
                  </a:ext>
                </a:extLst>
              </a:tr>
              <a:tr h="83776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3000" kern="1200" dirty="0">
                          <a:solidFill>
                            <a:schemeClr val="dk1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第四段</a:t>
                      </a:r>
                      <a:endParaRPr lang="zh-CN" altLang="en-US" sz="3000" kern="1200" dirty="0">
                        <a:solidFill>
                          <a:schemeClr val="dk1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3000" kern="1200" dirty="0">
                          <a:solidFill>
                            <a:schemeClr val="dk1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介紹跳水選手的</a:t>
                      </a:r>
                      <a:r>
                        <a:rPr lang="en-US" altLang="zh-TW" sz="3000" kern="1200" dirty="0">
                          <a:solidFill>
                            <a:schemeClr val="dk1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____________________</a:t>
                      </a:r>
                      <a:endParaRPr lang="zh-CN" altLang="en-US" sz="3000" kern="1200" dirty="0">
                        <a:solidFill>
                          <a:schemeClr val="dk1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8515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6E43FBFB-FBF2-E046-0651-D060A47DFDB9}"/>
              </a:ext>
            </a:extLst>
          </p:cNvPr>
          <p:cNvSpPr txBox="1"/>
          <p:nvPr/>
        </p:nvSpPr>
        <p:spPr>
          <a:xfrm>
            <a:off x="839416" y="1340768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閱讀材料（節選自文章的第三及第四段）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裁判員在評判跳水動作時，會對四個部分進行綜合評分。這四個部分分別是運動員的助跑、起跳、空中動作和入水動作的完成情況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跳水比賽中選手的得分，則由基礎分數和難度分數兩個部分組成。基礎分數由裁判員的人數決定，而難度分數則由選手選擇的動作難度來決定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1703512" y="2276872"/>
            <a:ext cx="864096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E2D96C6E-9341-532D-E918-C9E05A34E657}"/>
              </a:ext>
            </a:extLst>
          </p:cNvPr>
          <p:cNvCxnSpPr>
            <a:cxnSpLocks/>
          </p:cNvCxnSpPr>
          <p:nvPr/>
        </p:nvCxnSpPr>
        <p:spPr bwMode="auto">
          <a:xfrm>
            <a:off x="1652486" y="3598529"/>
            <a:ext cx="955608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1EE40BFB-1A38-7B5E-F738-81E840F5E2E2}"/>
              </a:ext>
            </a:extLst>
          </p:cNvPr>
          <p:cNvCxnSpPr>
            <a:cxnSpLocks/>
          </p:cNvCxnSpPr>
          <p:nvPr/>
        </p:nvCxnSpPr>
        <p:spPr bwMode="auto">
          <a:xfrm>
            <a:off x="983432" y="4077072"/>
            <a:ext cx="66905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E5126312-21B8-DA31-9863-4EB568583257}"/>
              </a:ext>
            </a:extLst>
          </p:cNvPr>
          <p:cNvCxnSpPr>
            <a:cxnSpLocks/>
          </p:cNvCxnSpPr>
          <p:nvPr/>
        </p:nvCxnSpPr>
        <p:spPr bwMode="auto">
          <a:xfrm>
            <a:off x="4799856" y="1844824"/>
            <a:ext cx="216024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63904" y="5032604"/>
            <a:ext cx="8680215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結合表格內容，先找出考問內容在文章中的位置，然後根據段落中心句總結段落大意。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4" name="文字方塊 6">
            <a:extLst>
              <a:ext uri="{FF2B5EF4-FFF2-40B4-BE49-F238E27FC236}">
                <a16:creationId xmlns:a16="http://schemas.microsoft.com/office/drawing/2014/main" id="{95671930-961D-02CC-ADF3-F14E855BC4E0}"/>
              </a:ext>
            </a:extLst>
          </p:cNvPr>
          <p:cNvSpPr txBox="1"/>
          <p:nvPr/>
        </p:nvSpPr>
        <p:spPr>
          <a:xfrm>
            <a:off x="1559496" y="1166414"/>
            <a:ext cx="8100900" cy="5539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根據文章內容，填寫表格。</a:t>
            </a:r>
            <a:r>
              <a:rPr lang="zh-CN" altLang="en-US" sz="3000" u="sng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             </a:t>
            </a:r>
            <a:r>
              <a:rPr lang="en-US" altLang="zh-CN" sz="3000" u="sng" dirty="0">
                <a:uFill>
                  <a:solidFill>
                    <a:schemeClr val="tx1"/>
                  </a:solidFill>
                </a:uFill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endParaRPr lang="en-US" altLang="zh-TW" sz="3000" u="sng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1B43CD9B-9EAE-7B08-47AA-00CD079976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317201"/>
              </p:ext>
            </p:extLst>
          </p:nvPr>
        </p:nvGraphicFramePr>
        <p:xfrm>
          <a:off x="1559496" y="1895359"/>
          <a:ext cx="9289032" cy="2513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2536391583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1775353583"/>
                    </a:ext>
                  </a:extLst>
                </a:gridCol>
              </a:tblGrid>
              <a:tr h="83776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3000" dirty="0">
                          <a:solidFill>
                            <a:schemeClr val="tx1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段落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CN" altLang="en-US" sz="3000" dirty="0">
                          <a:solidFill>
                            <a:schemeClr val="tx1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段意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428991"/>
                  </a:ext>
                </a:extLst>
              </a:tr>
              <a:tr h="83776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第</a:t>
                      </a:r>
                      <a:r>
                        <a:rPr lang="en-US" altLang="zh-TW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________</a:t>
                      </a:r>
                      <a:r>
                        <a:rPr lang="zh-TW" altLang="en-US" sz="3000" dirty="0">
                          <a:latin typeface="DFKai-SB" panose="03000509000000000000" pitchFamily="65" charset="-120"/>
                          <a:ea typeface="DFKai-SB" panose="03000509000000000000" pitchFamily="65" charset="-120"/>
                        </a:rPr>
                        <a:t>段</a:t>
                      </a:r>
                      <a:endParaRPr lang="zh-CN" altLang="en-US" sz="3000" dirty="0">
                        <a:latin typeface="DFKai-SB" panose="03000509000000000000" pitchFamily="65" charset="-120"/>
                        <a:ea typeface="DFKai-SB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3000" kern="1200" dirty="0">
                          <a:solidFill>
                            <a:schemeClr val="dk1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介紹跳水比賽裁判員的評分標準</a:t>
                      </a:r>
                      <a:endParaRPr lang="zh-CN" altLang="en-US" sz="3000" kern="1200" dirty="0">
                        <a:solidFill>
                          <a:schemeClr val="dk1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1283617"/>
                  </a:ext>
                </a:extLst>
              </a:tr>
              <a:tr h="83776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3000" kern="1200" dirty="0">
                          <a:solidFill>
                            <a:schemeClr val="dk1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第四段</a:t>
                      </a:r>
                      <a:endParaRPr lang="zh-CN" altLang="en-US" sz="3000" kern="1200" dirty="0">
                        <a:solidFill>
                          <a:schemeClr val="dk1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3000" kern="1200" dirty="0">
                          <a:solidFill>
                            <a:schemeClr val="dk1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介紹跳水選手的</a:t>
                      </a:r>
                      <a:r>
                        <a:rPr lang="en-US" altLang="zh-TW" sz="3000" kern="1200" dirty="0">
                          <a:solidFill>
                            <a:schemeClr val="dk1"/>
                          </a:solidFill>
                          <a:latin typeface="DFKai-SB" panose="03000509000000000000" pitchFamily="65" charset="-120"/>
                          <a:ea typeface="DFKai-SB" panose="03000509000000000000" pitchFamily="65" charset="-120"/>
                          <a:cs typeface="+mn-cs"/>
                        </a:rPr>
                        <a:t>____________________</a:t>
                      </a:r>
                      <a:endParaRPr lang="zh-CN" altLang="en-US" sz="3000" kern="1200" dirty="0">
                        <a:solidFill>
                          <a:schemeClr val="dk1"/>
                        </a:solidFill>
                        <a:latin typeface="DFKai-SB" panose="03000509000000000000" pitchFamily="65" charset="-120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8515067"/>
                  </a:ext>
                </a:extLst>
              </a:tr>
            </a:tbl>
          </a:graphicData>
        </a:graphic>
      </p:graphicFrame>
      <p:sp>
        <p:nvSpPr>
          <p:cNvPr id="10" name="文本框 9">
            <a:extLst>
              <a:ext uri="{FF2B5EF4-FFF2-40B4-BE49-F238E27FC236}">
                <a16:creationId xmlns:a16="http://schemas.microsoft.com/office/drawing/2014/main" id="{94DBE028-8BA9-BB9F-4DDB-4A31B8C8683A}"/>
              </a:ext>
            </a:extLst>
          </p:cNvPr>
          <p:cNvSpPr txBox="1"/>
          <p:nvPr/>
        </p:nvSpPr>
        <p:spPr>
          <a:xfrm>
            <a:off x="2495600" y="2780928"/>
            <a:ext cx="6625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三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68E152DC-ED13-301E-11AD-ED6A27F5FD83}"/>
              </a:ext>
            </a:extLst>
          </p:cNvPr>
          <p:cNvSpPr txBox="1"/>
          <p:nvPr/>
        </p:nvSpPr>
        <p:spPr>
          <a:xfrm>
            <a:off x="7392144" y="3645024"/>
            <a:ext cx="25202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得分組成部分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4842BACF-90F3-E0DD-447C-7B611B85830F}"/>
              </a:ext>
            </a:extLst>
          </p:cNvPr>
          <p:cNvSpPr txBox="1"/>
          <p:nvPr/>
        </p:nvSpPr>
        <p:spPr>
          <a:xfrm>
            <a:off x="7308161" y="4396155"/>
            <a:ext cx="34206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  <p:bldP spid="10" grpId="0"/>
      <p:bldP spid="9" grpId="0"/>
      <p:bldP spid="11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2887</TotalTime>
  <Words>524</Words>
  <Application>Microsoft Office PowerPoint</Application>
  <PresentationFormat>宽屏</PresentationFormat>
  <Paragraphs>41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問大意： 掌握文章或段落大意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909</cp:revision>
  <dcterms:created xsi:type="dcterms:W3CDTF">2020-02-20T03:30:37Z</dcterms:created>
  <dcterms:modified xsi:type="dcterms:W3CDTF">2025-02-08T10:18:47Z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