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8"/>
  </p:notesMasterIdLst>
  <p:handoutMasterIdLst>
    <p:handoutMasterId r:id="rId9"/>
  </p:handoutMasterIdLst>
  <p:sldIdLst>
    <p:sldId id="256" r:id="rId2"/>
    <p:sldId id="276" r:id="rId3"/>
    <p:sldId id="279" r:id="rId4"/>
    <p:sldId id="274" r:id="rId5"/>
    <p:sldId id="275" r:id="rId6"/>
    <p:sldId id="280" r:id="rId7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06" autoAdjust="0"/>
    <p:restoredTop sz="94660"/>
  </p:normalViewPr>
  <p:slideViewPr>
    <p:cSldViewPr showGuides="1">
      <p:cViewPr varScale="1">
        <p:scale>
          <a:sx n="62" d="100"/>
          <a:sy n="62" d="100"/>
        </p:scale>
        <p:origin x="234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易錯點：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CN" altLang="en-US" sz="4900" b="1" dirty="0">
                <a:latin typeface="PMingLiU (标题)"/>
                <a:ea typeface="PMingLiU" panose="02020500000000000000" pitchFamily="18" charset="-120"/>
              </a:rPr>
              <a:t>未能分清</a:t>
            </a:r>
            <a:r>
              <a:rPr lang="zh-TW" altLang="en-US" sz="4900" b="1" dirty="0"/>
              <a:t>人物及其對應</a:t>
            </a:r>
            <a:r>
              <a:rPr lang="zh-CN" altLang="en-US" sz="4900" b="1" dirty="0"/>
              <a:t>的</a:t>
            </a:r>
            <a:r>
              <a:rPr lang="zh-TW" altLang="en-US" sz="4900" b="1" dirty="0"/>
              <a:t>看法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易錯分析</a:t>
            </a:r>
            <a:endParaRPr kumimoji="1" lang="zh-TW" altLang="en-US" sz="4800" dirty="0">
              <a:ln w="0"/>
              <a:solidFill>
                <a:schemeClr val="accent6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19536" y="4149080"/>
            <a:ext cx="8424936" cy="1474763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zh-TW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錯因分析</a:t>
            </a:r>
            <a:endParaRPr lang="en-US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未能找準題目考問人物對應的看法，導致錯選了其他人物的看法。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文字方塊 6">
            <a:extLst>
              <a:ext uri="{FF2B5EF4-FFF2-40B4-BE49-F238E27FC236}">
                <a16:creationId xmlns:a16="http://schemas.microsoft.com/office/drawing/2014/main" id="{B3CED192-8F32-0367-E8BE-ADB080579967}"/>
              </a:ext>
            </a:extLst>
          </p:cNvPr>
          <p:cNvSpPr txBox="1"/>
          <p:nvPr/>
        </p:nvSpPr>
        <p:spPr>
          <a:xfrm>
            <a:off x="2099556" y="1028343"/>
            <a:ext cx="7992888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下列哪一項是大象對遊客的看法？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他們是偷獵者。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他們都是無辜的。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他們都是愛護動物人士。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他們破壞了動物的家園。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A6641EF8-41DE-B6B1-30F3-92B10F85F458}"/>
              </a:ext>
            </a:extLst>
          </p:cNvPr>
          <p:cNvSpPr/>
          <p:nvPr/>
        </p:nvSpPr>
        <p:spPr bwMode="auto">
          <a:xfrm>
            <a:off x="2829175" y="3027949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7896200" y="2643784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56521508-B8C9-03C2-F498-9F177AEE95B4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/>
      <p:bldP spid="13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19536" y="4149080"/>
            <a:ext cx="8424936" cy="1474763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zh-CN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避錯方法</a:t>
            </a:r>
            <a:endParaRPr lang="en-US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區分文章中的人物，分析並總結出每個人物對應的看法。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文字方塊 6">
            <a:extLst>
              <a:ext uri="{FF2B5EF4-FFF2-40B4-BE49-F238E27FC236}">
                <a16:creationId xmlns:a16="http://schemas.microsoft.com/office/drawing/2014/main" id="{B3CED192-8F32-0367-E8BE-ADB080579967}"/>
              </a:ext>
            </a:extLst>
          </p:cNvPr>
          <p:cNvSpPr txBox="1"/>
          <p:nvPr/>
        </p:nvSpPr>
        <p:spPr>
          <a:xfrm>
            <a:off x="2099556" y="1028343"/>
            <a:ext cx="7992888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下列哪一項是大象對遊客的看法？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他們是偷獵者。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他們都是無辜的。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他們都是愛護動物人士。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他們破壞了動物的家園。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A6641EF8-41DE-B6B1-30F3-92B10F85F458}"/>
              </a:ext>
            </a:extLst>
          </p:cNvPr>
          <p:cNvSpPr/>
          <p:nvPr/>
        </p:nvSpPr>
        <p:spPr bwMode="auto">
          <a:xfrm>
            <a:off x="2829175" y="3027949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7896200" y="2643784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AC5E4831-D10C-91FB-6AA0-85AB13A72C92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86786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40207" y="2066773"/>
            <a:ext cx="6408712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TW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找出題目考問的人物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40205" y="2980230"/>
            <a:ext cx="6408714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TW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從文中找出該人物</a:t>
            </a:r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說的話</a:t>
            </a:r>
            <a:r>
              <a:rPr lang="zh-TW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，</a:t>
            </a:r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仔細分析並總結其看法</a:t>
            </a:r>
            <a:endParaRPr lang="en-US" altLang="zh-CN" sz="3600" dirty="0"/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820" y="2091744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820" y="3002955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40205" y="4443037"/>
            <a:ext cx="6408713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比對選項，選出正確答案</a:t>
            </a:r>
            <a:endParaRPr lang="en-US" altLang="zh-CN" sz="3600" dirty="0"/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79820" y="4468008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335360" y="476672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841860"/>
            <a:ext cx="10513168" cy="3347904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原文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720000">
              <a:buNone/>
            </a:pP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老虎站出來，憤怒地說：「人類多次破壞我們的家園，殺害了我們不少親友。我們要團結起來，給他們一點懲罰！」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720000">
              <a:lnSpc>
                <a:spcPts val="3500"/>
              </a:lnSpc>
              <a:spcBef>
                <a:spcPts val="675"/>
              </a:spcBef>
              <a:buNone/>
            </a:pP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大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象接着說道：「人類有善惡之分。壞人是那些亂砍濫伐的破壞者，是那些手裏拿着槍的偷獵者。車上的遊客是無辜的，他們當中甚至有愛護動物人士。如果我們對這些人類使用暴力，那我們與那些壞人又有什麼分別呢？」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EDE8012F-FE25-444C-824B-594B6181D85F}"/>
              </a:ext>
            </a:extLst>
          </p:cNvPr>
          <p:cNvCxnSpPr>
            <a:cxnSpLocks/>
          </p:cNvCxnSpPr>
          <p:nvPr/>
        </p:nvCxnSpPr>
        <p:spPr bwMode="auto">
          <a:xfrm>
            <a:off x="6456040" y="2852936"/>
            <a:ext cx="475252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D436100-DE11-0AB8-E19A-D47D0889D5F9}"/>
              </a:ext>
            </a:extLst>
          </p:cNvPr>
          <p:cNvCxnSpPr>
            <a:cxnSpLocks/>
          </p:cNvCxnSpPr>
          <p:nvPr/>
        </p:nvCxnSpPr>
        <p:spPr bwMode="auto">
          <a:xfrm>
            <a:off x="983432" y="3284984"/>
            <a:ext cx="316835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" name="矩形 6">
            <a:extLst>
              <a:ext uri="{FF2B5EF4-FFF2-40B4-BE49-F238E27FC236}">
                <a16:creationId xmlns:a16="http://schemas.microsoft.com/office/drawing/2014/main" id="{CEE9CC5F-2C54-0D36-7447-DAF27D7FA378}"/>
              </a:ext>
            </a:extLst>
          </p:cNvPr>
          <p:cNvSpPr/>
          <p:nvPr/>
        </p:nvSpPr>
        <p:spPr>
          <a:xfrm>
            <a:off x="263352" y="382012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文章段落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03F83D7F-DE3A-E863-2150-12BFAFE51F94}"/>
              </a:ext>
            </a:extLst>
          </p:cNvPr>
          <p:cNvCxnSpPr>
            <a:cxnSpLocks/>
          </p:cNvCxnSpPr>
          <p:nvPr/>
        </p:nvCxnSpPr>
        <p:spPr bwMode="auto">
          <a:xfrm>
            <a:off x="7320136" y="4221088"/>
            <a:ext cx="388843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E070B604-4306-5DDD-8030-40FEA4FF74F1}"/>
              </a:ext>
            </a:extLst>
          </p:cNvPr>
          <p:cNvCxnSpPr>
            <a:cxnSpLocks/>
          </p:cNvCxnSpPr>
          <p:nvPr/>
        </p:nvCxnSpPr>
        <p:spPr bwMode="auto">
          <a:xfrm>
            <a:off x="947428" y="4653136"/>
            <a:ext cx="439248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" name="椭圆 14">
            <a:extLst>
              <a:ext uri="{FF2B5EF4-FFF2-40B4-BE49-F238E27FC236}">
                <a16:creationId xmlns:a16="http://schemas.microsoft.com/office/drawing/2014/main" id="{CF8BECA6-F925-B409-E1B6-55A56115A914}"/>
              </a:ext>
            </a:extLst>
          </p:cNvPr>
          <p:cNvSpPr/>
          <p:nvPr/>
        </p:nvSpPr>
        <p:spPr>
          <a:xfrm>
            <a:off x="2294677" y="2419669"/>
            <a:ext cx="848995" cy="504056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>
            <a:extLst>
              <a:ext uri="{FF2B5EF4-FFF2-40B4-BE49-F238E27FC236}">
                <a16:creationId xmlns:a16="http://schemas.microsoft.com/office/drawing/2014/main" id="{D094A6A0-76A8-7E81-71AB-CAF36C568E7E}"/>
              </a:ext>
            </a:extLst>
          </p:cNvPr>
          <p:cNvSpPr/>
          <p:nvPr/>
        </p:nvSpPr>
        <p:spPr>
          <a:xfrm>
            <a:off x="2294677" y="3349573"/>
            <a:ext cx="848995" cy="504056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文字方塊 6">
            <a:extLst>
              <a:ext uri="{FF2B5EF4-FFF2-40B4-BE49-F238E27FC236}">
                <a16:creationId xmlns:a16="http://schemas.microsoft.com/office/drawing/2014/main" id="{B3CED192-8F32-0367-E8BE-ADB080579967}"/>
              </a:ext>
            </a:extLst>
          </p:cNvPr>
          <p:cNvSpPr txBox="1"/>
          <p:nvPr/>
        </p:nvSpPr>
        <p:spPr>
          <a:xfrm>
            <a:off x="2099556" y="1028343"/>
            <a:ext cx="7992888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下列哪一項是大象對遊客的看法？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他們是偷獵者。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他們都是無辜的。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他們都是愛護動物人士。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他們破壞了動物的家園。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A6641EF8-41DE-B6B1-30F3-92B10F85F458}"/>
              </a:ext>
            </a:extLst>
          </p:cNvPr>
          <p:cNvSpPr/>
          <p:nvPr/>
        </p:nvSpPr>
        <p:spPr bwMode="auto">
          <a:xfrm>
            <a:off x="2829175" y="2113549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7896200" y="2643784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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FFC3A279-F276-564C-9DE7-5B8716F160A0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改正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文字方塊 5">
            <a:extLst>
              <a:ext uri="{FF2B5EF4-FFF2-40B4-BE49-F238E27FC236}">
                <a16:creationId xmlns:a16="http://schemas.microsoft.com/office/drawing/2014/main" id="{7F930A89-2E2C-CF1D-E3B6-B95181D0B7E4}"/>
              </a:ext>
            </a:extLst>
          </p:cNvPr>
          <p:cNvSpPr txBox="1"/>
          <p:nvPr/>
        </p:nvSpPr>
        <p:spPr>
          <a:xfrm>
            <a:off x="1883532" y="3854294"/>
            <a:ext cx="8424936" cy="1815882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結合文章內容，「人類破壞動物的家園」、「人類是偷獵者」是老虎的看法，「車上的乘客是無辜的」才是大象的看法。而大象只是說車上有愛護動物人士，並非全部。由此可判斷出答案。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0417227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14" grpId="0"/>
      <p:bldP spid="4" grpId="0" animBg="1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2516</TotalTime>
  <Words>449</Words>
  <Application>Microsoft Office PowerPoint</Application>
  <PresentationFormat>宽屏</PresentationFormat>
  <Paragraphs>40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DFKai-SB</vt:lpstr>
      <vt:lpstr>MKaiHK-Medium</vt:lpstr>
      <vt:lpstr>PMingLiU (标题)</vt:lpstr>
      <vt:lpstr>微软雅黑</vt:lpstr>
      <vt:lpstr>Arial</vt:lpstr>
      <vt:lpstr>Calibri</vt:lpstr>
      <vt:lpstr>Calibri Light</vt:lpstr>
      <vt:lpstr>Times New Roman</vt:lpstr>
      <vt:lpstr>Wingdings</vt:lpstr>
      <vt:lpstr>BCA_Template</vt:lpstr>
      <vt:lpstr>易錯點： 未能分清人物及其對應的看法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Forrest Gan</cp:lastModifiedBy>
  <cp:revision>892</cp:revision>
  <dcterms:created xsi:type="dcterms:W3CDTF">2020-02-20T03:30:37Z</dcterms:created>
  <dcterms:modified xsi:type="dcterms:W3CDTF">2024-08-08T05:51:30Z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