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8"/>
  </p:notesMasterIdLst>
  <p:handoutMasterIdLst>
    <p:handoutMasterId r:id="rId9"/>
  </p:handoutMasterIdLst>
  <p:sldIdLst>
    <p:sldId id="256" r:id="rId2"/>
    <p:sldId id="276" r:id="rId3"/>
    <p:sldId id="279" r:id="rId4"/>
    <p:sldId id="274" r:id="rId5"/>
    <p:sldId id="275" r:id="rId6"/>
    <p:sldId id="280" r:id="rId7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66"/>
    <a:srgbClr val="CCFF99"/>
    <a:srgbClr val="FF00FF"/>
    <a:srgbClr val="FF66FF"/>
    <a:srgbClr val="DEFEFF"/>
    <a:srgbClr val="9900CC"/>
    <a:srgbClr val="CC00CC"/>
    <a:srgbClr val="FF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06" autoAdjust="0"/>
    <p:restoredTop sz="94660"/>
  </p:normalViewPr>
  <p:slideViewPr>
    <p:cSldViewPr showGuides="1">
      <p:cViewPr varScale="1">
        <p:scale>
          <a:sx n="62" d="100"/>
          <a:sy n="62" d="100"/>
        </p:scale>
        <p:origin x="234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易錯點：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CN" altLang="en-US" sz="4900" b="1" dirty="0">
                <a:latin typeface="PMingLiU (标题)"/>
                <a:ea typeface="PMingLiU" panose="02020500000000000000" pitchFamily="18" charset="-120"/>
              </a:rPr>
              <a:t>未能理解句子的深層意思</a:t>
            </a:r>
            <a:endParaRPr lang="zh-TW" altLang="en-US" sz="4900" b="1" dirty="0">
              <a:latin typeface="PMingLiU (标题)"/>
              <a:ea typeface="PMingLiU" panose="02020500000000000000" pitchFamily="18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6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易錯分析</a:t>
            </a:r>
            <a:endParaRPr kumimoji="1" lang="zh-TW" altLang="en-US" sz="4800" dirty="0">
              <a:ln w="0"/>
              <a:solidFill>
                <a:schemeClr val="accent6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19536" y="4149080"/>
            <a:ext cx="8424936" cy="1043876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zh-TW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錯因分析</a:t>
            </a:r>
            <a:endParaRPr lang="en-US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僅從字面理解句子的表層意思，導致錯選了其他選項。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文字方塊 6">
            <a:extLst>
              <a:ext uri="{FF2B5EF4-FFF2-40B4-BE49-F238E27FC236}">
                <a16:creationId xmlns:a16="http://schemas.microsoft.com/office/drawing/2014/main" id="{B3CED192-8F32-0367-E8BE-ADB080579967}"/>
              </a:ext>
            </a:extLst>
          </p:cNvPr>
          <p:cNvSpPr txBox="1"/>
          <p:nvPr/>
        </p:nvSpPr>
        <p:spPr>
          <a:xfrm>
            <a:off x="1649506" y="981791"/>
            <a:ext cx="8892988" cy="286232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哪一項對「糖果大家嘗，甜蜜一起享」的理解是正確的？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甜蜜的糖果應該由大家一起品嘗。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大家一起吃糖果，會令糖果變得更香甜。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只有與大家分享糖果，才能體會到快樂。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大家一起吃糖果，能體會到分享的快樂。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3" name="椭圆 12">
            <a:extLst>
              <a:ext uri="{FF2B5EF4-FFF2-40B4-BE49-F238E27FC236}">
                <a16:creationId xmlns:a16="http://schemas.microsoft.com/office/drawing/2014/main" id="{A6641EF8-41DE-B6B1-30F3-92B10F85F458}"/>
              </a:ext>
            </a:extLst>
          </p:cNvPr>
          <p:cNvSpPr/>
          <p:nvPr/>
        </p:nvSpPr>
        <p:spPr bwMode="auto">
          <a:xfrm>
            <a:off x="2378902" y="2504831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10074442" y="2948751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56521508-B8C9-03C2-F498-9F177AEE95B4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/>
      <p:bldP spid="13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919536" y="4149080"/>
            <a:ext cx="8424936" cy="1474763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zh-CN" altLang="en-US" sz="2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避錯方法</a:t>
            </a:r>
            <a:endParaRPr lang="en-US" altLang="zh-TW" sz="2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聯繫上下文，理解文章的主旨，然後根據關鍵詞分析句子真正想表達的意思。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AC5E4831-D10C-91FB-6AA0-85AB13A72C92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" name="文字方塊 6">
            <a:extLst>
              <a:ext uri="{FF2B5EF4-FFF2-40B4-BE49-F238E27FC236}">
                <a16:creationId xmlns:a16="http://schemas.microsoft.com/office/drawing/2014/main" id="{EBBC39C2-9F4E-203F-68C1-DD04FEF6CA40}"/>
              </a:ext>
            </a:extLst>
          </p:cNvPr>
          <p:cNvSpPr txBox="1"/>
          <p:nvPr/>
        </p:nvSpPr>
        <p:spPr>
          <a:xfrm>
            <a:off x="1649506" y="981791"/>
            <a:ext cx="8892988" cy="286232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哪一項對「糖果大家嘗，甜蜜一起享」的理解是正確的？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甜蜜的糖果應該由大家一起品嘗。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大家一起吃糖果，會令糖果變得更香甜。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只有與大家分享糖果，才能體會到快樂。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大家一起吃糖果，能體會到分享的快樂。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9" name="椭圆 8">
            <a:extLst>
              <a:ext uri="{FF2B5EF4-FFF2-40B4-BE49-F238E27FC236}">
                <a16:creationId xmlns:a16="http://schemas.microsoft.com/office/drawing/2014/main" id="{9F48F9B4-CF4C-4580-B5A7-6474AA80CE9A}"/>
              </a:ext>
            </a:extLst>
          </p:cNvPr>
          <p:cNvSpPr/>
          <p:nvPr/>
        </p:nvSpPr>
        <p:spPr bwMode="auto">
          <a:xfrm>
            <a:off x="2378902" y="2504831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4CD5876B-7BBD-3A04-749A-DBEF966A5CB8}"/>
              </a:ext>
            </a:extLst>
          </p:cNvPr>
          <p:cNvSpPr txBox="1"/>
          <p:nvPr/>
        </p:nvSpPr>
        <p:spPr>
          <a:xfrm>
            <a:off x="10074442" y="2948751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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7868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40207" y="2066773"/>
            <a:ext cx="6408712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找到句子在童詩中的位置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40205" y="2980230"/>
            <a:ext cx="6408714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通讀全詩，理解童詩的主旨，找出可以表達主旨的關鍵詞</a:t>
            </a:r>
            <a:endParaRPr lang="en-US" altLang="zh-CN" sz="3600" dirty="0"/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820" y="2091744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79820" y="3002955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40205" y="4443037"/>
            <a:ext cx="6408713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結合關鍵詞理解句子的深層意思，然後選出正確答案</a:t>
            </a:r>
            <a:endParaRPr lang="en-US" altLang="zh-CN" sz="3600" dirty="0"/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79820" y="4468008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335360" y="476672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4511824" y="736193"/>
            <a:ext cx="2340262" cy="5176802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分享快樂多，</a:t>
            </a:r>
          </a:p>
          <a:p>
            <a:pPr marL="0" indent="0"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我來說一說。</a:t>
            </a:r>
          </a:p>
          <a:p>
            <a:pPr marL="0" indent="0"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糖果大家嘗，</a:t>
            </a:r>
          </a:p>
          <a:p>
            <a:pPr marL="0" indent="0"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甜蜜一起享。</a:t>
            </a:r>
          </a:p>
          <a:p>
            <a:pPr marL="0" indent="0"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雨傘兩人撐，</a:t>
            </a:r>
          </a:p>
          <a:p>
            <a:pPr marL="0" indent="0"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雨中響歌聲。</a:t>
            </a:r>
          </a:p>
          <a:p>
            <a:pPr marL="0" indent="0"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玩具一起玩，</a:t>
            </a:r>
          </a:p>
          <a:p>
            <a:pPr marL="0" indent="0"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你我樂開懷。</a:t>
            </a:r>
          </a:p>
          <a:p>
            <a:pPr marL="0" indent="0"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分享傳歡笑，</a:t>
            </a:r>
          </a:p>
          <a:p>
            <a:pPr marL="0" indent="0"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世界更美好。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EE9CC5F-2C54-0D36-7447-DAF27D7FA378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原文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E070B604-4306-5DDD-8030-40FEA4FF74F1}"/>
              </a:ext>
            </a:extLst>
          </p:cNvPr>
          <p:cNvCxnSpPr>
            <a:cxnSpLocks/>
          </p:cNvCxnSpPr>
          <p:nvPr/>
        </p:nvCxnSpPr>
        <p:spPr bwMode="auto">
          <a:xfrm>
            <a:off x="5307146" y="2276872"/>
            <a:ext cx="75608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" name="椭圆 14">
            <a:extLst>
              <a:ext uri="{FF2B5EF4-FFF2-40B4-BE49-F238E27FC236}">
                <a16:creationId xmlns:a16="http://schemas.microsoft.com/office/drawing/2014/main" id="{CF8BECA6-F925-B409-E1B6-55A56115A914}"/>
              </a:ext>
            </a:extLst>
          </p:cNvPr>
          <p:cNvSpPr/>
          <p:nvPr/>
        </p:nvSpPr>
        <p:spPr>
          <a:xfrm>
            <a:off x="4516498" y="776315"/>
            <a:ext cx="848995" cy="504056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>
            <a:extLst>
              <a:ext uri="{FF2B5EF4-FFF2-40B4-BE49-F238E27FC236}">
                <a16:creationId xmlns:a16="http://schemas.microsoft.com/office/drawing/2014/main" id="{0DFF2543-E119-4CBD-A032-A292BB74371C}"/>
              </a:ext>
            </a:extLst>
          </p:cNvPr>
          <p:cNvSpPr/>
          <p:nvPr/>
        </p:nvSpPr>
        <p:spPr>
          <a:xfrm>
            <a:off x="4490921" y="4815311"/>
            <a:ext cx="848995" cy="504056"/>
          </a:xfrm>
          <a:prstGeom prst="ellipse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9" name="直接连接符 18">
            <a:extLst>
              <a:ext uri="{FF2B5EF4-FFF2-40B4-BE49-F238E27FC236}">
                <a16:creationId xmlns:a16="http://schemas.microsoft.com/office/drawing/2014/main" id="{AECBCF5F-F3EB-AA2A-C4E4-A1D5409BE8F9}"/>
              </a:ext>
            </a:extLst>
          </p:cNvPr>
          <p:cNvCxnSpPr>
            <a:cxnSpLocks/>
          </p:cNvCxnSpPr>
          <p:nvPr/>
        </p:nvCxnSpPr>
        <p:spPr bwMode="auto">
          <a:xfrm>
            <a:off x="5307146" y="2780928"/>
            <a:ext cx="75608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6">
            <a:extLst>
              <a:ext uri="{FF2B5EF4-FFF2-40B4-BE49-F238E27FC236}">
                <a16:creationId xmlns:a16="http://schemas.microsoft.com/office/drawing/2014/main" id="{B7C44957-E3FB-A849-9A28-A99CE4CB6572}"/>
              </a:ext>
            </a:extLst>
          </p:cNvPr>
          <p:cNvSpPr txBox="1"/>
          <p:nvPr/>
        </p:nvSpPr>
        <p:spPr>
          <a:xfrm>
            <a:off x="1649506" y="981791"/>
            <a:ext cx="8892988" cy="2862322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9263" lvl="0" indent="-449263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4.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哪一項對「糖果大家嘗，甜蜜一起享」的理解是正確的？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A.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甜蜜的糖果應該由大家一起品嘗。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  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B.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大家一起吃糖果，會令糖果變得更香甜。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C.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只有與大家分享糖果，才能體會到快樂。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    </a:t>
            </a:r>
            <a:r>
              <a:rPr lang="en-US" altLang="zh-TW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D.</a:t>
            </a:r>
            <a:r>
              <a:rPr lang="zh-TW" altLang="en-US" sz="3000" dirty="0">
                <a:latin typeface="Times New Roman" panose="02020603050405020304" pitchFamily="18" charset="0"/>
                <a:ea typeface="DFKai-SB" panose="03000509000000000000" pitchFamily="65" charset="-120"/>
                <a:cs typeface="Times New Roman" panose="02020603050405020304" pitchFamily="18" charset="0"/>
              </a:rPr>
              <a:t>  </a:t>
            </a:r>
            <a:r>
              <a:rPr lang="zh-TW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大家一起吃糖果，能體會到分享的快樂。</a:t>
            </a:r>
            <a:endParaRPr lang="en-US" altLang="zh-TW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" name="椭圆 12">
            <a:extLst>
              <a:ext uri="{FF2B5EF4-FFF2-40B4-BE49-F238E27FC236}">
                <a16:creationId xmlns:a16="http://schemas.microsoft.com/office/drawing/2014/main" id="{A6641EF8-41DE-B6B1-30F3-92B10F85F458}"/>
              </a:ext>
            </a:extLst>
          </p:cNvPr>
          <p:cNvSpPr/>
          <p:nvPr/>
        </p:nvSpPr>
        <p:spPr bwMode="auto">
          <a:xfrm>
            <a:off x="2382580" y="3429463"/>
            <a:ext cx="216000" cy="216000"/>
          </a:xfrm>
          <a:prstGeom prst="ellipse">
            <a:avLst/>
          </a:prstGeom>
          <a:solidFill>
            <a:srgbClr val="FF0000"/>
          </a:solidFill>
          <a:ln w="2857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1" lang="zh-CN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503050405090304" pitchFamily="18" charset="0"/>
              <a:ea typeface="PMingLiU" pitchFamily="18" charset="-120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2AB2D614-5881-4EF5-4099-8B96B2CB0A34}"/>
              </a:ext>
            </a:extLst>
          </p:cNvPr>
          <p:cNvSpPr txBox="1"/>
          <p:nvPr/>
        </p:nvSpPr>
        <p:spPr>
          <a:xfrm>
            <a:off x="10089940" y="2959729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7200" dirty="0">
                <a:solidFill>
                  <a:srgbClr val="FF0000"/>
                </a:solidFill>
                <a:sym typeface="Wingdings" panose="05000000000000000000" pitchFamily="2" charset="2"/>
              </a:rPr>
              <a:t></a:t>
            </a:r>
            <a:endParaRPr lang="zh-CN" altLang="en-US" sz="7200" dirty="0">
              <a:solidFill>
                <a:srgbClr val="FF0000"/>
              </a:solidFill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FFC3A279-F276-564C-9DE7-5B8716F160A0}"/>
              </a:ext>
            </a:extLst>
          </p:cNvPr>
          <p:cNvSpPr/>
          <p:nvPr/>
        </p:nvSpPr>
        <p:spPr>
          <a:xfrm>
            <a:off x="263352" y="382012"/>
            <a:ext cx="1107996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CN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改正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4" name="文字方塊 5">
            <a:extLst>
              <a:ext uri="{FF2B5EF4-FFF2-40B4-BE49-F238E27FC236}">
                <a16:creationId xmlns:a16="http://schemas.microsoft.com/office/drawing/2014/main" id="{7F930A89-2E2C-CF1D-E3B6-B95181D0B7E4}"/>
              </a:ext>
            </a:extLst>
          </p:cNvPr>
          <p:cNvSpPr txBox="1"/>
          <p:nvPr/>
        </p:nvSpPr>
        <p:spPr>
          <a:xfrm>
            <a:off x="1883532" y="4222499"/>
            <a:ext cx="8424936" cy="1815882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>
              <a:spcBef>
                <a:spcPts val="675"/>
              </a:spcBef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通讀全詩，可以知道童詩的主旨是「分享令大家更快樂」，即代表主旨的關鍵詞是「分享」。由此可判斷出，句子想表達的意思是「大家一起吃糖果可以體會到分享的快樂」。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0417227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4" grpId="0" animBg="1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2570</TotalTime>
  <Words>472</Words>
  <Application>Microsoft Office PowerPoint</Application>
  <PresentationFormat>宽屏</PresentationFormat>
  <Paragraphs>47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DFKai-SB</vt:lpstr>
      <vt:lpstr>MKaiHK-Medium</vt:lpstr>
      <vt:lpstr>PMingLiU (标题)</vt:lpstr>
      <vt:lpstr>微软雅黑</vt:lpstr>
      <vt:lpstr>Arial</vt:lpstr>
      <vt:lpstr>Calibri</vt:lpstr>
      <vt:lpstr>Calibri Light</vt:lpstr>
      <vt:lpstr>Times New Roman</vt:lpstr>
      <vt:lpstr>Wingdings</vt:lpstr>
      <vt:lpstr>BCA_Template</vt:lpstr>
      <vt:lpstr>易錯點： 未能理解句子的深層意思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Forrest Gan</cp:lastModifiedBy>
  <cp:revision>900</cp:revision>
  <dcterms:created xsi:type="dcterms:W3CDTF">2020-02-20T03:30:37Z</dcterms:created>
  <dcterms:modified xsi:type="dcterms:W3CDTF">2024-08-08T06:45:22Z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