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3" r:id="rId1"/>
  </p:sldMasterIdLst>
  <p:notesMasterIdLst>
    <p:notesMasterId r:id="rId9"/>
  </p:notesMasterIdLst>
  <p:handoutMasterIdLst>
    <p:handoutMasterId r:id="rId10"/>
  </p:handoutMasterIdLst>
  <p:sldIdLst>
    <p:sldId id="256" r:id="rId2"/>
    <p:sldId id="269" r:id="rId3"/>
    <p:sldId id="274" r:id="rId4"/>
    <p:sldId id="275" r:id="rId5"/>
    <p:sldId id="276" r:id="rId6"/>
    <p:sldId id="278" r:id="rId7"/>
    <p:sldId id="277" r:id="rId8"/>
  </p:sldIdLst>
  <p:sldSz cx="12192000" cy="6858000"/>
  <p:notesSz cx="6807200" cy="9939338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orrest Gan" initials="FG" lastIdx="1" clrIdx="0">
    <p:extLst>
      <p:ext uri="{19B8F6BF-5375-455C-9EA6-DF929625EA0E}">
        <p15:presenceInfo xmlns:p15="http://schemas.microsoft.com/office/powerpoint/2012/main" userId="S::forrest.gan@classroom.com.hk::11e19a87-42c8-4fab-be20-2b30db99742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FF9900"/>
    <a:srgbClr val="FFFF66"/>
    <a:srgbClr val="CCFF99"/>
    <a:srgbClr val="FF00FF"/>
    <a:srgbClr val="FF66FF"/>
    <a:srgbClr val="DEFEFF"/>
    <a:srgbClr val="9900CC"/>
    <a:srgbClr val="CC00CC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06" autoAdjust="0"/>
    <p:restoredTop sz="94660"/>
  </p:normalViewPr>
  <p:slideViewPr>
    <p:cSldViewPr showGuides="1">
      <p:cViewPr varScale="1">
        <p:scale>
          <a:sx n="64" d="100"/>
          <a:sy n="64" d="100"/>
        </p:scale>
        <p:origin x="156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0D752A-41B9-4E8B-BD6A-88DB3EF27FF4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FFC46DF-EF5E-4F95-8E2F-94D023AE618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zh-TW" dirty="0"/>
              <a:t>1</a:t>
            </a:fld>
            <a:endParaRPr lang="en-US" altLang="zh-TW" dirty="0"/>
          </a:p>
        </p:txBody>
      </p:sp>
      <p:sp>
        <p:nvSpPr>
          <p:cNvPr id="512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51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2048586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62446833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56552766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86327034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639205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8109371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4575291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22710189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93762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1933740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47940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36200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6721" y="2132856"/>
            <a:ext cx="8598557" cy="2232248"/>
          </a:xfrm>
        </p:spPr>
        <p:txBody>
          <a:bodyPr vert="horz" wrap="square" lIns="91440" tIns="45720" rIns="91440" bIns="45720" numCol="1" anchor="ctr" anchorCtr="0" compatLnSpc="1">
            <a:normAutofit fontScale="90000"/>
          </a:bodyPr>
          <a:lstStyle/>
          <a:p>
            <a:pPr lvl="0">
              <a:lnSpc>
                <a:spcPct val="150000"/>
              </a:lnSpc>
              <a:defRPr/>
            </a:pPr>
            <a:r>
              <a:rPr lang="zh-TW" altLang="en-US" sz="5300" b="1" dirty="0">
                <a:solidFill>
                  <a:schemeClr val="accent1">
                    <a:lumMod val="75000"/>
                  </a:schemeClr>
                </a:solidFill>
              </a:rPr>
              <a:t>問</a:t>
            </a:r>
            <a:r>
              <a:rPr lang="zh-CN" altLang="en-US" sz="5300" b="1" dirty="0">
                <a:solidFill>
                  <a:schemeClr val="accent1">
                    <a:lumMod val="75000"/>
                  </a:schemeClr>
                </a:solidFill>
              </a:rPr>
              <a:t>細節</a:t>
            </a:r>
            <a:r>
              <a:rPr lang="zh-TW" altLang="en-US" sz="5300" b="1" dirty="0">
                <a:solidFill>
                  <a:schemeClr val="accent1">
                    <a:lumMod val="75000"/>
                  </a:schemeClr>
                </a:solidFill>
              </a:rPr>
              <a:t>：</a:t>
            </a:r>
            <a:br>
              <a:rPr lang="en-US" altLang="zh-TW" sz="4800" b="1" dirty="0">
                <a:solidFill>
                  <a:schemeClr val="accent6"/>
                </a:solidFill>
              </a:rPr>
            </a:br>
            <a:r>
              <a:rPr lang="zh-TW" altLang="en-US" sz="4900" b="1" dirty="0"/>
              <a:t>掌握文章</a:t>
            </a:r>
            <a:r>
              <a:rPr lang="zh-CN" altLang="en-US" sz="4900" b="1" dirty="0"/>
              <a:t>細節</a:t>
            </a:r>
            <a:endParaRPr lang="zh-TW" altLang="en-US" sz="4900" b="1" dirty="0">
              <a:solidFill>
                <a:schemeClr val="tx1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767408" y="620688"/>
            <a:ext cx="264687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4800" kern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考點補充</a:t>
            </a:r>
            <a:endParaRPr kumimoji="1" lang="zh-TW" altLang="en-US" sz="4800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6">
            <a:extLst>
              <a:ext uri="{FF2B5EF4-FFF2-40B4-BE49-F238E27FC236}">
                <a16:creationId xmlns:a16="http://schemas.microsoft.com/office/drawing/2014/main" id="{28F37085-33B3-477A-BFE3-9E93FB561644}"/>
              </a:ext>
            </a:extLst>
          </p:cNvPr>
          <p:cNvSpPr txBox="1"/>
          <p:nvPr/>
        </p:nvSpPr>
        <p:spPr>
          <a:xfrm>
            <a:off x="1703512" y="3332172"/>
            <a:ext cx="9289032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其常考題型有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圖表題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選擇題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表格題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短答題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5" name="文字方塊 6">
            <a:extLst>
              <a:ext uri="{FF2B5EF4-FFF2-40B4-BE49-F238E27FC236}">
                <a16:creationId xmlns:a16="http://schemas.microsoft.com/office/drawing/2014/main" id="{F642FB97-CD9C-72A8-E322-766B52893535}"/>
              </a:ext>
            </a:extLst>
          </p:cNvPr>
          <p:cNvSpPr txBox="1"/>
          <p:nvPr/>
        </p:nvSpPr>
        <p:spPr>
          <a:xfrm>
            <a:off x="1703512" y="1412776"/>
            <a:ext cx="9001000" cy="15696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「問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細節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」主要考察我們是否能準確理解文章細節內容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，例如文中事物擺放的位置，人物的外形、動作，時間記錄等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>
            <a:extLst>
              <a:ext uri="{FF2B5EF4-FFF2-40B4-BE49-F238E27FC236}">
                <a16:creationId xmlns:a16="http://schemas.microsoft.com/office/drawing/2014/main" id="{14228785-31CF-422C-8B0B-0A58FE7AAD6F}"/>
              </a:ext>
            </a:extLst>
          </p:cNvPr>
          <p:cNvSpPr/>
          <p:nvPr/>
        </p:nvSpPr>
        <p:spPr>
          <a:xfrm>
            <a:off x="548495" y="404664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解題步驟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733BB70A-66AF-AB31-20C3-B18B7C4C329B}"/>
              </a:ext>
            </a:extLst>
          </p:cNvPr>
          <p:cNvSpPr txBox="1"/>
          <p:nvPr/>
        </p:nvSpPr>
        <p:spPr>
          <a:xfrm>
            <a:off x="3340207" y="2066773"/>
            <a:ext cx="6408712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TW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找出題目考問的</a:t>
            </a:r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細節（關鍵詞）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10261D9C-955E-0299-9205-447B2D3A64A2}"/>
              </a:ext>
            </a:extLst>
          </p:cNvPr>
          <p:cNvSpPr txBox="1"/>
          <p:nvPr/>
        </p:nvSpPr>
        <p:spPr>
          <a:xfrm>
            <a:off x="3340205" y="2980230"/>
            <a:ext cx="6408714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在文中找到關鍵詞所在的段落或句子，分析內容重點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7" name="泪滴形 16">
            <a:extLst>
              <a:ext uri="{FF2B5EF4-FFF2-40B4-BE49-F238E27FC236}">
                <a16:creationId xmlns:a16="http://schemas.microsoft.com/office/drawing/2014/main" id="{1979CB37-D782-C70A-E5BA-0AE4B71D7EDA}"/>
              </a:ext>
            </a:extLst>
          </p:cNvPr>
          <p:cNvSpPr/>
          <p:nvPr/>
        </p:nvSpPr>
        <p:spPr bwMode="auto">
          <a:xfrm>
            <a:off x="2579820" y="2091744"/>
            <a:ext cx="646330" cy="646330"/>
          </a:xfrm>
          <a:prstGeom prst="teardrop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1</a:t>
            </a:r>
            <a:endParaRPr kumimoji="1" lang="zh-CN" altLang="en-US" sz="2800" dirty="0"/>
          </a:p>
        </p:txBody>
      </p:sp>
      <p:sp>
        <p:nvSpPr>
          <p:cNvPr id="18" name="泪滴形 17">
            <a:extLst>
              <a:ext uri="{FF2B5EF4-FFF2-40B4-BE49-F238E27FC236}">
                <a16:creationId xmlns:a16="http://schemas.microsoft.com/office/drawing/2014/main" id="{7CB4CEE1-C27B-9EEE-936B-B881BF00AC4B}"/>
              </a:ext>
            </a:extLst>
          </p:cNvPr>
          <p:cNvSpPr/>
          <p:nvPr/>
        </p:nvSpPr>
        <p:spPr bwMode="auto">
          <a:xfrm>
            <a:off x="2579820" y="3002955"/>
            <a:ext cx="646330" cy="646330"/>
          </a:xfrm>
          <a:prstGeom prst="teardrop">
            <a:avLst/>
          </a:prstGeom>
          <a:solidFill>
            <a:srgbClr val="92D050">
              <a:alpha val="33000"/>
            </a:srgb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2</a:t>
            </a:r>
            <a:endParaRPr kumimoji="1" lang="zh-CN" altLang="en-US" sz="2800" dirty="0"/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F2AE06BA-3A02-673A-B3C6-D55ECC54D226}"/>
              </a:ext>
            </a:extLst>
          </p:cNvPr>
          <p:cNvSpPr txBox="1"/>
          <p:nvPr/>
        </p:nvSpPr>
        <p:spPr>
          <a:xfrm>
            <a:off x="3340205" y="4443037"/>
            <a:ext cx="6408713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根據內容重點答題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20" name="泪滴形 19">
            <a:extLst>
              <a:ext uri="{FF2B5EF4-FFF2-40B4-BE49-F238E27FC236}">
                <a16:creationId xmlns:a16="http://schemas.microsoft.com/office/drawing/2014/main" id="{939A42ED-08B7-84DC-D060-48547DDD98A3}"/>
              </a:ext>
            </a:extLst>
          </p:cNvPr>
          <p:cNvSpPr/>
          <p:nvPr/>
        </p:nvSpPr>
        <p:spPr bwMode="auto">
          <a:xfrm>
            <a:off x="2579820" y="4468008"/>
            <a:ext cx="646330" cy="646330"/>
          </a:xfrm>
          <a:prstGeom prst="teardrop">
            <a:avLst/>
          </a:prstGeom>
          <a:solidFill>
            <a:srgbClr val="FFFF00">
              <a:alpha val="32549"/>
            </a:srgbClr>
          </a:solidFill>
          <a:ln w="95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3</a:t>
            </a:r>
            <a:endParaRPr kumimoji="1"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64072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E917C73C-081F-4E7E-AB43-8C08DE4F4B4A}"/>
              </a:ext>
            </a:extLst>
          </p:cNvPr>
          <p:cNvSpPr txBox="1"/>
          <p:nvPr/>
        </p:nvSpPr>
        <p:spPr>
          <a:xfrm>
            <a:off x="839416" y="1567657"/>
            <a:ext cx="10513168" cy="2759025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爸爸媽媽親手為我做的這個生日蛋糕真的太棒了！上面用奶油和糖漿做出了各種我喜歡的東西：帥氣的騎士、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神祕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的巫師、輕盈的精靈，但後面還有一條令我很害怕的兇猛的巨龍。我知道爸爸媽媽是希望我能像這三位勇士一樣，勇敢地去挑戰困難。我暗暗許下心願，希望自己能戰勝人生道路上所有的「惡龍」。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982FDCA3-9B4B-EF8B-9E0C-4CDC3E66296D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5702974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883532" y="4480358"/>
            <a:ext cx="8424936" cy="954107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 algn="just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根據題目關鍵詞，在文章中找到包含此細節的句子，然後在句子辨別出不符合題目關鍵詞的內容。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文字方塊 6">
            <a:extLst>
              <a:ext uri="{FF2B5EF4-FFF2-40B4-BE49-F238E27FC236}">
                <a16:creationId xmlns:a16="http://schemas.microsoft.com/office/drawing/2014/main" id="{1AAB7D0B-4BC7-4B70-9FC1-C2CF11E9AF1B}"/>
              </a:ext>
            </a:extLst>
          </p:cNvPr>
          <p:cNvSpPr txBox="1"/>
          <p:nvPr/>
        </p:nvSpPr>
        <p:spPr>
          <a:xfrm>
            <a:off x="1973099" y="1196752"/>
            <a:ext cx="8245801" cy="240065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下列哪一項</a:t>
            </a:r>
            <a:r>
              <a:rPr lang="zh-CN" altLang="en-US" sz="3000" b="1" u="sng" dirty="0">
                <a:latin typeface="PMingLiU" panose="02020500000000000000" pitchFamily="18" charset="-120"/>
                <a:ea typeface="PMingLiU" panose="02020500000000000000" pitchFamily="18" charset="-120"/>
                <a:sym typeface="Wingdings" panose="05000000000000000000" pitchFamily="2" charset="2"/>
              </a:rPr>
              <a:t>不是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作者喜歡的事物？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帥氣的騎士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B.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神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祕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的巫師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輕盈的精靈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兇猛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的巨龍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7452C746-EAAF-883D-A3F0-CD9AF47755BF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25" name="椭圆 24">
            <a:extLst>
              <a:ext uri="{FF2B5EF4-FFF2-40B4-BE49-F238E27FC236}">
                <a16:creationId xmlns:a16="http://schemas.microsoft.com/office/drawing/2014/main" id="{D2248521-1161-D3C0-FE0C-5A6D8F6319FB}"/>
              </a:ext>
            </a:extLst>
          </p:cNvPr>
          <p:cNvSpPr/>
          <p:nvPr/>
        </p:nvSpPr>
        <p:spPr>
          <a:xfrm>
            <a:off x="4697562" y="1087985"/>
            <a:ext cx="2736304" cy="72316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58712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DA514A98-BA48-6F53-945D-72F2573FDC52}"/>
              </a:ext>
            </a:extLst>
          </p:cNvPr>
          <p:cNvSpPr txBox="1"/>
          <p:nvPr/>
        </p:nvSpPr>
        <p:spPr>
          <a:xfrm>
            <a:off x="839416" y="1567657"/>
            <a:ext cx="10513168" cy="2759025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爸爸媽媽親手為我做的這個生日蛋糕真的太棒了！上面用奶油和糖漿做出了各種我喜歡的東西：帥氣的騎士、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神祕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的巫師、輕盈的精靈，但後面還有一條令我很害怕的兇猛的巨龍。我知道爸爸媽媽是希望我能像這三位勇士一樣，勇敢地去挑戰困難。我暗暗許下心願，希望自己能戰勝人生道路上所有的「惡龍」。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237F607E-85B0-DD35-BBAC-B91D887571B6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cxnSp>
        <p:nvCxnSpPr>
          <p:cNvPr id="25" name="直接连接符 24">
            <a:extLst>
              <a:ext uri="{FF2B5EF4-FFF2-40B4-BE49-F238E27FC236}">
                <a16:creationId xmlns:a16="http://schemas.microsoft.com/office/drawing/2014/main" id="{C389EFA4-2F4C-70A0-DE67-CDBAAADB01EB}"/>
              </a:ext>
            </a:extLst>
          </p:cNvPr>
          <p:cNvCxnSpPr>
            <a:cxnSpLocks/>
          </p:cNvCxnSpPr>
          <p:nvPr/>
        </p:nvCxnSpPr>
        <p:spPr bwMode="auto">
          <a:xfrm flipV="1">
            <a:off x="6240016" y="2933800"/>
            <a:ext cx="5163434" cy="8913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7" name="直接连接符 26">
            <a:extLst>
              <a:ext uri="{FF2B5EF4-FFF2-40B4-BE49-F238E27FC236}">
                <a16:creationId xmlns:a16="http://schemas.microsoft.com/office/drawing/2014/main" id="{BA8F135C-B039-5918-D91E-6DA480098B07}"/>
              </a:ext>
            </a:extLst>
          </p:cNvPr>
          <p:cNvCxnSpPr>
            <a:cxnSpLocks/>
          </p:cNvCxnSpPr>
          <p:nvPr/>
        </p:nvCxnSpPr>
        <p:spPr bwMode="auto">
          <a:xfrm>
            <a:off x="983432" y="3407596"/>
            <a:ext cx="1065604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AD0573C1-1C1C-C8AA-FC6F-AFE83E78FA43}"/>
              </a:ext>
            </a:extLst>
          </p:cNvPr>
          <p:cNvCxnSpPr>
            <a:cxnSpLocks/>
          </p:cNvCxnSpPr>
          <p:nvPr/>
        </p:nvCxnSpPr>
        <p:spPr bwMode="auto">
          <a:xfrm>
            <a:off x="4903577" y="3407596"/>
            <a:ext cx="3928727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1631066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6">
            <a:extLst>
              <a:ext uri="{FF2B5EF4-FFF2-40B4-BE49-F238E27FC236}">
                <a16:creationId xmlns:a16="http://schemas.microsoft.com/office/drawing/2014/main" id="{0540DDB2-D5D9-ADFD-43E4-87C933698E1F}"/>
              </a:ext>
            </a:extLst>
          </p:cNvPr>
          <p:cNvSpPr txBox="1"/>
          <p:nvPr/>
        </p:nvSpPr>
        <p:spPr>
          <a:xfrm>
            <a:off x="1973099" y="1196752"/>
            <a:ext cx="8245801" cy="240065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下列哪一項</a:t>
            </a:r>
            <a:r>
              <a:rPr lang="zh-CN" altLang="en-US" sz="3000" b="1" u="sng" dirty="0">
                <a:latin typeface="PMingLiU" panose="02020500000000000000" pitchFamily="18" charset="-120"/>
                <a:ea typeface="PMingLiU" panose="02020500000000000000" pitchFamily="18" charset="-120"/>
                <a:sym typeface="Wingdings" panose="05000000000000000000" pitchFamily="2" charset="2"/>
              </a:rPr>
              <a:t>不是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作者喜歡的事物？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帥氣的騎士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B.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神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祕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的巫師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輕盈的精靈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兇猛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的巨龍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538685" y="4430239"/>
            <a:ext cx="8680215" cy="1384995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 algn="just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題目要求選出不是作者喜歡的事物，騎士、巫師、精靈都是作者喜歡的，但對巨龍的描述是「令我很害怕的」，因此巨龍並不是作者喜歡的事物。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900EEEB8-B231-7AEC-D3F0-280D4AD53703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24" name="椭圆 23">
            <a:extLst>
              <a:ext uri="{FF2B5EF4-FFF2-40B4-BE49-F238E27FC236}">
                <a16:creationId xmlns:a16="http://schemas.microsoft.com/office/drawing/2014/main" id="{151FEC0E-0F4B-DB13-16D7-53E3F11688D1}"/>
              </a:ext>
            </a:extLst>
          </p:cNvPr>
          <p:cNvSpPr/>
          <p:nvPr/>
        </p:nvSpPr>
        <p:spPr bwMode="auto">
          <a:xfrm>
            <a:off x="2312108" y="3182549"/>
            <a:ext cx="216000" cy="216000"/>
          </a:xfrm>
          <a:prstGeom prst="ellipse">
            <a:avLst/>
          </a:prstGeom>
          <a:solidFill>
            <a:srgbClr val="FF0000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503050405090304" pitchFamily="18" charset="0"/>
              <a:ea typeface="PMingLiU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4143777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4" grpId="0" animBg="1"/>
    </p:bldLst>
  </p:timing>
</p:sld>
</file>

<file path=ppt/theme/theme1.xml><?xml version="1.0" encoding="utf-8"?>
<a:theme xmlns:a="http://schemas.openxmlformats.org/drawingml/2006/main" name="BCA_Template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3450</TotalTime>
  <Words>558</Words>
  <Application>Microsoft Office PowerPoint</Application>
  <PresentationFormat>宽屏</PresentationFormat>
  <Paragraphs>32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6" baseType="lpstr">
      <vt:lpstr>DFKai-SB</vt:lpstr>
      <vt:lpstr>MKaiHK-Medium</vt:lpstr>
      <vt:lpstr>PMingLiU</vt:lpstr>
      <vt:lpstr>微软雅黑</vt:lpstr>
      <vt:lpstr>Arial</vt:lpstr>
      <vt:lpstr>Calibri</vt:lpstr>
      <vt:lpstr>Calibri Light</vt:lpstr>
      <vt:lpstr>Times New Roman</vt:lpstr>
      <vt:lpstr>BCA_Template</vt:lpstr>
      <vt:lpstr>問細節： 掌握文章細節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Classroom Publications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重點句閱讀法（一） 結合文章的重點句判斷詞義</dc:title>
  <dc:creator>DELL</dc:creator>
  <cp:lastModifiedBy>Forrest Gan</cp:lastModifiedBy>
  <cp:revision>977</cp:revision>
  <dcterms:created xsi:type="dcterms:W3CDTF">2020-02-20T03:30:37Z</dcterms:created>
  <dcterms:modified xsi:type="dcterms:W3CDTF">2024-08-13T06:39:17Z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1028-1.9.1.2994</vt:lpwstr>
  </property>
</Properties>
</file>