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63" r:id="rId1"/>
  </p:sldMasterIdLst>
  <p:notesMasterIdLst>
    <p:notesMasterId r:id="rId9"/>
  </p:notesMasterIdLst>
  <p:handoutMasterIdLst>
    <p:handoutMasterId r:id="rId10"/>
  </p:handoutMasterIdLst>
  <p:sldIdLst>
    <p:sldId id="256" r:id="rId2"/>
    <p:sldId id="269" r:id="rId3"/>
    <p:sldId id="274" r:id="rId4"/>
    <p:sldId id="275" r:id="rId5"/>
    <p:sldId id="276" r:id="rId6"/>
    <p:sldId id="278" r:id="rId7"/>
    <p:sldId id="277" r:id="rId8"/>
  </p:sldIdLst>
  <p:sldSz cx="12192000" cy="6858000"/>
  <p:notesSz cx="6807200" cy="9939338"/>
  <p:kinsoku lang="zh-TW" invalStChars="!),.:;?]}，、。．；：？！︰…‥﹐﹑﹒﹔﹕﹖﹗｜–︱—︳?︴﹏）︶﹜︸〕︺】︼》︾〉﹀」﹂』﹄﹚﹜﹞’”〞′·" invalEndChars="([{（︵﹛︷〔︹【︻《︽〈︿「﹁『﹃﹙﹛﹝‘“〝‵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00"/>
    <a:srgbClr val="FFFF66"/>
    <a:srgbClr val="CCFF99"/>
    <a:srgbClr val="FF00FF"/>
    <a:srgbClr val="FF66FF"/>
    <a:srgbClr val="DEFEFF"/>
    <a:srgbClr val="9900CC"/>
    <a:srgbClr val="CC00CC"/>
    <a:srgbClr val="FF3399"/>
    <a:srgbClr val="00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06" autoAdjust="0"/>
    <p:restoredTop sz="94660"/>
  </p:normalViewPr>
  <p:slideViewPr>
    <p:cSldViewPr showGuides="1">
      <p:cViewPr varScale="1">
        <p:scale>
          <a:sx n="61" d="100"/>
          <a:sy n="61" d="100"/>
        </p:scale>
        <p:origin x="330" y="7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 showFormatting="0">
    <p:cViewPr>
      <p:scale>
        <a:sx n="66" d="100"/>
        <a:sy n="66" d="100"/>
      </p:scale>
      <p:origin x="0" y="282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9575" cy="4968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eaLnBrk="1" hangingPunct="1">
              <a:defRPr sz="1200">
                <a:latin typeface="Arial" panose="020B060402020209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17408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6038" y="0"/>
            <a:ext cx="2949575" cy="4968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r" eaLnBrk="1" hangingPunct="1">
              <a:defRPr sz="1200">
                <a:latin typeface="Arial" panose="020B0604020202090204" pitchFamily="34" charset="0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17408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40863"/>
            <a:ext cx="2949575" cy="4968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 eaLnBrk="1" hangingPunct="1">
              <a:defRPr sz="1200">
                <a:latin typeface="Arial" panose="020B060402020209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17408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6038" y="9440863"/>
            <a:ext cx="2949575" cy="4968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 algn="r" eaLnBrk="1" hangingPunct="1">
              <a:defRPr sz="1200">
                <a:latin typeface="Arial" panose="020B0604020202090204" pitchFamily="34" charset="0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9D0D752A-41B9-4E8B-BD6A-88DB3EF27FF4}" type="slidenum">
              <a:rPr kumimoji="1" lang="en-US" altLang="zh-TW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90204" pitchFamily="34" charset="0"/>
                <a:ea typeface="PMingLiU" pitchFamily="18" charset="-120"/>
                <a:cs typeface="+mn-cs"/>
              </a:rPr>
              <a:t>‹#›</a:t>
            </a:fld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PMingLiU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9575" cy="4968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eaLnBrk="1" hangingPunct="1">
              <a:defRPr sz="1200">
                <a:latin typeface="Arial" panose="020B060402020209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860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6038" y="0"/>
            <a:ext cx="2949575" cy="4968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r" eaLnBrk="1" hangingPunct="1">
              <a:defRPr sz="1200">
                <a:latin typeface="Arial" panose="020B0604020202090204" pitchFamily="34" charset="0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2052" name="Rectangle 4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92075" y="746125"/>
            <a:ext cx="6624638" cy="3727450"/>
          </a:xfrm>
          <a:prstGeom prst="rect">
            <a:avLst/>
          </a:prstGeom>
          <a:noFill/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sp>
      <p:sp>
        <p:nvSpPr>
          <p:cNvPr id="860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1038" y="4721225"/>
            <a:ext cx="5445125" cy="44719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zh-TW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90204" pitchFamily="34" charset="0"/>
                <a:ea typeface="PMingLiU" pitchFamily="18" charset="-120"/>
                <a:cs typeface="+mn-cs"/>
              </a:rPr>
              <a:t>按一下以編輯母片</a:t>
            </a: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zh-TW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90204" pitchFamily="34" charset="0"/>
                <a:ea typeface="PMingLiU" pitchFamily="18" charset="-120"/>
                <a:cs typeface="+mn-cs"/>
              </a:rPr>
              <a:t>第二層</a:t>
            </a:r>
          </a:p>
          <a:p>
            <a:pPr marL="914400" marR="0" lvl="2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zh-TW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90204" pitchFamily="34" charset="0"/>
                <a:ea typeface="PMingLiU" pitchFamily="18" charset="-120"/>
                <a:cs typeface="+mn-cs"/>
              </a:rPr>
              <a:t>第三層</a:t>
            </a:r>
          </a:p>
          <a:p>
            <a:pPr marL="1371600" marR="0" lvl="3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zh-TW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90204" pitchFamily="34" charset="0"/>
                <a:ea typeface="PMingLiU" pitchFamily="18" charset="-120"/>
                <a:cs typeface="+mn-cs"/>
              </a:rPr>
              <a:t>第四層</a:t>
            </a:r>
          </a:p>
          <a:p>
            <a:pPr marL="1828800" marR="0" lvl="4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zh-TW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90204" pitchFamily="34" charset="0"/>
                <a:ea typeface="PMingLiU" pitchFamily="18" charset="-120"/>
                <a:cs typeface="+mn-cs"/>
              </a:rPr>
              <a:t>第五層</a:t>
            </a:r>
          </a:p>
        </p:txBody>
      </p:sp>
      <p:sp>
        <p:nvSpPr>
          <p:cNvPr id="860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0863"/>
            <a:ext cx="2949575" cy="4968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 eaLnBrk="1" hangingPunct="1">
              <a:defRPr sz="1200">
                <a:latin typeface="Arial" panose="020B060402020209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860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6038" y="9440863"/>
            <a:ext cx="2949575" cy="4968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 algn="r" eaLnBrk="1" hangingPunct="1">
              <a:defRPr sz="1200">
                <a:latin typeface="Arial" panose="020B0604020202090204" pitchFamily="34" charset="0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EFFC46DF-EF5E-4F95-8E2F-94D023AE6183}" type="slidenum">
              <a:rPr kumimoji="1" lang="en-US" altLang="zh-TW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90204" pitchFamily="34" charset="0"/>
                <a:ea typeface="PMingLiU" pitchFamily="18" charset="-120"/>
                <a:cs typeface="+mn-cs"/>
              </a:rPr>
              <a:t>‹#›</a:t>
            </a:fld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PMingLiU" pitchFamily="18" charset="-120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90204" pitchFamily="34" charset="0"/>
        <a:ea typeface="PMingLiU" pitchFamily="18" charset="-12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90204" pitchFamily="34" charset="0"/>
        <a:ea typeface="PMingLiU" pitchFamily="18" charset="-12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90204" pitchFamily="34" charset="0"/>
        <a:ea typeface="PMingLiU" pitchFamily="18" charset="-12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90204" pitchFamily="34" charset="0"/>
        <a:ea typeface="PMingLiU" pitchFamily="18" charset="-12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90204" pitchFamily="34" charset="0"/>
        <a:ea typeface="PMingLiU" pitchFamily="18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 txBox="1">
            <a:spLocks noGrp="1"/>
          </p:cNvSpPr>
          <p:nvPr>
            <p:ph type="sldNum" sz="quarter"/>
          </p:nvPr>
        </p:nvSpPr>
        <p:spPr>
          <a:xfrm>
            <a:off x="3856038" y="9440863"/>
            <a:ext cx="2949575" cy="496887"/>
          </a:xfrm>
          <a:prstGeom prst="rect">
            <a:avLst/>
          </a:prstGeom>
          <a:noFill/>
          <a:ln w="9525">
            <a:noFill/>
          </a:ln>
        </p:spPr>
        <p:txBody>
          <a:bodyPr anchor="b"/>
          <a:lstStyle/>
          <a:p>
            <a:pPr lvl="0" algn="r" eaLnBrk="1" hangingPunct="1">
              <a:spcBef>
                <a:spcPct val="0"/>
              </a:spcBef>
            </a:pPr>
            <a:fld id="{9A0DB2DC-4C9A-4742-B13C-FB6460FD3503}" type="slidenum">
              <a:rPr lang="en-US" altLang="zh-TW" dirty="0"/>
              <a:t>1</a:t>
            </a:fld>
            <a:endParaRPr lang="en-US" altLang="zh-TW" dirty="0"/>
          </a:p>
        </p:txBody>
      </p:sp>
      <p:sp>
        <p:nvSpPr>
          <p:cNvPr id="5123" name="Rectangle 2"/>
          <p:cNvSpPr>
            <a:spLocks noGrp="1" noRot="1" noChangeAspect="1" noTextEdit="1"/>
          </p:cNvSpPr>
          <p:nvPr>
            <p:ph type="sldImg"/>
          </p:nvPr>
        </p:nvSpPr>
        <p:spPr>
          <a:xfrm>
            <a:off x="92075" y="746125"/>
            <a:ext cx="6624638" cy="3727450"/>
          </a:xfrm>
        </p:spPr>
      </p:sp>
      <p:sp>
        <p:nvSpPr>
          <p:cNvPr id="5124" name="Rectangle 3"/>
          <p:cNvSpPr>
            <a:spLocks noGrp="1"/>
          </p:cNvSpPr>
          <p:nvPr>
            <p:ph type="body" idx="1"/>
          </p:nvPr>
        </p:nvSpPr>
        <p:spPr/>
        <p:txBody>
          <a:bodyPr wrap="square" lIns="91440" tIns="45720" rIns="91440" bIns="45720" anchor="t"/>
          <a:lstStyle/>
          <a:p>
            <a:pPr lvl="0" eaLnBrk="1" hangingPunct="1"/>
            <a:endParaRPr lang="zh-CN" altLang="zh-CN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3204858699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2624468339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2565527668"/>
      </p:ext>
    </p:extLst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1863270344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1263920587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810937165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3457529156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2227101897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19376292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1193374098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1247940020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kumimoji="1"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23620027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  <p:sldLayoutId id="2147483668" r:id="rId5"/>
    <p:sldLayoutId id="2147483669" r:id="rId6"/>
    <p:sldLayoutId id="2147483670" r:id="rId7"/>
    <p:sldLayoutId id="2147483671" r:id="rId8"/>
    <p:sldLayoutId id="2147483672" r:id="rId9"/>
    <p:sldLayoutId id="2147483673" r:id="rId10"/>
    <p:sldLayoutId id="2147483674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796721" y="2132856"/>
            <a:ext cx="8598557" cy="2232248"/>
          </a:xfrm>
        </p:spPr>
        <p:txBody>
          <a:bodyPr vert="horz" wrap="square" lIns="91440" tIns="45720" rIns="91440" bIns="45720" numCol="1" anchor="ctr" anchorCtr="0" compatLnSpc="1">
            <a:normAutofit fontScale="90000"/>
          </a:bodyPr>
          <a:lstStyle/>
          <a:p>
            <a:pPr lvl="0">
              <a:lnSpc>
                <a:spcPct val="150000"/>
              </a:lnSpc>
              <a:defRPr/>
            </a:pPr>
            <a:r>
              <a:rPr lang="zh-TW" altLang="en-US" sz="5300" b="1" dirty="0">
                <a:solidFill>
                  <a:schemeClr val="accent1">
                    <a:lumMod val="75000"/>
                  </a:schemeClr>
                </a:solidFill>
              </a:rPr>
              <a:t>問大意：</a:t>
            </a:r>
            <a:br>
              <a:rPr lang="en-US" altLang="zh-TW" sz="4800" b="1" dirty="0">
                <a:solidFill>
                  <a:schemeClr val="accent6"/>
                </a:solidFill>
              </a:rPr>
            </a:br>
            <a:r>
              <a:rPr lang="zh-TW" altLang="en-US" sz="4900" b="1" dirty="0"/>
              <a:t>掌握文章或段落大意</a:t>
            </a:r>
            <a:endParaRPr lang="zh-TW" altLang="en-US" sz="4900" b="1" dirty="0">
              <a:solidFill>
                <a:schemeClr val="tx1"/>
              </a:solidFill>
            </a:endParaRPr>
          </a:p>
        </p:txBody>
      </p:sp>
      <p:sp>
        <p:nvSpPr>
          <p:cNvPr id="3" name="矩形 2"/>
          <p:cNvSpPr/>
          <p:nvPr/>
        </p:nvSpPr>
        <p:spPr>
          <a:xfrm>
            <a:off x="767408" y="620688"/>
            <a:ext cx="2646878" cy="83099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kumimoji="1" lang="zh-TW" altLang="en-US" sz="4800" kern="0" dirty="0">
                <a:ln w="0"/>
                <a:solidFill>
                  <a:schemeClr val="accent2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微软雅黑" pitchFamily="34" charset="-122"/>
                <a:ea typeface="微软雅黑" pitchFamily="34" charset="-122"/>
              </a:rPr>
              <a:t>考點補充</a:t>
            </a:r>
            <a:endParaRPr kumimoji="1" lang="zh-TW" altLang="en-US" sz="4800" dirty="0">
              <a:ln w="0"/>
              <a:solidFill>
                <a:schemeClr val="accent2">
                  <a:lumMod val="75000"/>
                </a:schemeClr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微软雅黑" pitchFamily="34" charset="-122"/>
              <a:ea typeface="微软雅黑" pitchFamily="3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方塊 6">
            <a:extLst>
              <a:ext uri="{FF2B5EF4-FFF2-40B4-BE49-F238E27FC236}">
                <a16:creationId xmlns:a16="http://schemas.microsoft.com/office/drawing/2014/main" id="{28F37085-33B3-477A-BFE3-9E93FB561644}"/>
              </a:ext>
            </a:extLst>
          </p:cNvPr>
          <p:cNvSpPr txBox="1"/>
          <p:nvPr/>
        </p:nvSpPr>
        <p:spPr>
          <a:xfrm>
            <a:off x="1703512" y="2636912"/>
            <a:ext cx="9289032" cy="5847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442913" indent="-442913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altLang="zh-TW" dirty="0">
                <a:latin typeface="DFKai-SB" panose="03000509000000000000" pitchFamily="65" charset="-120"/>
                <a:ea typeface="DFKai-SB" panose="03000509000000000000" pitchFamily="65" charset="-120"/>
              </a:rPr>
              <a:t>‧</a:t>
            </a:r>
            <a:r>
              <a:rPr lang="zh-TW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其常考題型有</a:t>
            </a:r>
            <a:r>
              <a:rPr lang="zh-CN" altLang="en-US" b="1" dirty="0">
                <a:latin typeface="DFKai-SB" panose="03000509000000000000" pitchFamily="65" charset="-120"/>
                <a:ea typeface="DFKai-SB" panose="03000509000000000000" pitchFamily="65" charset="-120"/>
              </a:rPr>
              <a:t>選擇題</a:t>
            </a:r>
            <a:r>
              <a:rPr lang="zh-CN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、</a:t>
            </a:r>
            <a:r>
              <a:rPr lang="zh-CN" altLang="en-US" b="1" dirty="0">
                <a:latin typeface="DFKai-SB" panose="03000509000000000000" pitchFamily="65" charset="-120"/>
                <a:ea typeface="DFKai-SB" panose="03000509000000000000" pitchFamily="65" charset="-120"/>
              </a:rPr>
              <a:t>表格題</a:t>
            </a:r>
            <a:endParaRPr lang="en-US" altLang="zh-CN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sp>
        <p:nvSpPr>
          <p:cNvPr id="5" name="文字方塊 6">
            <a:extLst>
              <a:ext uri="{FF2B5EF4-FFF2-40B4-BE49-F238E27FC236}">
                <a16:creationId xmlns:a16="http://schemas.microsoft.com/office/drawing/2014/main" id="{F642FB97-CD9C-72A8-E322-766B52893535}"/>
              </a:ext>
            </a:extLst>
          </p:cNvPr>
          <p:cNvSpPr txBox="1"/>
          <p:nvPr/>
        </p:nvSpPr>
        <p:spPr>
          <a:xfrm>
            <a:off x="1703512" y="1412776"/>
            <a:ext cx="9001000" cy="1077218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442913" indent="-442913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altLang="zh-TW" dirty="0">
                <a:latin typeface="DFKai-SB" panose="03000509000000000000" pitchFamily="65" charset="-120"/>
                <a:ea typeface="DFKai-SB" panose="03000509000000000000" pitchFamily="65" charset="-120"/>
              </a:rPr>
              <a:t>‧</a:t>
            </a:r>
            <a:r>
              <a:rPr lang="zh-TW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「問</a:t>
            </a:r>
            <a:r>
              <a:rPr lang="zh-CN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大意</a:t>
            </a:r>
            <a:r>
              <a:rPr lang="zh-TW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」主要考察我們是否能</a:t>
            </a:r>
            <a:r>
              <a:rPr lang="zh-CN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準確概括文章的主旨或者段落的大意</a:t>
            </a:r>
            <a:endParaRPr lang="en-US" altLang="zh-CN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文本框 6">
            <a:extLst>
              <a:ext uri="{FF2B5EF4-FFF2-40B4-BE49-F238E27FC236}">
                <a16:creationId xmlns:a16="http://schemas.microsoft.com/office/drawing/2014/main" id="{6F792DE1-4EF8-44CA-91E3-692DB4B85E81}"/>
              </a:ext>
            </a:extLst>
          </p:cNvPr>
          <p:cNvSpPr txBox="1"/>
          <p:nvPr/>
        </p:nvSpPr>
        <p:spPr>
          <a:xfrm>
            <a:off x="3345142" y="1050995"/>
            <a:ext cx="6408712" cy="1200329"/>
          </a:xfrm>
          <a:prstGeom prst="rect">
            <a:avLst/>
          </a:prstGeom>
          <a:solidFill>
            <a:srgbClr val="FFFFCC"/>
          </a:solidFill>
        </p:spPr>
        <p:txBody>
          <a:bodyPr wrap="square" rtlCol="0">
            <a:spAutoFit/>
          </a:bodyPr>
          <a:lstStyle/>
          <a:p>
            <a:r>
              <a:rPr lang="zh-CN" altLang="en-US" sz="3600" dirty="0">
                <a:latin typeface="MKaiHK-Medium" panose="00000600000000000000" pitchFamily="50" charset="-120"/>
                <a:ea typeface="MKaiHK-Medium" panose="00000600000000000000" pitchFamily="50" charset="-120"/>
              </a:rPr>
              <a:t>根據題目要求，通讀對應的段落或全文</a:t>
            </a:r>
            <a:endParaRPr lang="en-US" altLang="zh-CN" sz="3600" dirty="0">
              <a:latin typeface="MKaiHK-Medium" panose="00000600000000000000" pitchFamily="50" charset="-120"/>
              <a:ea typeface="MKaiHK-Medium" panose="00000600000000000000" pitchFamily="50" charset="-120"/>
            </a:endParaRPr>
          </a:p>
        </p:txBody>
      </p:sp>
      <p:sp>
        <p:nvSpPr>
          <p:cNvPr id="9" name="文本框 8">
            <a:extLst>
              <a:ext uri="{FF2B5EF4-FFF2-40B4-BE49-F238E27FC236}">
                <a16:creationId xmlns:a16="http://schemas.microsoft.com/office/drawing/2014/main" id="{BB6C75E6-5D0D-4979-B4FD-EF4D99A39B3C}"/>
              </a:ext>
            </a:extLst>
          </p:cNvPr>
          <p:cNvSpPr txBox="1"/>
          <p:nvPr/>
        </p:nvSpPr>
        <p:spPr>
          <a:xfrm>
            <a:off x="3345142" y="2370110"/>
            <a:ext cx="6408714" cy="2308324"/>
          </a:xfrm>
          <a:prstGeom prst="rect">
            <a:avLst/>
          </a:prstGeom>
          <a:solidFill>
            <a:srgbClr val="FFFFCC"/>
          </a:solidFill>
        </p:spPr>
        <p:txBody>
          <a:bodyPr wrap="square" rtlCol="0">
            <a:spAutoFit/>
          </a:bodyPr>
          <a:lstStyle/>
          <a:p>
            <a:r>
              <a:rPr lang="zh-CN" altLang="en-US" sz="3600" dirty="0">
                <a:latin typeface="MKaiHK-Medium" panose="00000600000000000000" pitchFamily="50" charset="-120"/>
                <a:ea typeface="MKaiHK-Medium" panose="00000600000000000000" pitchFamily="50" charset="-120"/>
              </a:rPr>
              <a:t>若考問段落大意，先尋找中心句，如無中心句則分析每個句子的要點；若考問文章大意，則先分析各段落的要點</a:t>
            </a:r>
            <a:endParaRPr lang="en-US" altLang="zh-CN" sz="3600" dirty="0">
              <a:latin typeface="MKaiHK-Medium" panose="00000600000000000000" pitchFamily="50" charset="-120"/>
              <a:ea typeface="MKaiHK-Medium" panose="00000600000000000000" pitchFamily="50" charset="-120"/>
            </a:endParaRPr>
          </a:p>
        </p:txBody>
      </p:sp>
      <p:sp>
        <p:nvSpPr>
          <p:cNvPr id="10" name="泪滴形 9">
            <a:extLst>
              <a:ext uri="{FF2B5EF4-FFF2-40B4-BE49-F238E27FC236}">
                <a16:creationId xmlns:a16="http://schemas.microsoft.com/office/drawing/2014/main" id="{1D744E8E-90BB-411C-9466-31923CB4659F}"/>
              </a:ext>
            </a:extLst>
          </p:cNvPr>
          <p:cNvSpPr/>
          <p:nvPr/>
        </p:nvSpPr>
        <p:spPr bwMode="auto">
          <a:xfrm>
            <a:off x="2584755" y="1075966"/>
            <a:ext cx="646330" cy="646330"/>
          </a:xfrm>
          <a:prstGeom prst="teardrop">
            <a:avLst/>
          </a:prstGeom>
          <a:solidFill>
            <a:schemeClr val="accent1">
              <a:lumMod val="60000"/>
              <a:lumOff val="40000"/>
              <a:alpha val="33000"/>
            </a:schemeClr>
          </a:solidFill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  <p:txBody>
          <a:bodyPr vert="horz" wrap="square" lIns="91440" tIns="45720" rIns="91440" bIns="45720" numCol="1" rtlCol="0" anchor="ctr" anchorCtr="0" compatLnSpc="1"/>
          <a:lstStyle/>
          <a:p>
            <a:pPr algn="ctr" eaLnBrk="1" hangingPunct="1"/>
            <a:r>
              <a:rPr kumimoji="1" lang="en-US" altLang="zh-TW" sz="2800" dirty="0"/>
              <a:t>1</a:t>
            </a:r>
            <a:endParaRPr kumimoji="1" lang="zh-CN" altLang="en-US" sz="2800" dirty="0"/>
          </a:p>
        </p:txBody>
      </p:sp>
      <p:sp>
        <p:nvSpPr>
          <p:cNvPr id="11" name="泪滴形 10">
            <a:extLst>
              <a:ext uri="{FF2B5EF4-FFF2-40B4-BE49-F238E27FC236}">
                <a16:creationId xmlns:a16="http://schemas.microsoft.com/office/drawing/2014/main" id="{53BE7AA9-911A-45C9-9EF0-38805583304D}"/>
              </a:ext>
            </a:extLst>
          </p:cNvPr>
          <p:cNvSpPr/>
          <p:nvPr/>
        </p:nvSpPr>
        <p:spPr bwMode="auto">
          <a:xfrm>
            <a:off x="2584757" y="2392835"/>
            <a:ext cx="646330" cy="646330"/>
          </a:xfrm>
          <a:prstGeom prst="teardrop">
            <a:avLst/>
          </a:prstGeom>
          <a:solidFill>
            <a:srgbClr val="92D050">
              <a:alpha val="33000"/>
            </a:srgbClr>
          </a:solidFill>
          <a:ln w="9525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</p:spPr>
        <p:txBody>
          <a:bodyPr vert="horz" wrap="square" lIns="91440" tIns="45720" rIns="91440" bIns="45720" numCol="1" rtlCol="0" anchor="ctr" anchorCtr="0" compatLnSpc="1"/>
          <a:lstStyle/>
          <a:p>
            <a:pPr algn="ctr" eaLnBrk="1" hangingPunct="1"/>
            <a:r>
              <a:rPr kumimoji="1" lang="en-US" altLang="zh-TW" sz="2800" dirty="0"/>
              <a:t>2</a:t>
            </a:r>
            <a:endParaRPr kumimoji="1" lang="zh-CN" altLang="en-US" sz="2800" dirty="0"/>
          </a:p>
        </p:txBody>
      </p:sp>
      <p:sp>
        <p:nvSpPr>
          <p:cNvPr id="8" name="文本框 7">
            <a:extLst>
              <a:ext uri="{FF2B5EF4-FFF2-40B4-BE49-F238E27FC236}">
                <a16:creationId xmlns:a16="http://schemas.microsoft.com/office/drawing/2014/main" id="{C3F84C9E-8091-48FE-9377-6CC8DDC600BB}"/>
              </a:ext>
            </a:extLst>
          </p:cNvPr>
          <p:cNvSpPr txBox="1"/>
          <p:nvPr/>
        </p:nvSpPr>
        <p:spPr>
          <a:xfrm>
            <a:off x="3375360" y="4826147"/>
            <a:ext cx="6408713" cy="1200329"/>
          </a:xfrm>
          <a:prstGeom prst="rect">
            <a:avLst/>
          </a:prstGeom>
          <a:solidFill>
            <a:srgbClr val="FFFFCC"/>
          </a:solidFill>
        </p:spPr>
        <p:txBody>
          <a:bodyPr wrap="square" rtlCol="0">
            <a:spAutoFit/>
          </a:bodyPr>
          <a:lstStyle/>
          <a:p>
            <a:r>
              <a:rPr lang="zh-CN" altLang="en-US" sz="3600" dirty="0">
                <a:latin typeface="MKaiHK-Medium" panose="00000600000000000000" pitchFamily="50" charset="-120"/>
                <a:ea typeface="MKaiHK-Medium" panose="00000600000000000000" pitchFamily="50" charset="-120"/>
              </a:rPr>
              <a:t>綜合各部分要點，總結出段落或文章大意</a:t>
            </a:r>
            <a:endParaRPr lang="en-US" altLang="zh-CN" sz="3600" dirty="0">
              <a:latin typeface="MKaiHK-Medium" panose="00000600000000000000" pitchFamily="50" charset="-120"/>
              <a:ea typeface="MKaiHK-Medium" panose="00000600000000000000" pitchFamily="50" charset="-120"/>
            </a:endParaRPr>
          </a:p>
        </p:txBody>
      </p:sp>
      <p:sp>
        <p:nvSpPr>
          <p:cNvPr id="12" name="泪滴形 11">
            <a:extLst>
              <a:ext uri="{FF2B5EF4-FFF2-40B4-BE49-F238E27FC236}">
                <a16:creationId xmlns:a16="http://schemas.microsoft.com/office/drawing/2014/main" id="{BE368D0B-B725-451F-A5BB-A029828633EE}"/>
              </a:ext>
            </a:extLst>
          </p:cNvPr>
          <p:cNvSpPr/>
          <p:nvPr/>
        </p:nvSpPr>
        <p:spPr bwMode="auto">
          <a:xfrm>
            <a:off x="2614975" y="4851118"/>
            <a:ext cx="646330" cy="646330"/>
          </a:xfrm>
          <a:prstGeom prst="teardrop">
            <a:avLst/>
          </a:prstGeom>
          <a:solidFill>
            <a:srgbClr val="FFFF00">
              <a:alpha val="32549"/>
            </a:srgbClr>
          </a:solidFill>
          <a:ln w="9525" cap="flat" cmpd="sng" algn="ctr">
            <a:solidFill>
              <a:srgbClr val="FF9900"/>
            </a:solidFill>
            <a:prstDash val="solid"/>
            <a:round/>
            <a:headEnd type="none" w="med" len="med"/>
            <a:tailEnd type="none" w="med" len="med"/>
          </a:ln>
        </p:spPr>
        <p:txBody>
          <a:bodyPr vert="horz" wrap="square" lIns="91440" tIns="45720" rIns="91440" bIns="45720" numCol="1" rtlCol="0" anchor="ctr" anchorCtr="0" compatLnSpc="1"/>
          <a:lstStyle/>
          <a:p>
            <a:pPr algn="ctr" eaLnBrk="1" hangingPunct="1"/>
            <a:r>
              <a:rPr kumimoji="1" lang="en-US" altLang="zh-TW" sz="2800" dirty="0"/>
              <a:t>3</a:t>
            </a:r>
            <a:endParaRPr kumimoji="1" lang="zh-CN" altLang="en-US" sz="2800" dirty="0"/>
          </a:p>
        </p:txBody>
      </p:sp>
      <p:sp>
        <p:nvSpPr>
          <p:cNvPr id="13" name="矩形 12">
            <a:extLst>
              <a:ext uri="{FF2B5EF4-FFF2-40B4-BE49-F238E27FC236}">
                <a16:creationId xmlns:a16="http://schemas.microsoft.com/office/drawing/2014/main" id="{14228785-31CF-422C-8B0B-0A58FE7AAD6F}"/>
              </a:ext>
            </a:extLst>
          </p:cNvPr>
          <p:cNvSpPr/>
          <p:nvPr/>
        </p:nvSpPr>
        <p:spPr>
          <a:xfrm>
            <a:off x="548495" y="404664"/>
            <a:ext cx="2031325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kumimoji="1" lang="zh-TW" altLang="en-US" sz="3600" kern="0" dirty="0">
                <a:ln w="0"/>
                <a:solidFill>
                  <a:srgbClr val="00B05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微软雅黑" pitchFamily="34" charset="-122"/>
                <a:ea typeface="微软雅黑" pitchFamily="34" charset="-122"/>
              </a:rPr>
              <a:t>解題步驟</a:t>
            </a:r>
            <a:endParaRPr kumimoji="1" lang="zh-TW" altLang="en-US" sz="3600" dirty="0">
              <a:ln w="0"/>
              <a:solidFill>
                <a:srgbClr val="00B05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微软雅黑" pitchFamily="34" charset="-122"/>
              <a:ea typeface="微软雅黑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6407224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9" grpId="0" animBg="1"/>
      <p:bldP spid="10" grpId="0" animBg="1"/>
      <p:bldP spid="11" grpId="0" animBg="1"/>
      <p:bldP spid="8" grpId="0" animBg="1"/>
      <p:bldP spid="1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字方塊 3">
            <a:extLst>
              <a:ext uri="{FF2B5EF4-FFF2-40B4-BE49-F238E27FC236}">
                <a16:creationId xmlns:a16="http://schemas.microsoft.com/office/drawing/2014/main" id="{E917C73C-081F-4E7E-AB43-8C08DE4F4B4A}"/>
              </a:ext>
            </a:extLst>
          </p:cNvPr>
          <p:cNvSpPr txBox="1"/>
          <p:nvPr/>
        </p:nvSpPr>
        <p:spPr>
          <a:xfrm>
            <a:off x="839416" y="1340768"/>
            <a:ext cx="10513168" cy="3207866"/>
          </a:xfrm>
          <a:prstGeom prst="rect">
            <a:avLst/>
          </a:prstGeom>
          <a:solidFill>
            <a:srgbClr val="FFFFCC"/>
          </a:solidFill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lvl="0" indent="0">
              <a:lnSpc>
                <a:spcPts val="3500"/>
              </a:lnSpc>
              <a:spcBef>
                <a:spcPct val="0"/>
              </a:spcBef>
              <a:buNone/>
            </a:pP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閱讀材料（節選自文章的首段及尾段）</a:t>
            </a:r>
            <a:r>
              <a:rPr lang="zh-TW" altLang="en-US" sz="28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：</a:t>
            </a:r>
            <a:endParaRPr lang="en-US" altLang="zh-TW" sz="2800" dirty="0">
              <a:latin typeface="DFKai-SB" panose="03000509000000000000" pitchFamily="65" charset="-120"/>
              <a:ea typeface="DFKai-SB" panose="03000509000000000000" pitchFamily="65" charset="-120"/>
              <a:sym typeface="Wingdings" panose="05000000000000000000" pitchFamily="2" charset="2"/>
            </a:endParaRPr>
          </a:p>
          <a:p>
            <a:pPr marL="0" indent="0">
              <a:lnSpc>
                <a:spcPts val="3500"/>
              </a:lnSpc>
              <a:spcBef>
                <a:spcPct val="0"/>
              </a:spcBef>
              <a:buNone/>
            </a:pPr>
            <a:r>
              <a:rPr lang="zh-TW" altLang="en-US" sz="28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　　</a:t>
            </a: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我練習跆拳道多年，參加過很多比賽。在這些比賽中，最令我印象深刻的，還是三年前的那一場</a:t>
            </a:r>
            <a:r>
              <a:rPr lang="en-US" altLang="zh-CN" sz="28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  <a:sym typeface="Wingdings" panose="05000000000000000000" pitchFamily="2" charset="2"/>
              </a:rPr>
              <a:t>——</a:t>
            </a:r>
          </a:p>
          <a:p>
            <a:pPr marL="0" indent="0">
              <a:lnSpc>
                <a:spcPts val="3500"/>
              </a:lnSpc>
              <a:spcBef>
                <a:spcPct val="0"/>
              </a:spcBef>
              <a:buNone/>
            </a:pPr>
            <a:r>
              <a:rPr lang="zh-TW" altLang="en-US" sz="28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　　</a:t>
            </a:r>
            <a:r>
              <a:rPr lang="en-US" altLang="zh-CN" sz="28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……</a:t>
            </a:r>
          </a:p>
          <a:p>
            <a:pPr marL="0" indent="0">
              <a:lnSpc>
                <a:spcPts val="3500"/>
              </a:lnSpc>
              <a:spcBef>
                <a:spcPct val="0"/>
              </a:spcBef>
              <a:buNone/>
            </a:pPr>
            <a:r>
              <a:rPr lang="zh-TW" altLang="en-US" sz="28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　　</a:t>
            </a: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雖然我最後輸了比賽，但卻因為這位可敬的對手而獲益良多。我永遠不會忘記這場比賽，它會激勵我無論面對什麼事都不會輕言放棄。</a:t>
            </a:r>
            <a:endParaRPr lang="en-US" altLang="zh-TW" sz="2800" dirty="0">
              <a:latin typeface="DFKai-SB" panose="03000509000000000000" pitchFamily="65" charset="-120"/>
              <a:ea typeface="DFKai-SB" panose="03000509000000000000" pitchFamily="65" charset="-120"/>
              <a:sym typeface="Wingdings" panose="05000000000000000000" pitchFamily="2" charset="2"/>
            </a:endParaRPr>
          </a:p>
        </p:txBody>
      </p:sp>
      <p:sp>
        <p:nvSpPr>
          <p:cNvPr id="6" name="矩形 5">
            <a:extLst>
              <a:ext uri="{FF2B5EF4-FFF2-40B4-BE49-F238E27FC236}">
                <a16:creationId xmlns:a16="http://schemas.microsoft.com/office/drawing/2014/main" id="{982FDCA3-9B4B-EF8B-9E0C-4CDC3E66296D}"/>
              </a:ext>
            </a:extLst>
          </p:cNvPr>
          <p:cNvSpPr/>
          <p:nvPr/>
        </p:nvSpPr>
        <p:spPr>
          <a:xfrm>
            <a:off x="479376" y="345137"/>
            <a:ext cx="1569660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kumimoji="1" lang="zh-TW" altLang="en-US" sz="3600" dirty="0">
                <a:ln w="0"/>
                <a:solidFill>
                  <a:srgbClr val="00B05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微软雅黑" pitchFamily="34" charset="-122"/>
                <a:ea typeface="微软雅黑" pitchFamily="34" charset="-122"/>
              </a:rPr>
              <a:t>例題：</a:t>
            </a:r>
          </a:p>
        </p:txBody>
      </p:sp>
    </p:spTree>
    <p:extLst>
      <p:ext uri="{BB962C8B-B14F-4D97-AF65-F5344CB8AC3E}">
        <p14:creationId xmlns:p14="http://schemas.microsoft.com/office/powerpoint/2010/main" val="570297484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文字方塊 5">
            <a:extLst>
              <a:ext uri="{FF2B5EF4-FFF2-40B4-BE49-F238E27FC236}">
                <a16:creationId xmlns:a16="http://schemas.microsoft.com/office/drawing/2014/main" id="{C1B85231-CDC3-4341-AB21-E4C142F1B545}"/>
              </a:ext>
            </a:extLst>
          </p:cNvPr>
          <p:cNvSpPr txBox="1"/>
          <p:nvPr/>
        </p:nvSpPr>
        <p:spPr>
          <a:xfrm>
            <a:off x="1883532" y="4546220"/>
            <a:ext cx="8424936" cy="954107"/>
          </a:xfrm>
          <a:prstGeom prst="rect">
            <a:avLst/>
          </a:prstGeom>
          <a:solidFill>
            <a:srgbClr val="FFCCFF"/>
          </a:solidFill>
        </p:spPr>
        <p:txBody>
          <a:bodyPr wrap="square" rtlCol="0">
            <a:spAutoFit/>
          </a:bodyPr>
          <a:lstStyle/>
          <a:p>
            <a:pPr marL="361950" indent="-361950"/>
            <a:r>
              <a:rPr lang="en-US" altLang="zh-TW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‧</a:t>
            </a: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通讀全文，分析各段落的大意，然後根據段落大意總結全文大意。</a:t>
            </a:r>
            <a:endParaRPr lang="zh-TW" altLang="en-US" sz="2800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cxnSp>
        <p:nvCxnSpPr>
          <p:cNvPr id="3" name="直接连接符 2">
            <a:extLst>
              <a:ext uri="{FF2B5EF4-FFF2-40B4-BE49-F238E27FC236}">
                <a16:creationId xmlns:a16="http://schemas.microsoft.com/office/drawing/2014/main" id="{CEA23AE4-6F57-4DE4-B837-F1E8E20C291B}"/>
              </a:ext>
            </a:extLst>
          </p:cNvPr>
          <p:cNvCxnSpPr/>
          <p:nvPr/>
        </p:nvCxnSpPr>
        <p:spPr bwMode="auto">
          <a:xfrm flipV="1">
            <a:off x="-756592" y="-34834"/>
            <a:ext cx="7655" cy="34834"/>
          </a:xfrm>
          <a:prstGeom prst="line">
            <a:avLst/>
          </a:prstGeom>
          <a:solidFill>
            <a:schemeClr val="accent1">
              <a:alpha val="33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10" name="文字方塊 6">
            <a:extLst>
              <a:ext uri="{FF2B5EF4-FFF2-40B4-BE49-F238E27FC236}">
                <a16:creationId xmlns:a16="http://schemas.microsoft.com/office/drawing/2014/main" id="{1AAB7D0B-4BC7-4B70-9FC1-C2CF11E9AF1B}"/>
              </a:ext>
            </a:extLst>
          </p:cNvPr>
          <p:cNvSpPr txBox="1"/>
          <p:nvPr/>
        </p:nvSpPr>
        <p:spPr>
          <a:xfrm>
            <a:off x="2049036" y="1340768"/>
            <a:ext cx="6930770" cy="2400657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lvl="0" indent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zh-CN" altLang="en-US" sz="30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這篇文章主要是寫</a:t>
            </a:r>
            <a:endParaRPr lang="en-US" altLang="zh-TW" sz="3000" dirty="0">
              <a:latin typeface="DFKai-SB" panose="03000509000000000000" pitchFamily="65" charset="-120"/>
              <a:ea typeface="DFKai-SB" panose="03000509000000000000" pitchFamily="65" charset="-120"/>
              <a:sym typeface="Wingdings" panose="05000000000000000000" pitchFamily="2" charset="2"/>
            </a:endParaRP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  </a:t>
            </a:r>
            <a:r>
              <a:rPr lang="en-US" altLang="zh-TW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A.  </a:t>
            </a:r>
            <a:r>
              <a:rPr lang="zh-CN" altLang="en-US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一場令作者難忘的比賽</a:t>
            </a: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altLang="zh-TW" sz="30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TW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  </a:t>
            </a: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 </a:t>
            </a:r>
            <a:r>
              <a:rPr lang="en-US" altLang="zh-TW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B.  </a:t>
            </a:r>
            <a:r>
              <a:rPr lang="zh-CN" altLang="en-US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作者從比賽學到了什麼</a:t>
            </a: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altLang="zh-TW" sz="30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  </a:t>
            </a:r>
            <a:r>
              <a:rPr lang="en-US" altLang="zh-TW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C.</a:t>
            </a:r>
            <a:r>
              <a:rPr lang="zh-TW" altLang="en-US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  </a:t>
            </a:r>
            <a:r>
              <a:rPr lang="zh-CN" altLang="en-US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一位令作者尊敬的對手</a:t>
            </a: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altLang="zh-TW" sz="30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  </a:t>
            </a:r>
            <a:r>
              <a:rPr lang="en-US" altLang="zh-TW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D.</a:t>
            </a:r>
            <a:r>
              <a:rPr lang="zh-TW" altLang="en-US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  </a:t>
            </a:r>
            <a:r>
              <a:rPr lang="zh-CN" altLang="en-US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作者如何完成這場比賽</a:t>
            </a: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altLang="zh-TW" sz="3000" u="sng" dirty="0">
              <a:uFill>
                <a:solidFill>
                  <a:schemeClr val="tx1"/>
                </a:solidFill>
              </a:uFill>
              <a:latin typeface="DFKai-SB" panose="03000509000000000000" pitchFamily="65" charset="-120"/>
              <a:ea typeface="DFKai-SB" panose="03000509000000000000" pitchFamily="65" charset="-120"/>
              <a:sym typeface="Wingdings" panose="05000000000000000000" pitchFamily="2" charset="2"/>
            </a:endParaRPr>
          </a:p>
        </p:txBody>
      </p:sp>
      <p:sp>
        <p:nvSpPr>
          <p:cNvPr id="2" name="矩形 1">
            <a:extLst>
              <a:ext uri="{FF2B5EF4-FFF2-40B4-BE49-F238E27FC236}">
                <a16:creationId xmlns:a16="http://schemas.microsoft.com/office/drawing/2014/main" id="{7452C746-EAAF-883D-A3F0-CD9AF47755BF}"/>
              </a:ext>
            </a:extLst>
          </p:cNvPr>
          <p:cNvSpPr/>
          <p:nvPr/>
        </p:nvSpPr>
        <p:spPr>
          <a:xfrm>
            <a:off x="479376" y="345137"/>
            <a:ext cx="1569660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kumimoji="1" lang="zh-TW" altLang="en-US" sz="3600" dirty="0">
                <a:ln w="0"/>
                <a:solidFill>
                  <a:srgbClr val="00B05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微软雅黑" pitchFamily="34" charset="-122"/>
                <a:ea typeface="微软雅黑" pitchFamily="34" charset="-122"/>
              </a:rPr>
              <a:t>例題：</a:t>
            </a:r>
          </a:p>
        </p:txBody>
      </p:sp>
    </p:spTree>
    <p:extLst>
      <p:ext uri="{BB962C8B-B14F-4D97-AF65-F5344CB8AC3E}">
        <p14:creationId xmlns:p14="http://schemas.microsoft.com/office/powerpoint/2010/main" val="1845871266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3">
            <a:extLst>
              <a:ext uri="{FF2B5EF4-FFF2-40B4-BE49-F238E27FC236}">
                <a16:creationId xmlns:a16="http://schemas.microsoft.com/office/drawing/2014/main" id="{6E43FBFB-FBF2-E046-0651-D060A47DFDB9}"/>
              </a:ext>
            </a:extLst>
          </p:cNvPr>
          <p:cNvSpPr txBox="1"/>
          <p:nvPr/>
        </p:nvSpPr>
        <p:spPr>
          <a:xfrm>
            <a:off x="839416" y="1340768"/>
            <a:ext cx="10513168" cy="3207866"/>
          </a:xfrm>
          <a:prstGeom prst="rect">
            <a:avLst/>
          </a:prstGeom>
          <a:solidFill>
            <a:srgbClr val="FFFFCC"/>
          </a:solidFill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lvl="0" indent="0">
              <a:lnSpc>
                <a:spcPts val="3500"/>
              </a:lnSpc>
              <a:spcBef>
                <a:spcPct val="0"/>
              </a:spcBef>
              <a:buNone/>
            </a:pP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閱讀材料（節選自文章的首段及尾段）</a:t>
            </a:r>
            <a:r>
              <a:rPr lang="zh-TW" altLang="en-US" sz="28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：</a:t>
            </a:r>
            <a:endParaRPr lang="en-US" altLang="zh-TW" sz="2800" dirty="0">
              <a:latin typeface="DFKai-SB" panose="03000509000000000000" pitchFamily="65" charset="-120"/>
              <a:ea typeface="DFKai-SB" panose="03000509000000000000" pitchFamily="65" charset="-120"/>
              <a:sym typeface="Wingdings" panose="05000000000000000000" pitchFamily="2" charset="2"/>
            </a:endParaRPr>
          </a:p>
          <a:p>
            <a:pPr marL="0" indent="0">
              <a:lnSpc>
                <a:spcPts val="3500"/>
              </a:lnSpc>
              <a:spcBef>
                <a:spcPct val="0"/>
              </a:spcBef>
              <a:buNone/>
            </a:pPr>
            <a:r>
              <a:rPr lang="zh-TW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　　</a:t>
            </a: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我練習跆拳道多年，參加過很多比賽。在這些比賽中，最令我印象深刻的，還是三年前的那一場</a:t>
            </a:r>
            <a:r>
              <a:rPr lang="en-US" altLang="zh-CN" sz="28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  <a:sym typeface="Wingdings" panose="05000000000000000000" pitchFamily="2" charset="2"/>
              </a:rPr>
              <a:t>——</a:t>
            </a:r>
          </a:p>
          <a:p>
            <a:pPr marL="0" indent="0">
              <a:lnSpc>
                <a:spcPts val="3500"/>
              </a:lnSpc>
              <a:spcBef>
                <a:spcPct val="0"/>
              </a:spcBef>
              <a:buNone/>
            </a:pPr>
            <a:r>
              <a:rPr lang="zh-TW" altLang="en-US" sz="28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　　</a:t>
            </a:r>
            <a:r>
              <a:rPr lang="en-US" altLang="zh-CN" sz="28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……</a:t>
            </a:r>
          </a:p>
          <a:p>
            <a:pPr marL="0" indent="0">
              <a:lnSpc>
                <a:spcPts val="3500"/>
              </a:lnSpc>
              <a:spcBef>
                <a:spcPct val="0"/>
              </a:spcBef>
              <a:buNone/>
            </a:pPr>
            <a:r>
              <a:rPr lang="zh-TW" altLang="en-US" sz="28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　　</a:t>
            </a: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雖然我最後輸了比賽，但卻因為這位可敬的對手而獲益良多。我永遠不會忘記這場比賽，它會激勵我無論面對什麼事都不會輕言放棄。</a:t>
            </a:r>
            <a:endParaRPr lang="en-US" altLang="zh-TW" sz="2800" dirty="0">
              <a:latin typeface="DFKai-SB" panose="03000509000000000000" pitchFamily="65" charset="-120"/>
              <a:ea typeface="DFKai-SB" panose="03000509000000000000" pitchFamily="65" charset="-120"/>
              <a:sym typeface="Wingdings" panose="05000000000000000000" pitchFamily="2" charset="2"/>
            </a:endParaRPr>
          </a:p>
        </p:txBody>
      </p:sp>
      <p:cxnSp>
        <p:nvCxnSpPr>
          <p:cNvPr id="11" name="直接连接符 10">
            <a:extLst>
              <a:ext uri="{FF2B5EF4-FFF2-40B4-BE49-F238E27FC236}">
                <a16:creationId xmlns:a16="http://schemas.microsoft.com/office/drawing/2014/main" id="{EDE8012F-FE25-444C-824B-594B6181D85F}"/>
              </a:ext>
            </a:extLst>
          </p:cNvPr>
          <p:cNvCxnSpPr>
            <a:cxnSpLocks/>
          </p:cNvCxnSpPr>
          <p:nvPr/>
        </p:nvCxnSpPr>
        <p:spPr bwMode="auto">
          <a:xfrm>
            <a:off x="7680176" y="2276872"/>
            <a:ext cx="3600400" cy="0"/>
          </a:xfrm>
          <a:prstGeom prst="line">
            <a:avLst/>
          </a:prstGeom>
          <a:solidFill>
            <a:schemeClr val="accent1">
              <a:alpha val="33000"/>
            </a:schemeClr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3" name="直接连接符 2">
            <a:extLst>
              <a:ext uri="{FF2B5EF4-FFF2-40B4-BE49-F238E27FC236}">
                <a16:creationId xmlns:a16="http://schemas.microsoft.com/office/drawing/2014/main" id="{E2D96C6E-9341-532D-E918-C9E05A34E657}"/>
              </a:ext>
            </a:extLst>
          </p:cNvPr>
          <p:cNvCxnSpPr>
            <a:cxnSpLocks/>
          </p:cNvCxnSpPr>
          <p:nvPr/>
        </p:nvCxnSpPr>
        <p:spPr bwMode="auto">
          <a:xfrm>
            <a:off x="885946" y="4077072"/>
            <a:ext cx="10394630" cy="0"/>
          </a:xfrm>
          <a:prstGeom prst="line">
            <a:avLst/>
          </a:prstGeom>
          <a:solidFill>
            <a:schemeClr val="accent1">
              <a:alpha val="33000"/>
            </a:schemeClr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4" name="矩形 3">
            <a:extLst>
              <a:ext uri="{FF2B5EF4-FFF2-40B4-BE49-F238E27FC236}">
                <a16:creationId xmlns:a16="http://schemas.microsoft.com/office/drawing/2014/main" id="{237F607E-85B0-DD35-BBAC-B91D887571B6}"/>
              </a:ext>
            </a:extLst>
          </p:cNvPr>
          <p:cNvSpPr/>
          <p:nvPr/>
        </p:nvSpPr>
        <p:spPr>
          <a:xfrm>
            <a:off x="479376" y="345137"/>
            <a:ext cx="1569660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kumimoji="1" lang="zh-TW" altLang="en-US" sz="3600" dirty="0">
                <a:ln w="0"/>
                <a:solidFill>
                  <a:srgbClr val="00B05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微软雅黑" pitchFamily="34" charset="-122"/>
                <a:ea typeface="微软雅黑" pitchFamily="34" charset="-122"/>
              </a:rPr>
              <a:t>例題：</a:t>
            </a:r>
          </a:p>
        </p:txBody>
      </p:sp>
      <p:cxnSp>
        <p:nvCxnSpPr>
          <p:cNvPr id="7" name="直接连接符 6">
            <a:extLst>
              <a:ext uri="{FF2B5EF4-FFF2-40B4-BE49-F238E27FC236}">
                <a16:creationId xmlns:a16="http://schemas.microsoft.com/office/drawing/2014/main" id="{1EE40BFB-1A38-7B5E-F738-81E840F5E2E2}"/>
              </a:ext>
            </a:extLst>
          </p:cNvPr>
          <p:cNvCxnSpPr>
            <a:cxnSpLocks/>
          </p:cNvCxnSpPr>
          <p:nvPr/>
        </p:nvCxnSpPr>
        <p:spPr bwMode="auto">
          <a:xfrm>
            <a:off x="885946" y="4519071"/>
            <a:ext cx="1065604" cy="0"/>
          </a:xfrm>
          <a:prstGeom prst="line">
            <a:avLst/>
          </a:prstGeom>
          <a:solidFill>
            <a:schemeClr val="accent1">
              <a:alpha val="33000"/>
            </a:schemeClr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9" name="直接连接符 8">
            <a:extLst>
              <a:ext uri="{FF2B5EF4-FFF2-40B4-BE49-F238E27FC236}">
                <a16:creationId xmlns:a16="http://schemas.microsoft.com/office/drawing/2014/main" id="{E5126312-21B8-DA31-9863-4EB568583257}"/>
              </a:ext>
            </a:extLst>
          </p:cNvPr>
          <p:cNvCxnSpPr>
            <a:cxnSpLocks/>
          </p:cNvCxnSpPr>
          <p:nvPr/>
        </p:nvCxnSpPr>
        <p:spPr bwMode="auto">
          <a:xfrm>
            <a:off x="4799856" y="1844824"/>
            <a:ext cx="1872208" cy="0"/>
          </a:xfrm>
          <a:prstGeom prst="line">
            <a:avLst/>
          </a:prstGeom>
          <a:solidFill>
            <a:schemeClr val="accent1">
              <a:alpha val="33000"/>
            </a:schemeClr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6" name="直接连接符 5">
            <a:extLst>
              <a:ext uri="{FF2B5EF4-FFF2-40B4-BE49-F238E27FC236}">
                <a16:creationId xmlns:a16="http://schemas.microsoft.com/office/drawing/2014/main" id="{CBC95C73-037C-8522-502A-24C1B208D3A6}"/>
              </a:ext>
            </a:extLst>
          </p:cNvPr>
          <p:cNvCxnSpPr>
            <a:cxnSpLocks/>
          </p:cNvCxnSpPr>
          <p:nvPr/>
        </p:nvCxnSpPr>
        <p:spPr bwMode="auto">
          <a:xfrm>
            <a:off x="983432" y="2780928"/>
            <a:ext cx="5976664" cy="0"/>
          </a:xfrm>
          <a:prstGeom prst="line">
            <a:avLst/>
          </a:prstGeom>
          <a:solidFill>
            <a:schemeClr val="accent1">
              <a:alpha val="33000"/>
            </a:schemeClr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</p:cxnSp>
    </p:spTree>
    <p:extLst>
      <p:ext uri="{BB962C8B-B14F-4D97-AF65-F5344CB8AC3E}">
        <p14:creationId xmlns:p14="http://schemas.microsoft.com/office/powerpoint/2010/main" val="3163106600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文字方塊 5">
            <a:extLst>
              <a:ext uri="{FF2B5EF4-FFF2-40B4-BE49-F238E27FC236}">
                <a16:creationId xmlns:a16="http://schemas.microsoft.com/office/drawing/2014/main" id="{C1B85231-CDC3-4341-AB21-E4C142F1B545}"/>
              </a:ext>
            </a:extLst>
          </p:cNvPr>
          <p:cNvSpPr txBox="1"/>
          <p:nvPr/>
        </p:nvSpPr>
        <p:spPr>
          <a:xfrm>
            <a:off x="1755892" y="4293096"/>
            <a:ext cx="8680215" cy="1384995"/>
          </a:xfrm>
          <a:prstGeom prst="rect">
            <a:avLst/>
          </a:prstGeom>
          <a:solidFill>
            <a:srgbClr val="FFCCFF"/>
          </a:solidFill>
        </p:spPr>
        <p:txBody>
          <a:bodyPr wrap="square" rtlCol="0">
            <a:spAutoFit/>
          </a:bodyPr>
          <a:lstStyle/>
          <a:p>
            <a:pPr marL="361950" indent="-361950"/>
            <a:r>
              <a:rPr lang="en-US" altLang="zh-TW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‧</a:t>
            </a: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通讀文章，可發現文章為總</a:t>
            </a:r>
            <a:r>
              <a:rPr lang="en-US" altLang="zh-CN" sz="28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—</a:t>
            </a: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分</a:t>
            </a:r>
            <a:r>
              <a:rPr lang="en-US" altLang="zh-CN" sz="28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—</a:t>
            </a: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總結構。根據首尾兩段的中心句，可判斷出文章主要講述一場令作者難忘的比賽。</a:t>
            </a:r>
            <a:endParaRPr lang="zh-TW" altLang="en-US" sz="2800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cxnSp>
        <p:nvCxnSpPr>
          <p:cNvPr id="3" name="直接连接符 2">
            <a:extLst>
              <a:ext uri="{FF2B5EF4-FFF2-40B4-BE49-F238E27FC236}">
                <a16:creationId xmlns:a16="http://schemas.microsoft.com/office/drawing/2014/main" id="{CEA23AE4-6F57-4DE4-B837-F1E8E20C291B}"/>
              </a:ext>
            </a:extLst>
          </p:cNvPr>
          <p:cNvCxnSpPr/>
          <p:nvPr/>
        </p:nvCxnSpPr>
        <p:spPr bwMode="auto">
          <a:xfrm flipV="1">
            <a:off x="-756592" y="-34834"/>
            <a:ext cx="7655" cy="34834"/>
          </a:xfrm>
          <a:prstGeom prst="line">
            <a:avLst/>
          </a:prstGeom>
          <a:solidFill>
            <a:schemeClr val="accent1">
              <a:alpha val="33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2" name="矩形 1">
            <a:extLst>
              <a:ext uri="{FF2B5EF4-FFF2-40B4-BE49-F238E27FC236}">
                <a16:creationId xmlns:a16="http://schemas.microsoft.com/office/drawing/2014/main" id="{900EEEB8-B231-7AEC-D3F0-280D4AD53703}"/>
              </a:ext>
            </a:extLst>
          </p:cNvPr>
          <p:cNvSpPr/>
          <p:nvPr/>
        </p:nvSpPr>
        <p:spPr>
          <a:xfrm>
            <a:off x="479376" y="345137"/>
            <a:ext cx="1569660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kumimoji="1" lang="zh-TW" altLang="en-US" sz="3600" dirty="0">
                <a:ln w="0"/>
                <a:solidFill>
                  <a:srgbClr val="00B05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微软雅黑" pitchFamily="34" charset="-122"/>
                <a:ea typeface="微软雅黑" pitchFamily="34" charset="-122"/>
              </a:rPr>
              <a:t>例題：</a:t>
            </a:r>
          </a:p>
        </p:txBody>
      </p:sp>
      <p:sp>
        <p:nvSpPr>
          <p:cNvPr id="5" name="文字方塊 6">
            <a:extLst>
              <a:ext uri="{FF2B5EF4-FFF2-40B4-BE49-F238E27FC236}">
                <a16:creationId xmlns:a16="http://schemas.microsoft.com/office/drawing/2014/main" id="{9EEF0006-29BB-2218-3F92-C968B549776B}"/>
              </a:ext>
            </a:extLst>
          </p:cNvPr>
          <p:cNvSpPr txBox="1"/>
          <p:nvPr/>
        </p:nvSpPr>
        <p:spPr>
          <a:xfrm>
            <a:off x="2049036" y="1340768"/>
            <a:ext cx="6930770" cy="2400657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lvl="0" indent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zh-CN" altLang="en-US" sz="30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這篇文章主要是寫</a:t>
            </a:r>
            <a:endParaRPr lang="en-US" altLang="zh-TW" sz="3000" dirty="0">
              <a:latin typeface="DFKai-SB" panose="03000509000000000000" pitchFamily="65" charset="-120"/>
              <a:ea typeface="DFKai-SB" panose="03000509000000000000" pitchFamily="65" charset="-120"/>
              <a:sym typeface="Wingdings" panose="05000000000000000000" pitchFamily="2" charset="2"/>
            </a:endParaRP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  </a:t>
            </a:r>
            <a:r>
              <a:rPr lang="en-US" altLang="zh-TW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A.  </a:t>
            </a:r>
            <a:r>
              <a:rPr lang="zh-CN" altLang="en-US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一位令作者尊敬的對手</a:t>
            </a: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altLang="zh-TW" sz="30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TW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  </a:t>
            </a: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 </a:t>
            </a:r>
            <a:r>
              <a:rPr lang="en-US" altLang="zh-TW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B.  </a:t>
            </a:r>
            <a:r>
              <a:rPr lang="zh-CN" altLang="en-US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作者從對手學到了什麼</a:t>
            </a: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altLang="zh-TW" sz="30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  </a:t>
            </a:r>
            <a:r>
              <a:rPr lang="en-US" altLang="zh-TW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C.</a:t>
            </a:r>
            <a:r>
              <a:rPr lang="zh-TW" altLang="en-US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  </a:t>
            </a:r>
            <a:r>
              <a:rPr lang="zh-CN" altLang="en-US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一場令作者難忘的比賽</a:t>
            </a: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altLang="zh-TW" sz="30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  </a:t>
            </a:r>
            <a:r>
              <a:rPr lang="en-US" altLang="zh-TW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D.</a:t>
            </a:r>
            <a:r>
              <a:rPr lang="zh-TW" altLang="en-US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  </a:t>
            </a:r>
            <a:r>
              <a:rPr lang="zh-CN" altLang="en-US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作者如何完成這場比賽</a:t>
            </a: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altLang="zh-TW" sz="3000" u="sng" dirty="0">
              <a:uFill>
                <a:solidFill>
                  <a:schemeClr val="tx1"/>
                </a:solidFill>
              </a:uFill>
              <a:latin typeface="DFKai-SB" panose="03000509000000000000" pitchFamily="65" charset="-120"/>
              <a:ea typeface="DFKai-SB" panose="03000509000000000000" pitchFamily="65" charset="-120"/>
              <a:sym typeface="Wingdings" panose="05000000000000000000" pitchFamily="2" charset="2"/>
            </a:endParaRPr>
          </a:p>
        </p:txBody>
      </p:sp>
      <p:sp>
        <p:nvSpPr>
          <p:cNvPr id="7" name="椭圆 6">
            <a:extLst>
              <a:ext uri="{FF2B5EF4-FFF2-40B4-BE49-F238E27FC236}">
                <a16:creationId xmlns:a16="http://schemas.microsoft.com/office/drawing/2014/main" id="{C8652C33-46B4-9A56-D083-BE0A671FC385}"/>
              </a:ext>
            </a:extLst>
          </p:cNvPr>
          <p:cNvSpPr/>
          <p:nvPr/>
        </p:nvSpPr>
        <p:spPr bwMode="auto">
          <a:xfrm>
            <a:off x="2390935" y="2867239"/>
            <a:ext cx="216000" cy="216000"/>
          </a:xfrm>
          <a:prstGeom prst="ellipse">
            <a:avLst/>
          </a:prstGeom>
          <a:solidFill>
            <a:srgbClr val="FF0000"/>
          </a:solidFill>
          <a:ln w="28575" cap="flat" cmpd="sng" algn="ctr">
            <a:noFill/>
            <a:prstDash val="solid"/>
            <a:round/>
            <a:headEnd type="none" w="med" len="med"/>
            <a:tailEnd type="none" w="med" len="med"/>
          </a:ln>
        </p:spPr>
        <p:txBody>
          <a:bodyPr vert="horz" wrap="square" lIns="91440" tIns="45720" rIns="91440" bIns="45720" numCol="1" rtlCol="0" anchor="ctr" anchorCtr="0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1" lang="zh-CN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503050405090304" pitchFamily="18" charset="0"/>
              <a:ea typeface="PMingLiU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841437776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</p:bldLst>
  </p:timing>
</p:sld>
</file>

<file path=ppt/theme/theme1.xml><?xml version="1.0" encoding="utf-8"?>
<a:theme xmlns:a="http://schemas.openxmlformats.org/drawingml/2006/main" name="BCA_Template">
  <a:themeElements>
    <a:clrScheme name="Office 主题​​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​​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​​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2891</TotalTime>
  <Words>532</Words>
  <Application>Microsoft Office PowerPoint</Application>
  <PresentationFormat>宽屏</PresentationFormat>
  <Paragraphs>36</Paragraphs>
  <Slides>7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7</vt:i4>
      </vt:variant>
    </vt:vector>
  </HeadingPairs>
  <TitlesOfParts>
    <vt:vector size="15" baseType="lpstr">
      <vt:lpstr>DFKai-SB</vt:lpstr>
      <vt:lpstr>MKaiHK-Medium</vt:lpstr>
      <vt:lpstr>微软雅黑</vt:lpstr>
      <vt:lpstr>Arial</vt:lpstr>
      <vt:lpstr>Calibri</vt:lpstr>
      <vt:lpstr>Calibri Light</vt:lpstr>
      <vt:lpstr>Times New Roman</vt:lpstr>
      <vt:lpstr>BCA_Template</vt:lpstr>
      <vt:lpstr>問大意： 掌握文章或段落大意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Classroom Publications Limited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重點句閱讀法（一） 結合文章的重點句判斷詞義</dc:title>
  <dc:creator>DELL</dc:creator>
  <cp:lastModifiedBy>Forrest Gan</cp:lastModifiedBy>
  <cp:revision>914</cp:revision>
  <dcterms:created xsi:type="dcterms:W3CDTF">2020-02-20T03:30:37Z</dcterms:created>
  <dcterms:modified xsi:type="dcterms:W3CDTF">2024-08-13T08:51:30Z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1028-1.9.1.2994</vt:lpwstr>
  </property>
</Properties>
</file>