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rrest Gan" initials="FG" lastIdx="1" clrIdx="0">
    <p:extLst>
      <p:ext uri="{19B8F6BF-5375-455C-9EA6-DF929625EA0E}">
        <p15:presenceInfo xmlns:p15="http://schemas.microsoft.com/office/powerpoint/2012/main" userId="S::forrest.gan@classroom.com.hk::11e19a87-42c8-4fab-be20-2b30db9974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66"/>
    <a:srgbClr val="CCFF99"/>
    <a:srgbClr val="FF00FF"/>
    <a:srgbClr val="FF66FF"/>
    <a:srgbClr val="DEFEFF"/>
    <a:srgbClr val="9900CC"/>
    <a:srgbClr val="CC00CC"/>
    <a:srgbClr val="FF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06" autoAdjust="0"/>
    <p:restoredTop sz="94660"/>
  </p:normalViewPr>
  <p:slideViewPr>
    <p:cSldViewPr showGuides="1">
      <p:cViewPr varScale="1">
        <p:scale>
          <a:sx n="66" d="100"/>
          <a:sy n="66" d="100"/>
        </p:scale>
        <p:origin x="96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問順序：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理解</a:t>
            </a:r>
            <a:r>
              <a:rPr lang="zh-CN" altLang="en-US" sz="4900" b="1" dirty="0"/>
              <a:t>步驟</a:t>
            </a:r>
            <a:r>
              <a:rPr lang="zh-TW" altLang="en-US" sz="4900" b="1" dirty="0"/>
              <a:t>的進行順序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2708920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文字排序題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圖片排序題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07721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順序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」主要考察我們是否能準確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理解文章中事情發生的先後次序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39807" y="1468501"/>
            <a:ext cx="6408712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細讀題目，理解各文字選項或各圖片的內容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39806" y="2752704"/>
            <a:ext cx="6408714" cy="1754326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通讀全文或題目指定的段落，找出與選項文字或圖片對應的內容，明確各部分發生的時間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420" y="1493472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79421" y="2775429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52008" y="4590904"/>
            <a:ext cx="6408713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按事情發展的先後順序重新排列各文字選項或圖片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91623" y="4615875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567657"/>
            <a:ext cx="10513168" cy="3656707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跟着媽媽的指導，我先將雞蛋加水攪拌成蛋液，然後加熱鍋中的花生油。待油熱後，我將蛋液倒入鍋中，並同時用筷子攪拌。等蛋液稍微凝固後，我將滑蛋倒出盤子上備用。接着，我將已經切好的番茄倒進鍋中加水蒸煮。等到番茄煮軟後，我倒進油、鹽和白砂糖，並加入之前備好的滑蛋一起大火翻炒。最後，我將炒好的番茄和滑蛋倒出碟子，再在上面撒上葱花。這樣，一碟香噴噴的番茄炒蛋就完成了！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883532" y="5085184"/>
            <a:ext cx="8424936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比對選項通讀原文，按作者描寫的步驟對選項進行重新排序。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1421724" y="991468"/>
            <a:ext cx="8886744" cy="28931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根據文章內容，按</a:t>
            </a:r>
            <a:r>
              <a:rPr lang="zh-CN" altLang="en-US" b="1" u="sng" dirty="0">
                <a:latin typeface="DFKai-SB" panose="03000509000000000000" pitchFamily="65" charset="-120"/>
                <a:ea typeface="DFKai-SB" panose="03000509000000000000" pitchFamily="65" charset="-120"/>
              </a:rPr>
              <a:t>步驟</a:t>
            </a:r>
            <a:r>
              <a:rPr lang="zh-TW" altLang="en-US" b="1" u="sng" dirty="0">
                <a:latin typeface="DFKai-SB" panose="03000509000000000000" pitchFamily="65" charset="-120"/>
                <a:ea typeface="DFKai-SB" panose="03000509000000000000" pitchFamily="65" charset="-120"/>
              </a:rPr>
              <a:t>的先後次序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排列下面各項。（請把英文字母填在方格內）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撒上葱花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B.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加水蒸煮番茄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將雞蛋攪拌成蛋液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加入油、鹽和白砂糖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F3FB22C6-454A-DE14-D7C7-6B8070D2D3A1}"/>
              </a:ext>
            </a:extLst>
          </p:cNvPr>
          <p:cNvSpPr/>
          <p:nvPr/>
        </p:nvSpPr>
        <p:spPr>
          <a:xfrm>
            <a:off x="3103730" y="3988555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矩形: 圆角 14">
            <a:extLst>
              <a:ext uri="{FF2B5EF4-FFF2-40B4-BE49-F238E27FC236}">
                <a16:creationId xmlns:a16="http://schemas.microsoft.com/office/drawing/2014/main" id="{2E94E902-CC34-726E-AD5A-177A580A8275}"/>
              </a:ext>
            </a:extLst>
          </p:cNvPr>
          <p:cNvSpPr/>
          <p:nvPr/>
        </p:nvSpPr>
        <p:spPr>
          <a:xfrm>
            <a:off x="4799856" y="3988554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矩形: 圆角 15">
            <a:extLst>
              <a:ext uri="{FF2B5EF4-FFF2-40B4-BE49-F238E27FC236}">
                <a16:creationId xmlns:a16="http://schemas.microsoft.com/office/drawing/2014/main" id="{4DA5DF25-C0F5-A8AD-A4E3-77626C938F76}"/>
              </a:ext>
            </a:extLst>
          </p:cNvPr>
          <p:cNvSpPr/>
          <p:nvPr/>
        </p:nvSpPr>
        <p:spPr>
          <a:xfrm>
            <a:off x="6495982" y="3988553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矩形: 圆角 16">
            <a:extLst>
              <a:ext uri="{FF2B5EF4-FFF2-40B4-BE49-F238E27FC236}">
                <a16:creationId xmlns:a16="http://schemas.microsoft.com/office/drawing/2014/main" id="{35372022-4105-4FAB-E563-14E05AD9737F}"/>
              </a:ext>
            </a:extLst>
          </p:cNvPr>
          <p:cNvSpPr/>
          <p:nvPr/>
        </p:nvSpPr>
        <p:spPr>
          <a:xfrm>
            <a:off x="8192108" y="3988552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直接箭头连接符 17">
            <a:extLst>
              <a:ext uri="{FF2B5EF4-FFF2-40B4-BE49-F238E27FC236}">
                <a16:creationId xmlns:a16="http://schemas.microsoft.com/office/drawing/2014/main" id="{C169638F-6950-6904-08C2-A0966754971C}"/>
              </a:ext>
            </a:extLst>
          </p:cNvPr>
          <p:cNvCxnSpPr/>
          <p:nvPr/>
        </p:nvCxnSpPr>
        <p:spPr>
          <a:xfrm>
            <a:off x="3935760" y="4295372"/>
            <a:ext cx="50405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id="{DFEE2618-67AA-7FEE-2A19-C7386D38A29A}"/>
              </a:ext>
            </a:extLst>
          </p:cNvPr>
          <p:cNvCxnSpPr/>
          <p:nvPr/>
        </p:nvCxnSpPr>
        <p:spPr>
          <a:xfrm>
            <a:off x="5735960" y="4291065"/>
            <a:ext cx="50405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>
            <a:extLst>
              <a:ext uri="{FF2B5EF4-FFF2-40B4-BE49-F238E27FC236}">
                <a16:creationId xmlns:a16="http://schemas.microsoft.com/office/drawing/2014/main" id="{721604C6-08C0-B269-1437-6E4537EF2A46}"/>
              </a:ext>
            </a:extLst>
          </p:cNvPr>
          <p:cNvCxnSpPr/>
          <p:nvPr/>
        </p:nvCxnSpPr>
        <p:spPr>
          <a:xfrm>
            <a:off x="7464152" y="4291065"/>
            <a:ext cx="50405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14" grpId="0" animBg="1"/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DA514A98-BA48-6F53-945D-72F2573FDC52}"/>
              </a:ext>
            </a:extLst>
          </p:cNvPr>
          <p:cNvSpPr txBox="1"/>
          <p:nvPr/>
        </p:nvSpPr>
        <p:spPr>
          <a:xfrm>
            <a:off x="839416" y="1567657"/>
            <a:ext cx="10513168" cy="3656707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跟着媽媽的指導，我先將雞蛋加水攪拌成蛋液，然後加熱鍋中的花生油。待油熱後，我將蛋液倒入鍋中，並同時用筷子攪拌。等蛋液稍微凝固後，我將滑蛋倒出盤子上備用。接着，我將已經切好的番茄倒進鍋中加水蒸煮。等到番茄煮軟後，我倒進油、鹽和白砂糖，並加入之前備好的滑蛋一起大火翻炒。最後，我將炒好的番茄和滑蛋倒出碟子，再在上面撒上葱花。這樣，一碟香噴噴的番茄炒蛋就完成了！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EDE8012F-FE25-444C-824B-594B6181D85F}"/>
              </a:ext>
            </a:extLst>
          </p:cNvPr>
          <p:cNvCxnSpPr>
            <a:cxnSpLocks/>
          </p:cNvCxnSpPr>
          <p:nvPr/>
        </p:nvCxnSpPr>
        <p:spPr bwMode="auto">
          <a:xfrm>
            <a:off x="4547828" y="2498328"/>
            <a:ext cx="4212468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88279BC4-8675-668D-640F-5EDF6246915B}"/>
              </a:ext>
            </a:extLst>
          </p:cNvPr>
          <p:cNvCxnSpPr>
            <a:cxnSpLocks/>
          </p:cNvCxnSpPr>
          <p:nvPr/>
        </p:nvCxnSpPr>
        <p:spPr bwMode="auto">
          <a:xfrm flipV="1">
            <a:off x="8085502" y="3402112"/>
            <a:ext cx="3168352" cy="2288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" name="文本框 12">
            <a:extLst>
              <a:ext uri="{FF2B5EF4-FFF2-40B4-BE49-F238E27FC236}">
                <a16:creationId xmlns:a16="http://schemas.microsoft.com/office/drawing/2014/main" id="{169353EF-83CF-C016-1969-E4A3FB900B66}"/>
              </a:ext>
            </a:extLst>
          </p:cNvPr>
          <p:cNvSpPr txBox="1"/>
          <p:nvPr/>
        </p:nvSpPr>
        <p:spPr>
          <a:xfrm>
            <a:off x="4205790" y="1837032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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D3CAC7E6-E880-68B1-C59C-F934B745AA5F}"/>
              </a:ext>
            </a:extLst>
          </p:cNvPr>
          <p:cNvSpPr txBox="1"/>
          <p:nvPr/>
        </p:nvSpPr>
        <p:spPr>
          <a:xfrm>
            <a:off x="7724898" y="281290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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8D142953-001A-5C82-20B3-201D562705AF}"/>
              </a:ext>
            </a:extLst>
          </p:cNvPr>
          <p:cNvSpPr txBox="1"/>
          <p:nvPr/>
        </p:nvSpPr>
        <p:spPr>
          <a:xfrm>
            <a:off x="7698740" y="3273533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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06BC537E-EE12-C020-E95F-0FF9BA8FD1AB}"/>
              </a:ext>
            </a:extLst>
          </p:cNvPr>
          <p:cNvSpPr txBox="1"/>
          <p:nvPr/>
        </p:nvSpPr>
        <p:spPr>
          <a:xfrm>
            <a:off x="3503712" y="4009408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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直接连接符 18">
            <a:extLst>
              <a:ext uri="{FF2B5EF4-FFF2-40B4-BE49-F238E27FC236}">
                <a16:creationId xmlns:a16="http://schemas.microsoft.com/office/drawing/2014/main" id="{524EAEFC-2E60-08F7-6EEF-445F207294EA}"/>
              </a:ext>
            </a:extLst>
          </p:cNvPr>
          <p:cNvCxnSpPr>
            <a:cxnSpLocks/>
          </p:cNvCxnSpPr>
          <p:nvPr/>
        </p:nvCxnSpPr>
        <p:spPr bwMode="auto">
          <a:xfrm>
            <a:off x="941968" y="3796753"/>
            <a:ext cx="4073912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12B32C77-FB26-4EAB-BC03-D2CEE0A55AA5}"/>
              </a:ext>
            </a:extLst>
          </p:cNvPr>
          <p:cNvCxnSpPr>
            <a:cxnSpLocks/>
          </p:cNvCxnSpPr>
          <p:nvPr/>
        </p:nvCxnSpPr>
        <p:spPr bwMode="auto">
          <a:xfrm>
            <a:off x="8085502" y="3806133"/>
            <a:ext cx="3168352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2" name="直接连接符 21">
            <a:extLst>
              <a:ext uri="{FF2B5EF4-FFF2-40B4-BE49-F238E27FC236}">
                <a16:creationId xmlns:a16="http://schemas.microsoft.com/office/drawing/2014/main" id="{DF1969E3-27CC-BC8E-818F-29F3B40A78EE}"/>
              </a:ext>
            </a:extLst>
          </p:cNvPr>
          <p:cNvCxnSpPr>
            <a:cxnSpLocks/>
          </p:cNvCxnSpPr>
          <p:nvPr/>
        </p:nvCxnSpPr>
        <p:spPr bwMode="auto">
          <a:xfrm>
            <a:off x="3791744" y="4725144"/>
            <a:ext cx="2862318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5CA9D16F-C0DF-67E4-C0BA-C7EF6017D79D}"/>
              </a:ext>
            </a:extLst>
          </p:cNvPr>
          <p:cNvCxnSpPr>
            <a:cxnSpLocks/>
          </p:cNvCxnSpPr>
          <p:nvPr/>
        </p:nvCxnSpPr>
        <p:spPr bwMode="auto">
          <a:xfrm>
            <a:off x="978587" y="4271018"/>
            <a:ext cx="436893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421724" y="4961786"/>
            <a:ext cx="8680215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 algn="just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根據選項內容通讀文章，篩選排除無關的內容後，再按步驟的先後次序排列選項。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11" name="文字方塊 6">
            <a:extLst>
              <a:ext uri="{FF2B5EF4-FFF2-40B4-BE49-F238E27FC236}">
                <a16:creationId xmlns:a16="http://schemas.microsoft.com/office/drawing/2014/main" id="{D5258279-E220-1A30-F0B9-6C1301DE92F9}"/>
              </a:ext>
            </a:extLst>
          </p:cNvPr>
          <p:cNvSpPr txBox="1"/>
          <p:nvPr/>
        </p:nvSpPr>
        <p:spPr>
          <a:xfrm>
            <a:off x="1421724" y="991468"/>
            <a:ext cx="9066764" cy="332398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根據文章內容，按</a:t>
            </a:r>
            <a:r>
              <a:rPr lang="zh-CN" altLang="en-US" b="1" u="sng" dirty="0">
                <a:latin typeface="DFKai-SB" panose="03000509000000000000" pitchFamily="65" charset="-120"/>
                <a:ea typeface="DFKai-SB" panose="03000509000000000000" pitchFamily="65" charset="-120"/>
              </a:rPr>
              <a:t>步驟</a:t>
            </a:r>
            <a:r>
              <a:rPr lang="zh-TW" altLang="en-US" b="1" u="sng" dirty="0">
                <a:latin typeface="DFKai-SB" panose="03000509000000000000" pitchFamily="65" charset="-120"/>
                <a:ea typeface="DFKai-SB" panose="03000509000000000000" pitchFamily="65" charset="-120"/>
              </a:rPr>
              <a:t>的先後次序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排列下面各項。（請把英文字母填在方格內）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撒上葱花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B.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加水蒸煮番茄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將雞蛋攪拌成蛋液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加入油、鹽和白砂糖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US" altLang="zh-TW" sz="3000" dirty="0">
              <a:uFill>
                <a:solidFill>
                  <a:schemeClr val="tx1"/>
                </a:solidFill>
              </a:uFill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0359092C-CEEF-8E99-1744-24D3D5D4C7EA}"/>
              </a:ext>
            </a:extLst>
          </p:cNvPr>
          <p:cNvSpPr/>
          <p:nvPr/>
        </p:nvSpPr>
        <p:spPr>
          <a:xfrm>
            <a:off x="3103730" y="3988555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矩形: 圆角 12">
            <a:extLst>
              <a:ext uri="{FF2B5EF4-FFF2-40B4-BE49-F238E27FC236}">
                <a16:creationId xmlns:a16="http://schemas.microsoft.com/office/drawing/2014/main" id="{2ADC5EC4-F03E-AFEF-CDC7-4E3EEAEE0B0C}"/>
              </a:ext>
            </a:extLst>
          </p:cNvPr>
          <p:cNvSpPr/>
          <p:nvPr/>
        </p:nvSpPr>
        <p:spPr>
          <a:xfrm>
            <a:off x="4799856" y="3988554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E862C50E-4766-FEB2-4EBE-C49ED13B4D12}"/>
              </a:ext>
            </a:extLst>
          </p:cNvPr>
          <p:cNvSpPr/>
          <p:nvPr/>
        </p:nvSpPr>
        <p:spPr>
          <a:xfrm>
            <a:off x="6495982" y="3988553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矩形: 圆角 14">
            <a:extLst>
              <a:ext uri="{FF2B5EF4-FFF2-40B4-BE49-F238E27FC236}">
                <a16:creationId xmlns:a16="http://schemas.microsoft.com/office/drawing/2014/main" id="{68570835-2CF8-43D0-DFE2-25488FB8A5FD}"/>
              </a:ext>
            </a:extLst>
          </p:cNvPr>
          <p:cNvSpPr/>
          <p:nvPr/>
        </p:nvSpPr>
        <p:spPr>
          <a:xfrm>
            <a:off x="8192108" y="3988552"/>
            <a:ext cx="648072" cy="613641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8526CE29-266F-D54A-E4C0-E4C58CF7B13D}"/>
              </a:ext>
            </a:extLst>
          </p:cNvPr>
          <p:cNvCxnSpPr/>
          <p:nvPr/>
        </p:nvCxnSpPr>
        <p:spPr>
          <a:xfrm>
            <a:off x="3935760" y="4295372"/>
            <a:ext cx="50405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>
            <a:extLst>
              <a:ext uri="{FF2B5EF4-FFF2-40B4-BE49-F238E27FC236}">
                <a16:creationId xmlns:a16="http://schemas.microsoft.com/office/drawing/2014/main" id="{97A134F8-E648-36EA-442F-38432E40C6C5}"/>
              </a:ext>
            </a:extLst>
          </p:cNvPr>
          <p:cNvCxnSpPr/>
          <p:nvPr/>
        </p:nvCxnSpPr>
        <p:spPr>
          <a:xfrm>
            <a:off x="5735960" y="4291065"/>
            <a:ext cx="50405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>
            <a:extLst>
              <a:ext uri="{FF2B5EF4-FFF2-40B4-BE49-F238E27FC236}">
                <a16:creationId xmlns:a16="http://schemas.microsoft.com/office/drawing/2014/main" id="{99CC2323-91B5-0346-F1D4-CA09EFB23C71}"/>
              </a:ext>
            </a:extLst>
          </p:cNvPr>
          <p:cNvCxnSpPr/>
          <p:nvPr/>
        </p:nvCxnSpPr>
        <p:spPr>
          <a:xfrm>
            <a:off x="7464152" y="4291065"/>
            <a:ext cx="50405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>
            <a:extLst>
              <a:ext uri="{FF2B5EF4-FFF2-40B4-BE49-F238E27FC236}">
                <a16:creationId xmlns:a16="http://schemas.microsoft.com/office/drawing/2014/main" id="{5F06D57E-2DD1-FF35-F9E7-2998FE873510}"/>
              </a:ext>
            </a:extLst>
          </p:cNvPr>
          <p:cNvSpPr txBox="1"/>
          <p:nvPr/>
        </p:nvSpPr>
        <p:spPr>
          <a:xfrm>
            <a:off x="3179676" y="3988552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478B39AD-0358-29AF-0366-C2BD33FE2D99}"/>
              </a:ext>
            </a:extLst>
          </p:cNvPr>
          <p:cNvSpPr txBox="1"/>
          <p:nvPr/>
        </p:nvSpPr>
        <p:spPr>
          <a:xfrm>
            <a:off x="8268312" y="3988552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226BD477-6FE5-9BE7-81DD-4C7521C315D9}"/>
              </a:ext>
            </a:extLst>
          </p:cNvPr>
          <p:cNvSpPr txBox="1"/>
          <p:nvPr/>
        </p:nvSpPr>
        <p:spPr>
          <a:xfrm>
            <a:off x="6634552" y="3988552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7FC255B1-6587-E163-347B-CB380CC2B511}"/>
              </a:ext>
            </a:extLst>
          </p:cNvPr>
          <p:cNvSpPr txBox="1"/>
          <p:nvPr/>
        </p:nvSpPr>
        <p:spPr>
          <a:xfrm>
            <a:off x="4871864" y="4014066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zh-CN" alt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9" grpId="0"/>
      <p:bldP spid="20" grpId="0"/>
      <p:bldP spid="21" grpId="0"/>
      <p:bldP spid="22" grpId="0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3056</TotalTime>
  <Words>631</Words>
  <Application>Microsoft Office PowerPoint</Application>
  <PresentationFormat>宽屏</PresentationFormat>
  <Paragraphs>41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DFKai-SB</vt:lpstr>
      <vt:lpstr>MKaiHK-Medium</vt:lpstr>
      <vt:lpstr>微软雅黑</vt:lpstr>
      <vt:lpstr>Arial</vt:lpstr>
      <vt:lpstr>Calibri</vt:lpstr>
      <vt:lpstr>Calibri Light</vt:lpstr>
      <vt:lpstr>Times New Roman</vt:lpstr>
      <vt:lpstr>BCA_Template</vt:lpstr>
      <vt:lpstr>問順序： 理解步驟的進行順序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Forrest Gan</cp:lastModifiedBy>
  <cp:revision>937</cp:revision>
  <dcterms:created xsi:type="dcterms:W3CDTF">2020-02-20T03:30:37Z</dcterms:created>
  <dcterms:modified xsi:type="dcterms:W3CDTF">2024-08-14T06:59:54Z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