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FF66"/>
    <a:srgbClr val="CCFF99"/>
    <a:srgbClr val="FF00FF"/>
    <a:srgbClr val="FF66FF"/>
    <a:srgbClr val="DEFEFF"/>
    <a:srgbClr val="9900CC"/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howGuides="1">
      <p:cViewPr varScale="1">
        <p:scale>
          <a:sx n="68" d="100"/>
          <a:sy n="68" d="100"/>
        </p:scale>
        <p:origin x="84" y="9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問深意：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掌握文章中的深意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33217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短答題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深意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理解文章所表達的深層意思，如詞語或句子的深意、故事的寓意、事情的啟示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道理等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39807" y="1468501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細讀題目，圈出題目考問的關鍵詞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52008" y="2861129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根據題目要求，在對應的文段或是全文中找出具有總結作用的句子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420" y="1493472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91623" y="2883854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52008" y="4841805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結合故事內容歸納其深意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91623" y="4866776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991468"/>
            <a:ext cx="10513168" cy="410554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野貓站在窗台上跟我對視着，圓圓的雙眼背後不知道在思考着什麼。是要出聲嚇跑牠，還是拿起身旁掃把上前驅趕牠呢？不，也許牠過會兒就會自行離開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我們就這麼僵持了一會兒，牠突然打個了哈欠，轉身離開了。我因此鬆了口氣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哥哥若有所思地說：「聽說不少人都曾經因為驅趕這隻野貓而被抓傷。也許像你這樣，不去招惹牠才是最好的做法。」我聽完點了點頭。不僅是面對野貓，在遇到其他事情的時候，我也不可以魯莽行事，而是應該靜觀其變，冷靜地採取合適的對策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1" y="4150443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根據要求閱讀相關內容，然後找出類似感悟的總結性文字，然後整理成答案。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973099" y="1196752"/>
            <a:ext cx="8245801" cy="16568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作者從這次遇到野貓的經歷中明白了什麼道理？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__________________________________________</a:t>
            </a: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__________________________________________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D2248521-1161-D3C0-FE0C-5A6D8F6319FB}"/>
              </a:ext>
            </a:extLst>
          </p:cNvPr>
          <p:cNvSpPr/>
          <p:nvPr/>
        </p:nvSpPr>
        <p:spPr>
          <a:xfrm>
            <a:off x="4007768" y="1173447"/>
            <a:ext cx="2664296" cy="7231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331A6A62-F765-EA0C-F8AD-EF2A9FEE3842}"/>
              </a:ext>
            </a:extLst>
          </p:cNvPr>
          <p:cNvSpPr/>
          <p:nvPr/>
        </p:nvSpPr>
        <p:spPr>
          <a:xfrm>
            <a:off x="8886752" y="1173447"/>
            <a:ext cx="809648" cy="7231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25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3">
            <a:extLst>
              <a:ext uri="{FF2B5EF4-FFF2-40B4-BE49-F238E27FC236}">
                <a16:creationId xmlns:a16="http://schemas.microsoft.com/office/drawing/2014/main" id="{BEE6AA35-0406-6DC5-94C0-75D2C1FF55BC}"/>
              </a:ext>
            </a:extLst>
          </p:cNvPr>
          <p:cNvSpPr txBox="1"/>
          <p:nvPr/>
        </p:nvSpPr>
        <p:spPr>
          <a:xfrm>
            <a:off x="839416" y="991468"/>
            <a:ext cx="10513168" cy="410554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野貓站在窗台上跟我對視着，圓圓的雙眼背後不知道在思考着什麼。是要出聲嚇跑牠，還是拿起身旁掃把上前驅趕牠呢？不，也許牠過會兒就會自行離開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我們就這麼僵持了一會兒，牠突然打個了哈欠，轉身離開了。我因此鬆了口氣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哥哥若有所思地說：「聽說不少人都曾經因為驅趕這隻野貓而被抓傷。也許像你這樣，不去招惹牠才是最好的做法。」我聽完點了點頭。不僅是面對野貓，在遇到其他事情的時候，我也不可以魯莽行事，而是應該靜觀其變，冷靜地採取合適的對策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769B0A85-1933-9D32-D171-37E1ADF53A0C}"/>
              </a:ext>
            </a:extLst>
          </p:cNvPr>
          <p:cNvCxnSpPr>
            <a:cxnSpLocks/>
          </p:cNvCxnSpPr>
          <p:nvPr/>
        </p:nvCxnSpPr>
        <p:spPr bwMode="auto">
          <a:xfrm>
            <a:off x="2351584" y="4581128"/>
            <a:ext cx="885698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AD0573C1-1C1C-C8AA-FC6F-AFE83E78FA43}"/>
              </a:ext>
            </a:extLst>
          </p:cNvPr>
          <p:cNvCxnSpPr>
            <a:cxnSpLocks/>
          </p:cNvCxnSpPr>
          <p:nvPr/>
        </p:nvCxnSpPr>
        <p:spPr bwMode="auto">
          <a:xfrm>
            <a:off x="983432" y="5073659"/>
            <a:ext cx="828092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6">
            <a:extLst>
              <a:ext uri="{FF2B5EF4-FFF2-40B4-BE49-F238E27FC236}">
                <a16:creationId xmlns:a16="http://schemas.microsoft.com/office/drawing/2014/main" id="{0540DDB2-D5D9-ADFD-43E4-87C933698E1F}"/>
              </a:ext>
            </a:extLst>
          </p:cNvPr>
          <p:cNvSpPr txBox="1"/>
          <p:nvPr/>
        </p:nvSpPr>
        <p:spPr>
          <a:xfrm>
            <a:off x="1973099" y="1196752"/>
            <a:ext cx="8245801" cy="16568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作者從這次遇到野貓的經歷中明白了什麼道理？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__________________________________________</a:t>
            </a: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__________________________________________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755891" y="3757336"/>
            <a:ext cx="8680215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文章最後一段中，作者在聽了哥哥的分析後，開始對這件事進行思考。最後一句即為他明白的道理，據此歸納整理成答案。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937EBDA-1DA9-71B4-5621-0DA02CBBDAEB}"/>
              </a:ext>
            </a:extLst>
          </p:cNvPr>
          <p:cNvSpPr txBox="1"/>
          <p:nvPr/>
        </p:nvSpPr>
        <p:spPr>
          <a:xfrm>
            <a:off x="1989257" y="1756746"/>
            <a:ext cx="8245801" cy="1043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75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作者從這次遇到野貓的經歷中明白到，遇到事情時</a:t>
            </a:r>
            <a:endParaRPr lang="en-US" altLang="zh-CN" sz="2800" dirty="0">
              <a:solidFill>
                <a:srgbClr val="FF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675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不可以魯莽行事，而應該冷靜地採取合適的對策。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A101C782-30F8-B6A9-F1B1-D73E794E8FA1}"/>
              </a:ext>
            </a:extLst>
          </p:cNvPr>
          <p:cNvSpPr txBox="1"/>
          <p:nvPr/>
        </p:nvSpPr>
        <p:spPr>
          <a:xfrm>
            <a:off x="7359080" y="2713460"/>
            <a:ext cx="2903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75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（答案僅供參考）</a:t>
            </a: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/>
      <p:bldP spid="7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3269</TotalTime>
  <Words>684</Words>
  <Application>Microsoft Office PowerPoint</Application>
  <PresentationFormat>宽屏</PresentationFormat>
  <Paragraphs>33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DFKai-SB</vt:lpstr>
      <vt:lpstr>MKaiHK-Medium</vt:lpstr>
      <vt:lpstr>微软雅黑</vt:lpstr>
      <vt:lpstr>Arial</vt:lpstr>
      <vt:lpstr>Calibri</vt:lpstr>
      <vt:lpstr>Calibri Light</vt:lpstr>
      <vt:lpstr>BCA_Template</vt:lpstr>
      <vt:lpstr>問深意： 掌握文章中的深意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975</cp:revision>
  <dcterms:created xsi:type="dcterms:W3CDTF">2020-02-20T03:30:37Z</dcterms:created>
  <dcterms:modified xsi:type="dcterms:W3CDTF">2025-04-23T07:52:04Z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