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8"/>
  </p:notesMasterIdLst>
  <p:handoutMasterIdLst>
    <p:handoutMasterId r:id="rId9"/>
  </p:handoutMasterIdLst>
  <p:sldIdLst>
    <p:sldId id="256" r:id="rId2"/>
    <p:sldId id="276" r:id="rId3"/>
    <p:sldId id="284" r:id="rId4"/>
    <p:sldId id="274" r:id="rId5"/>
    <p:sldId id="275" r:id="rId6"/>
    <p:sldId id="280" r:id="rId7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CCFF99"/>
    <a:srgbClr val="FF00FF"/>
    <a:srgbClr val="FF66FF"/>
    <a:srgbClr val="DEFEFF"/>
    <a:srgbClr val="9900CC"/>
    <a:srgbClr val="CC00CC"/>
    <a:srgbClr val="FF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96" autoAdjust="0"/>
    <p:restoredTop sz="94660"/>
  </p:normalViewPr>
  <p:slideViewPr>
    <p:cSldViewPr showGuides="1">
      <p:cViewPr varScale="1">
        <p:scale>
          <a:sx n="64" d="100"/>
          <a:sy n="64" d="100"/>
        </p:scale>
        <p:origin x="34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易錯點：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CN" altLang="en-US" sz="4900" b="1" dirty="0">
                <a:latin typeface="PMingLiU (标题)"/>
                <a:ea typeface="PMingLiU" panose="02020500000000000000" pitchFamily="18" charset="-120"/>
              </a:rPr>
              <a:t>未能理清事情發展的先後順序</a:t>
            </a:r>
            <a:endParaRPr lang="zh-TW" altLang="en-US" sz="4900" b="1" dirty="0">
              <a:latin typeface="PMingLiU (标题)"/>
              <a:ea typeface="PMingLiU" panose="02020500000000000000" pitchFamily="18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6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易錯分析</a:t>
            </a:r>
            <a:endParaRPr kumimoji="1" lang="zh-TW" altLang="en-US" sz="4800" dirty="0">
              <a:ln w="0"/>
              <a:solidFill>
                <a:schemeClr val="accent6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2" y="4690713"/>
            <a:ext cx="8424936" cy="1043876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zh-TW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錯因分析</a:t>
            </a:r>
            <a:endParaRPr lang="en-US" altLang="zh-TW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675"/>
              </a:spcBef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沒有留意文章中表示時間先後的詞語。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文字方塊 6">
            <a:extLst>
              <a:ext uri="{FF2B5EF4-FFF2-40B4-BE49-F238E27FC236}">
                <a16:creationId xmlns:a16="http://schemas.microsoft.com/office/drawing/2014/main" id="{B3CED192-8F32-0367-E8BE-ADB080579967}"/>
              </a:ext>
            </a:extLst>
          </p:cNvPr>
          <p:cNvSpPr txBox="1"/>
          <p:nvPr/>
        </p:nvSpPr>
        <p:spPr>
          <a:xfrm>
            <a:off x="1555558" y="1006939"/>
            <a:ext cx="9080884" cy="28931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360363" lvl="0" indent="-3603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3.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根據文章內容，按</a:t>
            </a:r>
            <a:r>
              <a:rPr lang="zh-TW" altLang="en-US" sz="3000" b="1" u="sng" dirty="0">
                <a:latin typeface="PMingLiU" panose="02020500000000000000" pitchFamily="18" charset="-120"/>
                <a:ea typeface="PMingLiU" panose="02020500000000000000" pitchFamily="18" charset="-120"/>
              </a:rPr>
              <a:t>事情發生的先後次序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排列下面各項。（請把英文字母填在方格內）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曉晴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鼓勵</a:t>
            </a:r>
            <a:r>
              <a:rPr lang="zh-TW" altLang="en-US" sz="30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希文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參選班長。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   B.  </a:t>
            </a:r>
            <a:r>
              <a:rPr lang="zh-TW" altLang="en-US" sz="30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希文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參與校運會的組織工作。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0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希文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組織全班同學制定新班規。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0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希文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給</a:t>
            </a:r>
            <a:r>
              <a:rPr lang="zh-TW" altLang="en-US" sz="30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曉晴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寫電郵分享自己當選班長的消息。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AB2D614-5881-4EF5-4099-8B96B2CB0A34}"/>
              </a:ext>
            </a:extLst>
          </p:cNvPr>
          <p:cNvSpPr txBox="1"/>
          <p:nvPr/>
        </p:nvSpPr>
        <p:spPr>
          <a:xfrm>
            <a:off x="9324265" y="3690900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56521508-B8C9-03C2-F498-9F177AEE95B4}"/>
              </a:ext>
            </a:extLst>
          </p:cNvPr>
          <p:cNvSpPr/>
          <p:nvPr/>
        </p:nvSpPr>
        <p:spPr>
          <a:xfrm>
            <a:off x="263352" y="382012"/>
            <a:ext cx="110799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76755F8B-3D9C-F3FE-86B7-AA0BC6826053}"/>
              </a:ext>
            </a:extLst>
          </p:cNvPr>
          <p:cNvSpPr/>
          <p:nvPr/>
        </p:nvSpPr>
        <p:spPr>
          <a:xfrm>
            <a:off x="3103730" y="3988555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矩形: 圆角 20">
            <a:extLst>
              <a:ext uri="{FF2B5EF4-FFF2-40B4-BE49-F238E27FC236}">
                <a16:creationId xmlns:a16="http://schemas.microsoft.com/office/drawing/2014/main" id="{24BD9F34-32B7-C0F0-BFA7-3B76FAB86D39}"/>
              </a:ext>
            </a:extLst>
          </p:cNvPr>
          <p:cNvSpPr/>
          <p:nvPr/>
        </p:nvSpPr>
        <p:spPr>
          <a:xfrm>
            <a:off x="4799856" y="3988554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矩形: 圆角 21">
            <a:extLst>
              <a:ext uri="{FF2B5EF4-FFF2-40B4-BE49-F238E27FC236}">
                <a16:creationId xmlns:a16="http://schemas.microsoft.com/office/drawing/2014/main" id="{61A83389-0EEC-38CA-739D-1001761EF192}"/>
              </a:ext>
            </a:extLst>
          </p:cNvPr>
          <p:cNvSpPr/>
          <p:nvPr/>
        </p:nvSpPr>
        <p:spPr>
          <a:xfrm>
            <a:off x="6495982" y="3988553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矩形: 圆角 22">
            <a:extLst>
              <a:ext uri="{FF2B5EF4-FFF2-40B4-BE49-F238E27FC236}">
                <a16:creationId xmlns:a16="http://schemas.microsoft.com/office/drawing/2014/main" id="{C79A6AD3-9296-16C2-611E-CB83AD17E40A}"/>
              </a:ext>
            </a:extLst>
          </p:cNvPr>
          <p:cNvSpPr/>
          <p:nvPr/>
        </p:nvSpPr>
        <p:spPr>
          <a:xfrm>
            <a:off x="8192108" y="3988552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41640CF2-5268-C31E-79AE-1EEF52F0927B}"/>
              </a:ext>
            </a:extLst>
          </p:cNvPr>
          <p:cNvCxnSpPr/>
          <p:nvPr/>
        </p:nvCxnSpPr>
        <p:spPr>
          <a:xfrm>
            <a:off x="3935760" y="4295372"/>
            <a:ext cx="50405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>
            <a:extLst>
              <a:ext uri="{FF2B5EF4-FFF2-40B4-BE49-F238E27FC236}">
                <a16:creationId xmlns:a16="http://schemas.microsoft.com/office/drawing/2014/main" id="{092BEC64-BC1B-B2F9-9B82-4CFB14F2EB14}"/>
              </a:ext>
            </a:extLst>
          </p:cNvPr>
          <p:cNvCxnSpPr/>
          <p:nvPr/>
        </p:nvCxnSpPr>
        <p:spPr>
          <a:xfrm>
            <a:off x="5735960" y="4291065"/>
            <a:ext cx="50405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>
            <a:extLst>
              <a:ext uri="{FF2B5EF4-FFF2-40B4-BE49-F238E27FC236}">
                <a16:creationId xmlns:a16="http://schemas.microsoft.com/office/drawing/2014/main" id="{3100D8F1-8060-2B95-7F79-AC58818F5CC7}"/>
              </a:ext>
            </a:extLst>
          </p:cNvPr>
          <p:cNvCxnSpPr/>
          <p:nvPr/>
        </p:nvCxnSpPr>
        <p:spPr>
          <a:xfrm>
            <a:off x="7464152" y="4291065"/>
            <a:ext cx="50405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本框 28">
            <a:extLst>
              <a:ext uri="{FF2B5EF4-FFF2-40B4-BE49-F238E27FC236}">
                <a16:creationId xmlns:a16="http://schemas.microsoft.com/office/drawing/2014/main" id="{FA2964CD-E046-DCA5-C27F-6F55C460F377}"/>
              </a:ext>
            </a:extLst>
          </p:cNvPr>
          <p:cNvSpPr txBox="1"/>
          <p:nvPr/>
        </p:nvSpPr>
        <p:spPr>
          <a:xfrm>
            <a:off x="3179676" y="3988552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2B2F1283-39A3-2857-4702-BE513BF7F08E}"/>
              </a:ext>
            </a:extLst>
          </p:cNvPr>
          <p:cNvSpPr txBox="1"/>
          <p:nvPr/>
        </p:nvSpPr>
        <p:spPr>
          <a:xfrm>
            <a:off x="4907114" y="3988552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38DC2FD7-A478-06CE-F7D1-00E51E75B75E}"/>
              </a:ext>
            </a:extLst>
          </p:cNvPr>
          <p:cNvSpPr txBox="1"/>
          <p:nvPr/>
        </p:nvSpPr>
        <p:spPr>
          <a:xfrm>
            <a:off x="6634552" y="3988552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46D6523F-B790-9142-85C5-50007CFD6642}"/>
              </a:ext>
            </a:extLst>
          </p:cNvPr>
          <p:cNvSpPr txBox="1"/>
          <p:nvPr/>
        </p:nvSpPr>
        <p:spPr>
          <a:xfrm>
            <a:off x="8324737" y="3988552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/>
      <p:bldP spid="14" grpId="0"/>
      <p:bldP spid="20" grpId="0" animBg="1"/>
      <p:bldP spid="21" grpId="0" animBg="1"/>
      <p:bldP spid="22" grpId="0" animBg="1"/>
      <p:bldP spid="23" grpId="0" animBg="1"/>
      <p:bldP spid="29" grpId="0"/>
      <p:bldP spid="30" grpId="0"/>
      <p:bldP spid="31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2" y="4690713"/>
            <a:ext cx="8424936" cy="1043876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zh-CN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避錯方法</a:t>
            </a:r>
            <a:endParaRPr lang="en-US" altLang="zh-TW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675"/>
              </a:spcBef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找出表示時間順序的詞語，然後按順序排列事件。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文字方塊 6">
            <a:extLst>
              <a:ext uri="{FF2B5EF4-FFF2-40B4-BE49-F238E27FC236}">
                <a16:creationId xmlns:a16="http://schemas.microsoft.com/office/drawing/2014/main" id="{B3CED192-8F32-0367-E8BE-ADB080579967}"/>
              </a:ext>
            </a:extLst>
          </p:cNvPr>
          <p:cNvSpPr txBox="1"/>
          <p:nvPr/>
        </p:nvSpPr>
        <p:spPr>
          <a:xfrm>
            <a:off x="1555558" y="1006939"/>
            <a:ext cx="9080884" cy="28931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360363" lvl="0" indent="-3603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3.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根據文章內容，按</a:t>
            </a:r>
            <a:r>
              <a:rPr lang="zh-TW" altLang="en-US" sz="3000" b="1" u="sng" dirty="0">
                <a:latin typeface="PMingLiU" panose="02020500000000000000" pitchFamily="18" charset="-120"/>
                <a:ea typeface="PMingLiU" panose="02020500000000000000" pitchFamily="18" charset="-120"/>
              </a:rPr>
              <a:t>事情發生的先後次序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排列下面各項。（請把英文字母填在方格內）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曉晴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鼓勵</a:t>
            </a:r>
            <a:r>
              <a:rPr lang="zh-TW" altLang="en-US" sz="30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希文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參選班長。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   B.  </a:t>
            </a:r>
            <a:r>
              <a:rPr lang="zh-TW" altLang="en-US" sz="30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希文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參與校運會的組織工作。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0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希文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組織全班同學制定新班規。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0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希文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給</a:t>
            </a:r>
            <a:r>
              <a:rPr lang="zh-TW" altLang="en-US" sz="30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曉晴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寫電郵分享自己當選班長的消息。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AB2D614-5881-4EF5-4099-8B96B2CB0A34}"/>
              </a:ext>
            </a:extLst>
          </p:cNvPr>
          <p:cNvSpPr txBox="1"/>
          <p:nvPr/>
        </p:nvSpPr>
        <p:spPr>
          <a:xfrm>
            <a:off x="9324265" y="3690900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56521508-B8C9-03C2-F498-9F177AEE95B4}"/>
              </a:ext>
            </a:extLst>
          </p:cNvPr>
          <p:cNvSpPr/>
          <p:nvPr/>
        </p:nvSpPr>
        <p:spPr>
          <a:xfrm>
            <a:off x="263352" y="382012"/>
            <a:ext cx="110799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76755F8B-3D9C-F3FE-86B7-AA0BC6826053}"/>
              </a:ext>
            </a:extLst>
          </p:cNvPr>
          <p:cNvSpPr/>
          <p:nvPr/>
        </p:nvSpPr>
        <p:spPr>
          <a:xfrm>
            <a:off x="3103730" y="3988555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矩形: 圆角 20">
            <a:extLst>
              <a:ext uri="{FF2B5EF4-FFF2-40B4-BE49-F238E27FC236}">
                <a16:creationId xmlns:a16="http://schemas.microsoft.com/office/drawing/2014/main" id="{24BD9F34-32B7-C0F0-BFA7-3B76FAB86D39}"/>
              </a:ext>
            </a:extLst>
          </p:cNvPr>
          <p:cNvSpPr/>
          <p:nvPr/>
        </p:nvSpPr>
        <p:spPr>
          <a:xfrm>
            <a:off x="4799856" y="3988554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矩形: 圆角 21">
            <a:extLst>
              <a:ext uri="{FF2B5EF4-FFF2-40B4-BE49-F238E27FC236}">
                <a16:creationId xmlns:a16="http://schemas.microsoft.com/office/drawing/2014/main" id="{61A83389-0EEC-38CA-739D-1001761EF192}"/>
              </a:ext>
            </a:extLst>
          </p:cNvPr>
          <p:cNvSpPr/>
          <p:nvPr/>
        </p:nvSpPr>
        <p:spPr>
          <a:xfrm>
            <a:off x="6495982" y="3988553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矩形: 圆角 22">
            <a:extLst>
              <a:ext uri="{FF2B5EF4-FFF2-40B4-BE49-F238E27FC236}">
                <a16:creationId xmlns:a16="http://schemas.microsoft.com/office/drawing/2014/main" id="{C79A6AD3-9296-16C2-611E-CB83AD17E40A}"/>
              </a:ext>
            </a:extLst>
          </p:cNvPr>
          <p:cNvSpPr/>
          <p:nvPr/>
        </p:nvSpPr>
        <p:spPr>
          <a:xfrm>
            <a:off x="8192108" y="3988552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41640CF2-5268-C31E-79AE-1EEF52F0927B}"/>
              </a:ext>
            </a:extLst>
          </p:cNvPr>
          <p:cNvCxnSpPr/>
          <p:nvPr/>
        </p:nvCxnSpPr>
        <p:spPr>
          <a:xfrm>
            <a:off x="3935760" y="4295372"/>
            <a:ext cx="50405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>
            <a:extLst>
              <a:ext uri="{FF2B5EF4-FFF2-40B4-BE49-F238E27FC236}">
                <a16:creationId xmlns:a16="http://schemas.microsoft.com/office/drawing/2014/main" id="{092BEC64-BC1B-B2F9-9B82-4CFB14F2EB14}"/>
              </a:ext>
            </a:extLst>
          </p:cNvPr>
          <p:cNvCxnSpPr/>
          <p:nvPr/>
        </p:nvCxnSpPr>
        <p:spPr>
          <a:xfrm>
            <a:off x="5735960" y="4291065"/>
            <a:ext cx="50405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>
            <a:extLst>
              <a:ext uri="{FF2B5EF4-FFF2-40B4-BE49-F238E27FC236}">
                <a16:creationId xmlns:a16="http://schemas.microsoft.com/office/drawing/2014/main" id="{3100D8F1-8060-2B95-7F79-AC58818F5CC7}"/>
              </a:ext>
            </a:extLst>
          </p:cNvPr>
          <p:cNvCxnSpPr/>
          <p:nvPr/>
        </p:nvCxnSpPr>
        <p:spPr>
          <a:xfrm>
            <a:off x="7464152" y="4291065"/>
            <a:ext cx="50405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本框 28">
            <a:extLst>
              <a:ext uri="{FF2B5EF4-FFF2-40B4-BE49-F238E27FC236}">
                <a16:creationId xmlns:a16="http://schemas.microsoft.com/office/drawing/2014/main" id="{FA2964CD-E046-DCA5-C27F-6F55C460F377}"/>
              </a:ext>
            </a:extLst>
          </p:cNvPr>
          <p:cNvSpPr txBox="1"/>
          <p:nvPr/>
        </p:nvSpPr>
        <p:spPr>
          <a:xfrm>
            <a:off x="3179676" y="3988552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2B2F1283-39A3-2857-4702-BE513BF7F08E}"/>
              </a:ext>
            </a:extLst>
          </p:cNvPr>
          <p:cNvSpPr txBox="1"/>
          <p:nvPr/>
        </p:nvSpPr>
        <p:spPr>
          <a:xfrm>
            <a:off x="4907114" y="3988552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38DC2FD7-A478-06CE-F7D1-00E51E75B75E}"/>
              </a:ext>
            </a:extLst>
          </p:cNvPr>
          <p:cNvSpPr txBox="1"/>
          <p:nvPr/>
        </p:nvSpPr>
        <p:spPr>
          <a:xfrm>
            <a:off x="6634552" y="3988552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46D6523F-B790-9142-85C5-50007CFD6642}"/>
              </a:ext>
            </a:extLst>
          </p:cNvPr>
          <p:cNvSpPr txBox="1"/>
          <p:nvPr/>
        </p:nvSpPr>
        <p:spPr>
          <a:xfrm>
            <a:off x="8324737" y="3988552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782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40207" y="2066773"/>
            <a:ext cx="6408712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通讀文章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40205" y="2980230"/>
            <a:ext cx="6408714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圈劃出文章中表示時間的詞語，然後按先後順序排列各個事件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820" y="2091744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79820" y="3002955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40205" y="4443037"/>
            <a:ext cx="6408713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比對選項，將選項按正確順序進行排列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79820" y="4468008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335360" y="476672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633201" y="1804601"/>
            <a:ext cx="10925597" cy="2936188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原文：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我想與你分享一個好消息：我從這一次的班長競選中勝出，當選為我們班的班長了。多虧你之前鼓勵我，我才能鼓起勇氣參選呢。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不過在當選班長後，我也面臨不少新挑戰。第一個挑戰是協助管理班級的紀律。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</a:p>
          <a:p>
            <a:pPr marL="0" indent="0"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在那之後便是校運會的組織工作，對我來說也是一大挑戰。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EE9CC5F-2C54-0D36-7447-DAF27D7FA378}"/>
              </a:ext>
            </a:extLst>
          </p:cNvPr>
          <p:cNvSpPr/>
          <p:nvPr/>
        </p:nvSpPr>
        <p:spPr>
          <a:xfrm>
            <a:off x="263352" y="382012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文章段落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34" name="直接连接符 33">
            <a:extLst>
              <a:ext uri="{FF2B5EF4-FFF2-40B4-BE49-F238E27FC236}">
                <a16:creationId xmlns:a16="http://schemas.microsoft.com/office/drawing/2014/main" id="{1D32C7A1-2902-3A82-575F-03823B868EDD}"/>
              </a:ext>
            </a:extLst>
          </p:cNvPr>
          <p:cNvCxnSpPr>
            <a:cxnSpLocks/>
          </p:cNvCxnSpPr>
          <p:nvPr/>
        </p:nvCxnSpPr>
        <p:spPr bwMode="auto">
          <a:xfrm>
            <a:off x="1279014" y="2780928"/>
            <a:ext cx="424092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6" name="直接连接符 35">
            <a:extLst>
              <a:ext uri="{FF2B5EF4-FFF2-40B4-BE49-F238E27FC236}">
                <a16:creationId xmlns:a16="http://schemas.microsoft.com/office/drawing/2014/main" id="{EE3A6C19-C4C8-77B7-D6A3-BE009E13400B}"/>
              </a:ext>
            </a:extLst>
          </p:cNvPr>
          <p:cNvCxnSpPr>
            <a:cxnSpLocks/>
          </p:cNvCxnSpPr>
          <p:nvPr/>
        </p:nvCxnSpPr>
        <p:spPr bwMode="auto">
          <a:xfrm>
            <a:off x="2135560" y="3789040"/>
            <a:ext cx="216024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8" name="直接连接符 37">
            <a:extLst>
              <a:ext uri="{FF2B5EF4-FFF2-40B4-BE49-F238E27FC236}">
                <a16:creationId xmlns:a16="http://schemas.microsoft.com/office/drawing/2014/main" id="{70ADFDDE-BB49-F67A-D8E5-1AA75755B236}"/>
              </a:ext>
            </a:extLst>
          </p:cNvPr>
          <p:cNvCxnSpPr>
            <a:cxnSpLocks/>
          </p:cNvCxnSpPr>
          <p:nvPr/>
        </p:nvCxnSpPr>
        <p:spPr bwMode="auto">
          <a:xfrm>
            <a:off x="8256240" y="3789040"/>
            <a:ext cx="1656184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2" name="直接连接符 41">
            <a:extLst>
              <a:ext uri="{FF2B5EF4-FFF2-40B4-BE49-F238E27FC236}">
                <a16:creationId xmlns:a16="http://schemas.microsoft.com/office/drawing/2014/main" id="{2800A36C-B17E-7265-A18F-AD9DFD80B66A}"/>
              </a:ext>
            </a:extLst>
          </p:cNvPr>
          <p:cNvCxnSpPr>
            <a:cxnSpLocks/>
          </p:cNvCxnSpPr>
          <p:nvPr/>
        </p:nvCxnSpPr>
        <p:spPr bwMode="auto">
          <a:xfrm>
            <a:off x="1396873" y="4740789"/>
            <a:ext cx="1458767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字方塊 6">
            <a:extLst>
              <a:ext uri="{FF2B5EF4-FFF2-40B4-BE49-F238E27FC236}">
                <a16:creationId xmlns:a16="http://schemas.microsoft.com/office/drawing/2014/main" id="{929690FD-C7C5-EAA0-843D-BA714AA40FB1}"/>
              </a:ext>
            </a:extLst>
          </p:cNvPr>
          <p:cNvSpPr txBox="1"/>
          <p:nvPr/>
        </p:nvSpPr>
        <p:spPr>
          <a:xfrm>
            <a:off x="1555558" y="1006939"/>
            <a:ext cx="9080884" cy="28931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360363" lvl="0" indent="-3603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3.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根據文章內容，按</a:t>
            </a:r>
            <a:r>
              <a:rPr lang="zh-TW" altLang="en-US" sz="3000" b="1" u="sng" dirty="0">
                <a:latin typeface="PMingLiU" panose="02020500000000000000" pitchFamily="18" charset="-120"/>
                <a:ea typeface="PMingLiU" panose="02020500000000000000" pitchFamily="18" charset="-120"/>
              </a:rPr>
              <a:t>事情發生的先後次序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排列下面各項。（請把英文字母填在方格內）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曉晴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鼓勵</a:t>
            </a:r>
            <a:r>
              <a:rPr lang="zh-TW" altLang="en-US" sz="30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希文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參選班長。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   B.  </a:t>
            </a:r>
            <a:r>
              <a:rPr lang="zh-TW" altLang="en-US" sz="30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希文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參與校運會的組織工作。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0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希文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組織全班同學制定新班規。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0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希文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給</a:t>
            </a:r>
            <a:r>
              <a:rPr lang="zh-TW" altLang="en-US" sz="30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曉晴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寫電郵分享自己當選班長的消息。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2AB2D614-5881-4EF5-4099-8B96B2CB0A34}"/>
              </a:ext>
            </a:extLst>
          </p:cNvPr>
          <p:cNvSpPr txBox="1"/>
          <p:nvPr/>
        </p:nvSpPr>
        <p:spPr>
          <a:xfrm>
            <a:off x="9167106" y="3695662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>
                <a:solidFill>
                  <a:srgbClr val="FF0000"/>
                </a:solidFill>
                <a:sym typeface="Wingdings" panose="05000000000000000000" pitchFamily="2" charset="2"/>
              </a:rPr>
              <a:t>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FFC3A279-F276-564C-9DE7-5B8716F160A0}"/>
              </a:ext>
            </a:extLst>
          </p:cNvPr>
          <p:cNvSpPr/>
          <p:nvPr/>
        </p:nvSpPr>
        <p:spPr>
          <a:xfrm>
            <a:off x="263352" y="382012"/>
            <a:ext cx="110799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改正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文字方塊 5">
            <a:extLst>
              <a:ext uri="{FF2B5EF4-FFF2-40B4-BE49-F238E27FC236}">
                <a16:creationId xmlns:a16="http://schemas.microsoft.com/office/drawing/2014/main" id="{7F930A89-2E2C-CF1D-E3B6-B95181D0B7E4}"/>
              </a:ext>
            </a:extLst>
          </p:cNvPr>
          <p:cNvSpPr txBox="1"/>
          <p:nvPr/>
        </p:nvSpPr>
        <p:spPr>
          <a:xfrm>
            <a:off x="1775520" y="4869160"/>
            <a:ext cx="8424936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just">
              <a:spcBef>
                <a:spcPts val="675"/>
              </a:spcBef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根據郵件中的各個表示時間順序的詞語，按先後順序排列好各個事件。需注意，寫郵件是當下發生的事，因此此項應排在最後。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426B5DAF-BD42-6CC4-F3B1-CEF067566B81}"/>
              </a:ext>
            </a:extLst>
          </p:cNvPr>
          <p:cNvCxnSpPr/>
          <p:nvPr/>
        </p:nvCxnSpPr>
        <p:spPr>
          <a:xfrm>
            <a:off x="3935760" y="4295372"/>
            <a:ext cx="50405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39E4711D-D5B0-32C9-4946-EDA976DAFB1E}"/>
              </a:ext>
            </a:extLst>
          </p:cNvPr>
          <p:cNvCxnSpPr/>
          <p:nvPr/>
        </p:nvCxnSpPr>
        <p:spPr>
          <a:xfrm>
            <a:off x="5735960" y="4291065"/>
            <a:ext cx="50405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AC9F32CA-83D3-072D-7517-40A5A6ED8131}"/>
              </a:ext>
            </a:extLst>
          </p:cNvPr>
          <p:cNvCxnSpPr/>
          <p:nvPr/>
        </p:nvCxnSpPr>
        <p:spPr>
          <a:xfrm>
            <a:off x="7464152" y="4291065"/>
            <a:ext cx="50405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B81D383C-F4C6-8BF7-09E8-91B91D8ECA0E}"/>
              </a:ext>
            </a:extLst>
          </p:cNvPr>
          <p:cNvSpPr/>
          <p:nvPr/>
        </p:nvSpPr>
        <p:spPr>
          <a:xfrm>
            <a:off x="3103730" y="3988555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22CD7BD3-3A3E-11B9-9BE5-11938833D13B}"/>
              </a:ext>
            </a:extLst>
          </p:cNvPr>
          <p:cNvSpPr/>
          <p:nvPr/>
        </p:nvSpPr>
        <p:spPr>
          <a:xfrm>
            <a:off x="4799856" y="3988554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D620593A-D12A-7D12-5D4A-B1B23F65A72B}"/>
              </a:ext>
            </a:extLst>
          </p:cNvPr>
          <p:cNvSpPr/>
          <p:nvPr/>
        </p:nvSpPr>
        <p:spPr>
          <a:xfrm>
            <a:off x="6495982" y="3988553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矩形: 圆角 20">
            <a:extLst>
              <a:ext uri="{FF2B5EF4-FFF2-40B4-BE49-F238E27FC236}">
                <a16:creationId xmlns:a16="http://schemas.microsoft.com/office/drawing/2014/main" id="{90B0B33A-2CD7-64BC-CCC7-A3C5BD404DEB}"/>
              </a:ext>
            </a:extLst>
          </p:cNvPr>
          <p:cNvSpPr/>
          <p:nvPr/>
        </p:nvSpPr>
        <p:spPr>
          <a:xfrm>
            <a:off x="8192108" y="3988552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E159D2C6-C8BF-7BC9-2B5F-C1CFB71825E1}"/>
              </a:ext>
            </a:extLst>
          </p:cNvPr>
          <p:cNvSpPr txBox="1"/>
          <p:nvPr/>
        </p:nvSpPr>
        <p:spPr>
          <a:xfrm>
            <a:off x="3179676" y="3988552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C9691F0F-0098-F8F4-8F17-90D63956970F}"/>
              </a:ext>
            </a:extLst>
          </p:cNvPr>
          <p:cNvSpPr txBox="1"/>
          <p:nvPr/>
        </p:nvSpPr>
        <p:spPr>
          <a:xfrm>
            <a:off x="4907114" y="3988552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4A322723-3F8B-87EB-0849-682DE749024B}"/>
              </a:ext>
            </a:extLst>
          </p:cNvPr>
          <p:cNvSpPr txBox="1"/>
          <p:nvPr/>
        </p:nvSpPr>
        <p:spPr>
          <a:xfrm>
            <a:off x="6634552" y="3988552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0D301F2A-87CD-C5E8-C766-560688CFD2E9}"/>
              </a:ext>
            </a:extLst>
          </p:cNvPr>
          <p:cNvSpPr txBox="1"/>
          <p:nvPr/>
        </p:nvSpPr>
        <p:spPr>
          <a:xfrm>
            <a:off x="8324737" y="3988552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17227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4" grpId="0" animBg="1"/>
      <p:bldP spid="18" grpId="0" animBg="1"/>
      <p:bldP spid="19" grpId="0" animBg="1"/>
      <p:bldP spid="20" grpId="0" animBg="1"/>
      <p:bldP spid="21" grpId="0" animBg="1"/>
      <p:bldP spid="22" grpId="0"/>
      <p:bldP spid="23" grpId="0"/>
      <p:bldP spid="24" grpId="0"/>
      <p:bldP spid="25" grpId="0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2741</TotalTime>
  <Words>510</Words>
  <Application>Microsoft Office PowerPoint</Application>
  <PresentationFormat>宽屏</PresentationFormat>
  <Paragraphs>53</Paragraphs>
  <Slides>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7" baseType="lpstr">
      <vt:lpstr>DFKai-SB</vt:lpstr>
      <vt:lpstr>MKaiHK-Medium</vt:lpstr>
      <vt:lpstr>PMingLiU</vt:lpstr>
      <vt:lpstr>PMingLiU (标题)</vt:lpstr>
      <vt:lpstr>微软雅黑</vt:lpstr>
      <vt:lpstr>Arial</vt:lpstr>
      <vt:lpstr>Calibri</vt:lpstr>
      <vt:lpstr>Calibri Light</vt:lpstr>
      <vt:lpstr>Times New Roman</vt:lpstr>
      <vt:lpstr>Wingdings</vt:lpstr>
      <vt:lpstr>BCA_Template</vt:lpstr>
      <vt:lpstr>易錯點： 未能理清事情發展的先後順序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Forrest Gan</cp:lastModifiedBy>
  <cp:revision>934</cp:revision>
  <dcterms:created xsi:type="dcterms:W3CDTF">2020-02-20T03:30:37Z</dcterms:created>
  <dcterms:modified xsi:type="dcterms:W3CDTF">2024-08-08T09:36:38Z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