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84" r:id="rId4"/>
    <p:sldId id="274" r:id="rId5"/>
    <p:sldId id="275" r:id="rId6"/>
    <p:sldId id="280" r:id="rId7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6" autoAdjust="0"/>
    <p:restoredTop sz="94660"/>
  </p:normalViewPr>
  <p:slideViewPr>
    <p:cSldViewPr showGuides="1">
      <p:cViewPr varScale="1">
        <p:scale>
          <a:sx n="64" d="100"/>
          <a:sy n="64" d="100"/>
        </p:scale>
        <p:origin x="34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易錯點：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CN" altLang="en-US" sz="4900" b="1" dirty="0">
                <a:latin typeface="PMingLiU (标题)"/>
                <a:ea typeface="PMingLiU" panose="02020500000000000000" pitchFamily="18" charset="-120"/>
              </a:rPr>
              <a:t>未能準確理解詞語深意</a:t>
            </a:r>
            <a:endParaRPr lang="zh-TW" altLang="en-US" sz="4900" b="1" dirty="0">
              <a:latin typeface="PMingLiU (标题)"/>
              <a:ea typeface="PMingLiU" panose="02020500000000000000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易錯分析</a:t>
            </a:r>
            <a:endParaRPr kumimoji="1" lang="zh-TW" altLang="en-US" sz="4800" dirty="0">
              <a:ln w="0"/>
              <a:solidFill>
                <a:schemeClr val="accent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04387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錯因分析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沒有結合文中的語境分析詞語的實際意思，導致選錯。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1371348" y="1190717"/>
            <a:ext cx="9160768" cy="2492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書信第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行，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芯宇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說自己被「困在原地」，意思是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她沒有音樂天賦。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她被一張網困住了。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她在唱歌方面無法進步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她在練唱過程中遇到了難題。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1908971" y="3167466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7680176" y="2717519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474763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避錯方法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分析詞語所在的句子大意或段落主旨，結合語境判斷詞語的實際意思。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1371348" y="1190717"/>
            <a:ext cx="9160768" cy="2492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書信第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行，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芯宇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說自己被「困在原地」，意思是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她沒有音樂天賦。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她被一張網困住了。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她在唱歌方面無法進步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她在練唱過程中遇到了難題。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1908971" y="3167466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7680176" y="2717519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97446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59697" y="1634725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找到詞語所在的位置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9695" y="2548182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聯繫上下文，分析詞語所在句子的語境及大意，理解詞語實際表達的意思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99310" y="165969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9310" y="2570907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9696" y="4546941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篩選答案，排除意思相近的選項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9311" y="4571912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335360" y="47667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633201" y="1804601"/>
            <a:ext cx="10925597" cy="1471172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原文：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近段時間，我一直在練習唱歌。但是在練唱過程中，我遇到了不少難題。這些難題交織成一張網，把我困在原地。這讓我十分苦惱。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E9CC5F-2C54-0D36-7447-DAF27D7FA378}"/>
              </a:ext>
            </a:extLst>
          </p:cNvPr>
          <p:cNvSpPr/>
          <p:nvPr/>
        </p:nvSpPr>
        <p:spPr>
          <a:xfrm>
            <a:off x="263352" y="38201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文章段落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9F1BA210-7DA5-CEAA-5181-4B87C4D7496C}"/>
              </a:ext>
            </a:extLst>
          </p:cNvPr>
          <p:cNvCxnSpPr>
            <a:cxnSpLocks/>
          </p:cNvCxnSpPr>
          <p:nvPr/>
        </p:nvCxnSpPr>
        <p:spPr bwMode="auto">
          <a:xfrm>
            <a:off x="767408" y="3266109"/>
            <a:ext cx="5040560" cy="9664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" name="椭圆 28">
            <a:extLst>
              <a:ext uri="{FF2B5EF4-FFF2-40B4-BE49-F238E27FC236}">
                <a16:creationId xmlns:a16="http://schemas.microsoft.com/office/drawing/2014/main" id="{933BE2CB-8C4A-8790-A471-E5B8BDF67C73}"/>
              </a:ext>
            </a:extLst>
          </p:cNvPr>
          <p:cNvSpPr/>
          <p:nvPr/>
        </p:nvSpPr>
        <p:spPr>
          <a:xfrm>
            <a:off x="6744072" y="2790590"/>
            <a:ext cx="1440160" cy="47551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chemeClr val="accent2">
                    <a:lumMod val="75000"/>
                  </a:schemeClr>
                </a:solidFill>
              </a:ln>
              <a:noFill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9F22908E-3E73-BFA9-F6B8-ED28B5B1FFEF}"/>
              </a:ext>
            </a:extLst>
          </p:cNvPr>
          <p:cNvCxnSpPr>
            <a:cxnSpLocks/>
          </p:cNvCxnSpPr>
          <p:nvPr/>
        </p:nvCxnSpPr>
        <p:spPr bwMode="auto">
          <a:xfrm>
            <a:off x="6384032" y="2790590"/>
            <a:ext cx="5040560" cy="9664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6">
            <a:extLst>
              <a:ext uri="{FF2B5EF4-FFF2-40B4-BE49-F238E27FC236}">
                <a16:creationId xmlns:a16="http://schemas.microsoft.com/office/drawing/2014/main" id="{90EAC79A-A747-86C8-7504-826A5E7A4FE7}"/>
              </a:ext>
            </a:extLst>
          </p:cNvPr>
          <p:cNvSpPr txBox="1"/>
          <p:nvPr/>
        </p:nvSpPr>
        <p:spPr>
          <a:xfrm>
            <a:off x="1371348" y="1190717"/>
            <a:ext cx="9160768" cy="2492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書信第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行，</a:t>
            </a:r>
            <a:r>
              <a:rPr lang="zh-TW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芯宇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說自己被「困在原地」，意思是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她沒有音樂天賦。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她被一張網困住了。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她在唱歌方面無法進步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她在練唱過程中遇到了難題。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1904822" y="2733314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7608168" y="2671274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FC3A279-F276-564C-9DE7-5B8716F160A0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改正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7F930A89-2E2C-CF1D-E3B6-B95181D0B7E4}"/>
              </a:ext>
            </a:extLst>
          </p:cNvPr>
          <p:cNvSpPr txBox="1"/>
          <p:nvPr/>
        </p:nvSpPr>
        <p:spPr>
          <a:xfrm>
            <a:off x="1883532" y="4030275"/>
            <a:ext cx="8424936" cy="181588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just"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詞語所在的句子中，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芯宇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將自己遇到的難題比喻為一張網，自己被這張網「困在原地」，即是表達自己無法進步的意思。</a:t>
            </a:r>
            <a:r>
              <a:rPr lang="en-US" altLang="zh-CN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項雖然也符合文章意思，但未能表達出「被困」的語境，因此不正確。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4172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nimBg="1"/>
      <p:bldP spid="14" grpId="0"/>
      <p:bldP spid="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2822</TotalTime>
  <Words>437</Words>
  <Application>Microsoft Office PowerPoint</Application>
  <PresentationFormat>宽屏</PresentationFormat>
  <Paragraphs>39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DFKai-SB</vt:lpstr>
      <vt:lpstr>MKaiHK-Medium</vt:lpstr>
      <vt:lpstr>PMingLiU (标题)</vt:lpstr>
      <vt:lpstr>微软雅黑</vt:lpstr>
      <vt:lpstr>Arial</vt:lpstr>
      <vt:lpstr>Calibri</vt:lpstr>
      <vt:lpstr>Calibri Light</vt:lpstr>
      <vt:lpstr>Times New Roman</vt:lpstr>
      <vt:lpstr>Wingdings</vt:lpstr>
      <vt:lpstr>BCA_Template</vt:lpstr>
      <vt:lpstr>易錯點： 未能準確理解詞語深意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937</cp:revision>
  <dcterms:created xsi:type="dcterms:W3CDTF">2020-02-20T03:30:37Z</dcterms:created>
  <dcterms:modified xsi:type="dcterms:W3CDTF">2024-08-09T03:39:16Z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