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3" r:id="rId1"/>
  </p:sldMasterIdLst>
  <p:notesMasterIdLst>
    <p:notesMasterId r:id="rId9"/>
  </p:notesMasterIdLst>
  <p:handoutMasterIdLst>
    <p:handoutMasterId r:id="rId10"/>
  </p:handoutMasterIdLst>
  <p:sldIdLst>
    <p:sldId id="256" r:id="rId2"/>
    <p:sldId id="269" r:id="rId3"/>
    <p:sldId id="274" r:id="rId4"/>
    <p:sldId id="275" r:id="rId5"/>
    <p:sldId id="276" r:id="rId6"/>
    <p:sldId id="278" r:id="rId7"/>
    <p:sldId id="277" r:id="rId8"/>
  </p:sldIdLst>
  <p:sldSz cx="12192000" cy="6858000"/>
  <p:notesSz cx="6807200" cy="9939338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FF66"/>
    <a:srgbClr val="CCFF99"/>
    <a:srgbClr val="FF00FF"/>
    <a:srgbClr val="FF66FF"/>
    <a:srgbClr val="DEFEFF"/>
    <a:srgbClr val="9900CC"/>
    <a:srgbClr val="CC00CC"/>
    <a:srgbClr val="FF3399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06" autoAdjust="0"/>
    <p:restoredTop sz="94660"/>
  </p:normalViewPr>
  <p:slideViewPr>
    <p:cSldViewPr showGuides="1">
      <p:cViewPr varScale="1">
        <p:scale>
          <a:sx n="66" d="100"/>
          <a:sy n="66" d="100"/>
        </p:scale>
        <p:origin x="96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0D752A-41B9-4E8B-BD6A-88DB3EF27FF4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FFC46DF-EF5E-4F95-8E2F-94D023AE618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zh-TW" dirty="0"/>
              <a:t>1</a:t>
            </a:fld>
            <a:endParaRPr lang="en-US" altLang="zh-TW" dirty="0"/>
          </a:p>
        </p:txBody>
      </p:sp>
      <p:sp>
        <p:nvSpPr>
          <p:cNvPr id="512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51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2048586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62446833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56552766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86327034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639205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8109371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4575291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22710189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93762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1933740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47940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36200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6721" y="2132856"/>
            <a:ext cx="8598557" cy="2232248"/>
          </a:xfrm>
        </p:spPr>
        <p:txBody>
          <a:bodyPr vert="horz" wrap="square" lIns="91440" tIns="45720" rIns="91440" bIns="45720" numCol="1" anchor="ctr" anchorCtr="0" compatLnSpc="1">
            <a:normAutofit fontScale="90000"/>
          </a:bodyPr>
          <a:lstStyle/>
          <a:p>
            <a:pPr lvl="0">
              <a:lnSpc>
                <a:spcPct val="150000"/>
              </a:lnSpc>
              <a:defRPr/>
            </a:pPr>
            <a:r>
              <a:rPr lang="zh-TW" altLang="en-US" sz="5300" b="1" dirty="0">
                <a:solidFill>
                  <a:schemeClr val="accent1">
                    <a:lumMod val="75000"/>
                  </a:schemeClr>
                </a:solidFill>
              </a:rPr>
              <a:t>問大意：</a:t>
            </a:r>
            <a:br>
              <a:rPr lang="en-US" altLang="zh-TW" sz="4800" b="1" dirty="0">
                <a:solidFill>
                  <a:schemeClr val="accent6"/>
                </a:solidFill>
              </a:rPr>
            </a:br>
            <a:r>
              <a:rPr lang="zh-TW" altLang="en-US" sz="4900" b="1" dirty="0"/>
              <a:t>掌握文章或段落大意</a:t>
            </a:r>
            <a:endParaRPr lang="zh-TW" altLang="en-US" sz="4900" b="1" dirty="0">
              <a:solidFill>
                <a:schemeClr val="tx1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767408" y="620688"/>
            <a:ext cx="264687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4800" kern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考點補充</a:t>
            </a:r>
            <a:endParaRPr kumimoji="1" lang="zh-TW" altLang="en-US" sz="4800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6">
            <a:extLst>
              <a:ext uri="{FF2B5EF4-FFF2-40B4-BE49-F238E27FC236}">
                <a16:creationId xmlns:a16="http://schemas.microsoft.com/office/drawing/2014/main" id="{28F37085-33B3-477A-BFE3-9E93FB561644}"/>
              </a:ext>
            </a:extLst>
          </p:cNvPr>
          <p:cNvSpPr txBox="1"/>
          <p:nvPr/>
        </p:nvSpPr>
        <p:spPr>
          <a:xfrm>
            <a:off x="1703512" y="2636912"/>
            <a:ext cx="9289032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其常考題型有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選擇題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表格題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問答題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5" name="文字方塊 6">
            <a:extLst>
              <a:ext uri="{FF2B5EF4-FFF2-40B4-BE49-F238E27FC236}">
                <a16:creationId xmlns:a16="http://schemas.microsoft.com/office/drawing/2014/main" id="{F642FB97-CD9C-72A8-E322-766B52893535}"/>
              </a:ext>
            </a:extLst>
          </p:cNvPr>
          <p:cNvSpPr txBox="1"/>
          <p:nvPr/>
        </p:nvSpPr>
        <p:spPr>
          <a:xfrm>
            <a:off x="1703512" y="1412776"/>
            <a:ext cx="9001000" cy="107721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「問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大意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」主要考察我們是否能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準確概括文章的主旨或者段落的大意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6F792DE1-4EF8-44CA-91E3-692DB4B85E81}"/>
              </a:ext>
            </a:extLst>
          </p:cNvPr>
          <p:cNvSpPr txBox="1"/>
          <p:nvPr/>
        </p:nvSpPr>
        <p:spPr>
          <a:xfrm>
            <a:off x="3345142" y="1050995"/>
            <a:ext cx="6408712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根據題目要求，通讀對應的段落或全文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B6C75E6-5D0D-4979-B4FD-EF4D99A39B3C}"/>
              </a:ext>
            </a:extLst>
          </p:cNvPr>
          <p:cNvSpPr txBox="1"/>
          <p:nvPr/>
        </p:nvSpPr>
        <p:spPr>
          <a:xfrm>
            <a:off x="3345142" y="2370110"/>
            <a:ext cx="6408714" cy="2308324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若考問段落大意，先尋找中心句，如無中心句則分析每個句子的要點；若考問文章大意，則先分析各段落的要點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0" name="泪滴形 9">
            <a:extLst>
              <a:ext uri="{FF2B5EF4-FFF2-40B4-BE49-F238E27FC236}">
                <a16:creationId xmlns:a16="http://schemas.microsoft.com/office/drawing/2014/main" id="{1D744E8E-90BB-411C-9466-31923CB4659F}"/>
              </a:ext>
            </a:extLst>
          </p:cNvPr>
          <p:cNvSpPr/>
          <p:nvPr/>
        </p:nvSpPr>
        <p:spPr bwMode="auto">
          <a:xfrm>
            <a:off x="2584755" y="1075966"/>
            <a:ext cx="646330" cy="646330"/>
          </a:xfrm>
          <a:prstGeom prst="teardrop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1</a:t>
            </a:r>
            <a:endParaRPr kumimoji="1" lang="zh-CN" altLang="en-US" sz="2800" dirty="0"/>
          </a:p>
        </p:txBody>
      </p:sp>
      <p:sp>
        <p:nvSpPr>
          <p:cNvPr id="11" name="泪滴形 10">
            <a:extLst>
              <a:ext uri="{FF2B5EF4-FFF2-40B4-BE49-F238E27FC236}">
                <a16:creationId xmlns:a16="http://schemas.microsoft.com/office/drawing/2014/main" id="{53BE7AA9-911A-45C9-9EF0-38805583304D}"/>
              </a:ext>
            </a:extLst>
          </p:cNvPr>
          <p:cNvSpPr/>
          <p:nvPr/>
        </p:nvSpPr>
        <p:spPr bwMode="auto">
          <a:xfrm>
            <a:off x="2584757" y="2392835"/>
            <a:ext cx="646330" cy="646330"/>
          </a:xfrm>
          <a:prstGeom prst="teardrop">
            <a:avLst/>
          </a:prstGeom>
          <a:solidFill>
            <a:srgbClr val="92D050">
              <a:alpha val="33000"/>
            </a:srgb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2</a:t>
            </a:r>
            <a:endParaRPr kumimoji="1" lang="zh-CN" altLang="en-US" sz="28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3F84C9E-8091-48FE-9377-6CC8DDC600BB}"/>
              </a:ext>
            </a:extLst>
          </p:cNvPr>
          <p:cNvSpPr txBox="1"/>
          <p:nvPr/>
        </p:nvSpPr>
        <p:spPr>
          <a:xfrm>
            <a:off x="3375360" y="4826147"/>
            <a:ext cx="6408713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綜合各部分要點，總結出段落或文章大意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2" name="泪滴形 11">
            <a:extLst>
              <a:ext uri="{FF2B5EF4-FFF2-40B4-BE49-F238E27FC236}">
                <a16:creationId xmlns:a16="http://schemas.microsoft.com/office/drawing/2014/main" id="{BE368D0B-B725-451F-A5BB-A029828633EE}"/>
              </a:ext>
            </a:extLst>
          </p:cNvPr>
          <p:cNvSpPr/>
          <p:nvPr/>
        </p:nvSpPr>
        <p:spPr bwMode="auto">
          <a:xfrm>
            <a:off x="2614975" y="4851118"/>
            <a:ext cx="646330" cy="646330"/>
          </a:xfrm>
          <a:prstGeom prst="teardrop">
            <a:avLst/>
          </a:prstGeom>
          <a:solidFill>
            <a:srgbClr val="FFFF00">
              <a:alpha val="32549"/>
            </a:srgbClr>
          </a:solidFill>
          <a:ln w="95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3</a:t>
            </a:r>
            <a:endParaRPr kumimoji="1" lang="zh-CN" altLang="en-US" sz="28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4228785-31CF-422C-8B0B-0A58FE7AAD6F}"/>
              </a:ext>
            </a:extLst>
          </p:cNvPr>
          <p:cNvSpPr/>
          <p:nvPr/>
        </p:nvSpPr>
        <p:spPr>
          <a:xfrm>
            <a:off x="548495" y="404664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解題步驟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072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8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E917C73C-081F-4E7E-AB43-8C08DE4F4B4A}"/>
              </a:ext>
            </a:extLst>
          </p:cNvPr>
          <p:cNvSpPr txBox="1"/>
          <p:nvPr/>
        </p:nvSpPr>
        <p:spPr>
          <a:xfrm>
            <a:off x="839416" y="1340768"/>
            <a:ext cx="10513168" cy="3207866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今天，我終於回到了闊別已久的老家。</a:t>
            </a:r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我的老家是一個小山城，到處都有大大小小的青山，甚至在靠近市中心的地方也有一座小山坡。同時，這座小山城裏也流淌着大大小小的河流，其中更有一條江水橫跨整座城市。山水相伴、鳥語花香，讓生活在這裏的人倍感舒適。</a:t>
            </a:r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當然，除了自然美景，這裏的人也是相當可愛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……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982FDCA3-9B4B-EF8B-9E0C-4CDC3E66296D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5702974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883532" y="4546220"/>
            <a:ext cx="8424936" cy="954107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細讀題目考問的文段，結合每個句子的內容總結文段大意。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文字方塊 6">
            <a:extLst>
              <a:ext uri="{FF2B5EF4-FFF2-40B4-BE49-F238E27FC236}">
                <a16:creationId xmlns:a16="http://schemas.microsoft.com/office/drawing/2014/main" id="{1AAB7D0B-4BC7-4B70-9FC1-C2CF11E9AF1B}"/>
              </a:ext>
            </a:extLst>
          </p:cNvPr>
          <p:cNvSpPr txBox="1"/>
          <p:nvPr/>
        </p:nvSpPr>
        <p:spPr>
          <a:xfrm>
            <a:off x="2049036" y="1340768"/>
            <a:ext cx="6930770" cy="240065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文章第二段主要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介紹老家的自然景象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B.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讚美老家的眾多山坡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說明老家的豐富水源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思念老家的舒適生活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u="sng" dirty="0">
              <a:uFill>
                <a:solidFill>
                  <a:schemeClr val="tx1"/>
                </a:solidFill>
              </a:uFill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7452C746-EAAF-883D-A3F0-CD9AF47755BF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18458712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3">
            <a:extLst>
              <a:ext uri="{FF2B5EF4-FFF2-40B4-BE49-F238E27FC236}">
                <a16:creationId xmlns:a16="http://schemas.microsoft.com/office/drawing/2014/main" id="{6E43FBFB-FBF2-E046-0651-D060A47DFDB9}"/>
              </a:ext>
            </a:extLst>
          </p:cNvPr>
          <p:cNvSpPr txBox="1"/>
          <p:nvPr/>
        </p:nvSpPr>
        <p:spPr>
          <a:xfrm>
            <a:off x="839416" y="1340768"/>
            <a:ext cx="10513168" cy="3207866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今天，我終於回到了闊別已久的老家。</a:t>
            </a:r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我的老家是一個小山城，到處都有大大小小的青山，甚至在靠近市中心的地方也有一座小山坡。同時，這座小山城裏也流淌着大大小小的河流，其中更有一條江水橫跨整座城市。山水相伴、鳥語花香，讓生活在這裏的人倍感舒適。</a:t>
            </a:r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當然，除了自然美景，這裏的人也是相當可愛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……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cxnSp>
        <p:nvCxnSpPr>
          <p:cNvPr id="11" name="直接连接符 10">
            <a:extLst>
              <a:ext uri="{FF2B5EF4-FFF2-40B4-BE49-F238E27FC236}">
                <a16:creationId xmlns:a16="http://schemas.microsoft.com/office/drawing/2014/main" id="{EDE8012F-FE25-444C-824B-594B6181D85F}"/>
              </a:ext>
            </a:extLst>
          </p:cNvPr>
          <p:cNvCxnSpPr>
            <a:cxnSpLocks/>
          </p:cNvCxnSpPr>
          <p:nvPr/>
        </p:nvCxnSpPr>
        <p:spPr bwMode="auto">
          <a:xfrm>
            <a:off x="5447928" y="2708920"/>
            <a:ext cx="3888432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E2D96C6E-9341-532D-E918-C9E05A34E657}"/>
              </a:ext>
            </a:extLst>
          </p:cNvPr>
          <p:cNvCxnSpPr>
            <a:cxnSpLocks/>
          </p:cNvCxnSpPr>
          <p:nvPr/>
        </p:nvCxnSpPr>
        <p:spPr bwMode="auto">
          <a:xfrm>
            <a:off x="7320136" y="3151206"/>
            <a:ext cx="3888432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" name="矩形 3">
            <a:extLst>
              <a:ext uri="{FF2B5EF4-FFF2-40B4-BE49-F238E27FC236}">
                <a16:creationId xmlns:a16="http://schemas.microsoft.com/office/drawing/2014/main" id="{237F607E-85B0-DD35-BBAC-B91D887571B6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cxnSp>
        <p:nvCxnSpPr>
          <p:cNvPr id="10" name="直接连接符 9">
            <a:extLst>
              <a:ext uri="{FF2B5EF4-FFF2-40B4-BE49-F238E27FC236}">
                <a16:creationId xmlns:a16="http://schemas.microsoft.com/office/drawing/2014/main" id="{15F6AE45-50BD-42E8-0D5A-F2E5F4FB37E2}"/>
              </a:ext>
            </a:extLst>
          </p:cNvPr>
          <p:cNvCxnSpPr>
            <a:cxnSpLocks/>
          </p:cNvCxnSpPr>
          <p:nvPr/>
        </p:nvCxnSpPr>
        <p:spPr bwMode="auto">
          <a:xfrm>
            <a:off x="911424" y="3573016"/>
            <a:ext cx="2304256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" name="直接连接符 12">
            <a:extLst>
              <a:ext uri="{FF2B5EF4-FFF2-40B4-BE49-F238E27FC236}">
                <a16:creationId xmlns:a16="http://schemas.microsoft.com/office/drawing/2014/main" id="{04F92907-FAAC-3CEB-EA5C-C66BF778882E}"/>
              </a:ext>
            </a:extLst>
          </p:cNvPr>
          <p:cNvCxnSpPr>
            <a:cxnSpLocks/>
          </p:cNvCxnSpPr>
          <p:nvPr/>
        </p:nvCxnSpPr>
        <p:spPr bwMode="auto">
          <a:xfrm>
            <a:off x="8688288" y="3573016"/>
            <a:ext cx="2520280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" name="直接连接符 14">
            <a:extLst>
              <a:ext uri="{FF2B5EF4-FFF2-40B4-BE49-F238E27FC236}">
                <a16:creationId xmlns:a16="http://schemas.microsoft.com/office/drawing/2014/main" id="{B87EB43A-9A58-B0E7-A0B2-06123453B72E}"/>
              </a:ext>
            </a:extLst>
          </p:cNvPr>
          <p:cNvCxnSpPr>
            <a:cxnSpLocks/>
          </p:cNvCxnSpPr>
          <p:nvPr/>
        </p:nvCxnSpPr>
        <p:spPr bwMode="auto">
          <a:xfrm>
            <a:off x="911424" y="4077072"/>
            <a:ext cx="720080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1631066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755892" y="4293096"/>
            <a:ext cx="8680215" cy="954107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文段介紹了作者老家的山、水，以及鳥語花香，即為介紹其自然景象。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900EEEB8-B231-7AEC-D3F0-280D4AD53703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5" name="文字方塊 6">
            <a:extLst>
              <a:ext uri="{FF2B5EF4-FFF2-40B4-BE49-F238E27FC236}">
                <a16:creationId xmlns:a16="http://schemas.microsoft.com/office/drawing/2014/main" id="{9EEF0006-29BB-2218-3F92-C968B549776B}"/>
              </a:ext>
            </a:extLst>
          </p:cNvPr>
          <p:cNvSpPr txBox="1"/>
          <p:nvPr/>
        </p:nvSpPr>
        <p:spPr>
          <a:xfrm>
            <a:off x="2049036" y="1340768"/>
            <a:ext cx="6930770" cy="240065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文章第二段主要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介紹老家的自然景象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B.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讚美老家的眾多山坡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說明老家的豐富水源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思念老家的舒適生活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u="sng" dirty="0">
              <a:uFill>
                <a:solidFill>
                  <a:schemeClr val="tx1"/>
                </a:solidFill>
              </a:uFill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7" name="椭圆 6">
            <a:extLst>
              <a:ext uri="{FF2B5EF4-FFF2-40B4-BE49-F238E27FC236}">
                <a16:creationId xmlns:a16="http://schemas.microsoft.com/office/drawing/2014/main" id="{C8652C33-46B4-9A56-D083-BE0A671FC385}"/>
              </a:ext>
            </a:extLst>
          </p:cNvPr>
          <p:cNvSpPr/>
          <p:nvPr/>
        </p:nvSpPr>
        <p:spPr bwMode="auto">
          <a:xfrm>
            <a:off x="2390936" y="1967354"/>
            <a:ext cx="216000" cy="216000"/>
          </a:xfrm>
          <a:prstGeom prst="ellipse">
            <a:avLst/>
          </a:prstGeom>
          <a:solidFill>
            <a:srgbClr val="FF0000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503050405090304" pitchFamily="18" charset="0"/>
              <a:ea typeface="PMingLiU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4143777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BCA_Template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2976</TotalTime>
  <Words>516</Words>
  <Application>Microsoft Office PowerPoint</Application>
  <PresentationFormat>宽屏</PresentationFormat>
  <Paragraphs>36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DFKai-SB</vt:lpstr>
      <vt:lpstr>MKaiHK-Medium</vt:lpstr>
      <vt:lpstr>微软雅黑</vt:lpstr>
      <vt:lpstr>Arial</vt:lpstr>
      <vt:lpstr>Calibri</vt:lpstr>
      <vt:lpstr>Calibri Light</vt:lpstr>
      <vt:lpstr>Times New Roman</vt:lpstr>
      <vt:lpstr>BCA_Template</vt:lpstr>
      <vt:lpstr>問大意： 掌握文章或段落大意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Classroom Publications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重點句閱讀法（一） 結合文章的重點句判斷詞義</dc:title>
  <dc:creator>DELL</dc:creator>
  <cp:lastModifiedBy>Forrest Gan</cp:lastModifiedBy>
  <cp:revision>932</cp:revision>
  <dcterms:created xsi:type="dcterms:W3CDTF">2020-02-20T03:30:37Z</dcterms:created>
  <dcterms:modified xsi:type="dcterms:W3CDTF">2024-08-15T07:27:04Z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1028-1.9.1.2994</vt:lpwstr>
  </property>
</Properties>
</file>