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3" r:id="rId1"/>
  </p:sldMasterIdLst>
  <p:notesMasterIdLst>
    <p:notesMasterId r:id="rId9"/>
  </p:notesMasterIdLst>
  <p:handoutMasterIdLst>
    <p:handoutMasterId r:id="rId10"/>
  </p:handoutMasterIdLst>
  <p:sldIdLst>
    <p:sldId id="256" r:id="rId2"/>
    <p:sldId id="269" r:id="rId3"/>
    <p:sldId id="274" r:id="rId4"/>
    <p:sldId id="275" r:id="rId5"/>
    <p:sldId id="276" r:id="rId6"/>
    <p:sldId id="278" r:id="rId7"/>
    <p:sldId id="277" r:id="rId8"/>
  </p:sldIdLst>
  <p:sldSz cx="12192000" cy="6858000"/>
  <p:notesSz cx="6807200" cy="9939338"/>
  <p:kinsoku lang="zh-TW" invalStChars="!),.:;?]}，、。．；：？！︰…‥﹐﹑﹒﹔﹕﹖﹗｜–︱—︳?︴﹏）︶﹜︸〕︺】︼》︾〉﹀」﹂』﹄﹚﹜﹞’”〞′·" invalEndChars="([{（︵﹛︷〔︹【︻《︽〈︿「﹁『﹃﹙﹛﹝‘“〝‵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orrest Gan" initials="FG" lastIdx="1" clrIdx="0">
    <p:extLst>
      <p:ext uri="{19B8F6BF-5375-455C-9EA6-DF929625EA0E}">
        <p15:presenceInfo xmlns:p15="http://schemas.microsoft.com/office/powerpoint/2012/main" userId="S::forrest.gan@classroom.com.hk::11e19a87-42c8-4fab-be20-2b30db99742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FF9900"/>
    <a:srgbClr val="FFFF66"/>
    <a:srgbClr val="CCFF99"/>
    <a:srgbClr val="FF00FF"/>
    <a:srgbClr val="FF66FF"/>
    <a:srgbClr val="DEFEFF"/>
    <a:srgbClr val="9900CC"/>
    <a:srgbClr val="CC00CC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06" autoAdjust="0"/>
    <p:restoredTop sz="94660"/>
  </p:normalViewPr>
  <p:slideViewPr>
    <p:cSldViewPr showGuides="1">
      <p:cViewPr varScale="1">
        <p:scale>
          <a:sx n="68" d="100"/>
          <a:sy n="68" d="100"/>
        </p:scale>
        <p:origin x="84" y="91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2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D0D752A-41B9-4E8B-BD6A-88DB3EF27FF4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2052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5125" cy="4471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第五層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FFC46DF-EF5E-4F95-8E2F-94D023AE6183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zh-TW" dirty="0"/>
              <a:t>1</a:t>
            </a:fld>
            <a:endParaRPr lang="en-US" altLang="zh-TW" dirty="0"/>
          </a:p>
        </p:txBody>
      </p:sp>
      <p:sp>
        <p:nvSpPr>
          <p:cNvPr id="5123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512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lstStyle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20485869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62446833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56552766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86327034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6392058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81093716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45752915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22710189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937629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19337409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4794002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362002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96721" y="2132856"/>
            <a:ext cx="8598557" cy="2232248"/>
          </a:xfrm>
        </p:spPr>
        <p:txBody>
          <a:bodyPr vert="horz" wrap="square" lIns="91440" tIns="45720" rIns="91440" bIns="45720" numCol="1" anchor="ctr" anchorCtr="0" compatLnSpc="1">
            <a:normAutofit fontScale="90000"/>
          </a:bodyPr>
          <a:lstStyle/>
          <a:p>
            <a:pPr lvl="0">
              <a:lnSpc>
                <a:spcPct val="150000"/>
              </a:lnSpc>
              <a:defRPr/>
            </a:pPr>
            <a:r>
              <a:rPr lang="zh-TW" altLang="en-US" sz="5300" b="1" dirty="0">
                <a:solidFill>
                  <a:schemeClr val="accent1">
                    <a:lumMod val="75000"/>
                  </a:schemeClr>
                </a:solidFill>
              </a:rPr>
              <a:t>問情感：</a:t>
            </a:r>
            <a:br>
              <a:rPr lang="en-US" altLang="zh-TW" sz="4800" b="1" dirty="0">
                <a:solidFill>
                  <a:schemeClr val="accent6"/>
                </a:solidFill>
              </a:rPr>
            </a:br>
            <a:r>
              <a:rPr lang="zh-TW" altLang="en-US" sz="4900" b="1" dirty="0"/>
              <a:t>掌握人物的心情</a:t>
            </a:r>
            <a:endParaRPr lang="zh-TW" altLang="en-US" sz="4900" b="1" dirty="0">
              <a:solidFill>
                <a:schemeClr val="tx1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767408" y="620688"/>
            <a:ext cx="2646878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4800" kern="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考點補充</a:t>
            </a:r>
            <a:endParaRPr kumimoji="1" lang="zh-TW" altLang="en-US" sz="4800" dirty="0">
              <a:ln w="0"/>
              <a:solidFill>
                <a:schemeClr val="accent2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6">
            <a:extLst>
              <a:ext uri="{FF2B5EF4-FFF2-40B4-BE49-F238E27FC236}">
                <a16:creationId xmlns:a16="http://schemas.microsoft.com/office/drawing/2014/main" id="{28F37085-33B3-477A-BFE3-9E93FB561644}"/>
              </a:ext>
            </a:extLst>
          </p:cNvPr>
          <p:cNvSpPr txBox="1"/>
          <p:nvPr/>
        </p:nvSpPr>
        <p:spPr>
          <a:xfrm>
            <a:off x="1703512" y="3332172"/>
            <a:ext cx="9289032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其常考題型有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選擇題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圖片題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填充題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5" name="文字方塊 6">
            <a:extLst>
              <a:ext uri="{FF2B5EF4-FFF2-40B4-BE49-F238E27FC236}">
                <a16:creationId xmlns:a16="http://schemas.microsoft.com/office/drawing/2014/main" id="{F642FB97-CD9C-72A8-E322-766B52893535}"/>
              </a:ext>
            </a:extLst>
          </p:cNvPr>
          <p:cNvSpPr txBox="1"/>
          <p:nvPr/>
        </p:nvSpPr>
        <p:spPr>
          <a:xfrm>
            <a:off x="1703512" y="1412776"/>
            <a:ext cx="9001000" cy="15696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「問情感」主要考察我們是否能準確判斷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人物的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情感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，如人物的心情、態度或反應，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以及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情感變化等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>
            <a:extLst>
              <a:ext uri="{FF2B5EF4-FFF2-40B4-BE49-F238E27FC236}">
                <a16:creationId xmlns:a16="http://schemas.microsoft.com/office/drawing/2014/main" id="{6F792DE1-4EF8-44CA-91E3-692DB4B85E81}"/>
              </a:ext>
            </a:extLst>
          </p:cNvPr>
          <p:cNvSpPr txBox="1"/>
          <p:nvPr/>
        </p:nvSpPr>
        <p:spPr>
          <a:xfrm>
            <a:off x="3339807" y="1468501"/>
            <a:ext cx="6408712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細讀題目，圈出題目考問的關鍵詞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BB6C75E6-5D0D-4979-B4FD-EF4D99A39B3C}"/>
              </a:ext>
            </a:extLst>
          </p:cNvPr>
          <p:cNvSpPr txBox="1"/>
          <p:nvPr/>
        </p:nvSpPr>
        <p:spPr>
          <a:xfrm>
            <a:off x="3352008" y="2861129"/>
            <a:ext cx="6408714" cy="1754326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根據題目要求，在文章中找到對應的內容，分析人物的心情、態度或反應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0" name="泪滴形 9">
            <a:extLst>
              <a:ext uri="{FF2B5EF4-FFF2-40B4-BE49-F238E27FC236}">
                <a16:creationId xmlns:a16="http://schemas.microsoft.com/office/drawing/2014/main" id="{1D744E8E-90BB-411C-9466-31923CB4659F}"/>
              </a:ext>
            </a:extLst>
          </p:cNvPr>
          <p:cNvSpPr/>
          <p:nvPr/>
        </p:nvSpPr>
        <p:spPr bwMode="auto">
          <a:xfrm>
            <a:off x="2579420" y="1493472"/>
            <a:ext cx="646330" cy="646330"/>
          </a:xfrm>
          <a:prstGeom prst="teardrop">
            <a:avLst/>
          </a:prstGeom>
          <a:solidFill>
            <a:schemeClr val="accent1">
              <a:lumMod val="60000"/>
              <a:lumOff val="40000"/>
              <a:alpha val="33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1</a:t>
            </a:r>
            <a:endParaRPr kumimoji="1" lang="zh-CN" altLang="en-US" sz="2800" dirty="0"/>
          </a:p>
        </p:txBody>
      </p:sp>
      <p:sp>
        <p:nvSpPr>
          <p:cNvPr id="11" name="泪滴形 10">
            <a:extLst>
              <a:ext uri="{FF2B5EF4-FFF2-40B4-BE49-F238E27FC236}">
                <a16:creationId xmlns:a16="http://schemas.microsoft.com/office/drawing/2014/main" id="{53BE7AA9-911A-45C9-9EF0-38805583304D}"/>
              </a:ext>
            </a:extLst>
          </p:cNvPr>
          <p:cNvSpPr/>
          <p:nvPr/>
        </p:nvSpPr>
        <p:spPr bwMode="auto">
          <a:xfrm>
            <a:off x="2591623" y="2883854"/>
            <a:ext cx="646330" cy="646330"/>
          </a:xfrm>
          <a:prstGeom prst="teardrop">
            <a:avLst/>
          </a:prstGeom>
          <a:solidFill>
            <a:srgbClr val="92D050">
              <a:alpha val="33000"/>
            </a:srgb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2</a:t>
            </a:r>
            <a:endParaRPr kumimoji="1" lang="zh-CN" altLang="en-US" sz="2800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C3F84C9E-8091-48FE-9377-6CC8DDC600BB}"/>
              </a:ext>
            </a:extLst>
          </p:cNvPr>
          <p:cNvSpPr txBox="1"/>
          <p:nvPr/>
        </p:nvSpPr>
        <p:spPr>
          <a:xfrm>
            <a:off x="3352008" y="4841805"/>
            <a:ext cx="6408713" cy="646331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按題目要求選擇答案或作答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2" name="泪滴形 11">
            <a:extLst>
              <a:ext uri="{FF2B5EF4-FFF2-40B4-BE49-F238E27FC236}">
                <a16:creationId xmlns:a16="http://schemas.microsoft.com/office/drawing/2014/main" id="{BE368D0B-B725-451F-A5BB-A029828633EE}"/>
              </a:ext>
            </a:extLst>
          </p:cNvPr>
          <p:cNvSpPr/>
          <p:nvPr/>
        </p:nvSpPr>
        <p:spPr bwMode="auto">
          <a:xfrm>
            <a:off x="2591623" y="4866776"/>
            <a:ext cx="646330" cy="646330"/>
          </a:xfrm>
          <a:prstGeom prst="teardrop">
            <a:avLst/>
          </a:prstGeom>
          <a:solidFill>
            <a:srgbClr val="FFFF00">
              <a:alpha val="32549"/>
            </a:srgbClr>
          </a:solidFill>
          <a:ln w="9525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3</a:t>
            </a:r>
            <a:endParaRPr kumimoji="1" lang="zh-CN" altLang="en-US" sz="2800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14228785-31CF-422C-8B0B-0A58FE7AAD6F}"/>
              </a:ext>
            </a:extLst>
          </p:cNvPr>
          <p:cNvSpPr/>
          <p:nvPr/>
        </p:nvSpPr>
        <p:spPr>
          <a:xfrm>
            <a:off x="548495" y="404664"/>
            <a:ext cx="203132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解題步驟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40722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8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3">
            <a:extLst>
              <a:ext uri="{FF2B5EF4-FFF2-40B4-BE49-F238E27FC236}">
                <a16:creationId xmlns:a16="http://schemas.microsoft.com/office/drawing/2014/main" id="{E917C73C-081F-4E7E-AB43-8C08DE4F4B4A}"/>
              </a:ext>
            </a:extLst>
          </p:cNvPr>
          <p:cNvSpPr txBox="1"/>
          <p:nvPr/>
        </p:nvSpPr>
        <p:spPr>
          <a:xfrm>
            <a:off x="839416" y="1556792"/>
            <a:ext cx="10513168" cy="3207866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為了觀看流星雨，我們早早就來到了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太平山頂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。山頂上人山人海，我跟大家一樣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滿懷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期待。然而，流星雨遲遲沒出現。經過長時間的等待，我漸漸有點坐不住了，一直扭動身體。這時，人羣中突然有人大喊：「看！」大家同時抬頭，看見一顆又一顆流星在天空中劃過，真的很像發光的雨水下落。讚歎聲此起彼伏，我也舉起雙手大聲歡呼，先前等待帶來的不適感瞬間煙消雲散。</a:t>
            </a:r>
            <a:endParaRPr lang="en-US" altLang="zh-CN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982FDCA3-9B4B-EF8B-9E0C-4CDC3E66296D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</p:spTree>
    <p:extLst>
      <p:ext uri="{BB962C8B-B14F-4D97-AF65-F5344CB8AC3E}">
        <p14:creationId xmlns:p14="http://schemas.microsoft.com/office/powerpoint/2010/main" val="5702974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883531" y="4150443"/>
            <a:ext cx="8424936" cy="954107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根據題目關鍵詞，在文章</a:t>
            </a:r>
            <a:r>
              <a:rPr lang="zh-CN" altLang="en-US" sz="2800">
                <a:latin typeface="DFKai-SB" panose="03000509000000000000" pitchFamily="65" charset="-120"/>
                <a:ea typeface="DFKai-SB" panose="03000509000000000000" pitchFamily="65" charset="-120"/>
              </a:rPr>
              <a:t>中找出相關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內容，分析人物前後的心情變化，然後歸納總結作答。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" name="文字方塊 6">
            <a:extLst>
              <a:ext uri="{FF2B5EF4-FFF2-40B4-BE49-F238E27FC236}">
                <a16:creationId xmlns:a16="http://schemas.microsoft.com/office/drawing/2014/main" id="{1AAB7D0B-4BC7-4B70-9FC1-C2CF11E9AF1B}"/>
              </a:ext>
            </a:extLst>
          </p:cNvPr>
          <p:cNvSpPr txBox="1"/>
          <p:nvPr/>
        </p:nvSpPr>
        <p:spPr>
          <a:xfrm>
            <a:off x="1973099" y="1196752"/>
            <a:ext cx="8245801" cy="2118529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作者在夜晚看到流星雨之前和之後的心情分別是怎樣的？</a:t>
            </a:r>
            <a:endParaRPr lang="en-US" altLang="zh-CN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lvl="0" indent="0" algn="just">
              <a:spcBef>
                <a:spcPts val="675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看到流星雨之前：</a:t>
            </a:r>
            <a:r>
              <a:rPr lang="en-US" altLang="zh-TW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__________________________</a:t>
            </a:r>
            <a:endParaRPr lang="en-US" altLang="zh-CN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lvl="0" indent="0" algn="just">
              <a:spcBef>
                <a:spcPts val="675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看到流星雨之後：</a:t>
            </a:r>
            <a:r>
              <a:rPr lang="en-US" altLang="zh-TW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__________________________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7452C746-EAAF-883D-A3F0-CD9AF47755BF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</p:spTree>
    <p:extLst>
      <p:ext uri="{BB962C8B-B14F-4D97-AF65-F5344CB8AC3E}">
        <p14:creationId xmlns:p14="http://schemas.microsoft.com/office/powerpoint/2010/main" val="184587126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字方塊 3">
            <a:extLst>
              <a:ext uri="{FF2B5EF4-FFF2-40B4-BE49-F238E27FC236}">
                <a16:creationId xmlns:a16="http://schemas.microsoft.com/office/drawing/2014/main" id="{7C697DAF-0B90-3B2F-A0D8-4CFEA02D48D8}"/>
              </a:ext>
            </a:extLst>
          </p:cNvPr>
          <p:cNvSpPr txBox="1"/>
          <p:nvPr/>
        </p:nvSpPr>
        <p:spPr>
          <a:xfrm>
            <a:off x="839416" y="1556792"/>
            <a:ext cx="10513168" cy="3207866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為了觀看流星雨，我們早早就來到了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太平山頂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。山頂上人山人海，我跟大家一樣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滿懷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期待。然而，流星雨遲遲沒出現。經過長時間的等待，我漸漸有點坐不住了，一直扭動身體。這時，人羣中突然有人大喊：「看！」大家同時抬頭，看見一顆又一顆流星在天空中劃過，真的很像發光的雨水下落。讚歎聲此起彼伏，我也舉起雙手大聲歡呼，先前等待帶來的不適感瞬間煙消雲散。</a:t>
            </a:r>
            <a:endParaRPr lang="en-US" altLang="zh-CN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237F607E-85B0-DD35-BBAC-B91D887571B6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cxnSp>
        <p:nvCxnSpPr>
          <p:cNvPr id="35" name="直接连接符 34">
            <a:extLst>
              <a:ext uri="{FF2B5EF4-FFF2-40B4-BE49-F238E27FC236}">
                <a16:creationId xmlns:a16="http://schemas.microsoft.com/office/drawing/2014/main" id="{769B0A85-1933-9D32-D171-37E1ADF53A0C}"/>
              </a:ext>
            </a:extLst>
          </p:cNvPr>
          <p:cNvCxnSpPr>
            <a:cxnSpLocks/>
          </p:cNvCxnSpPr>
          <p:nvPr/>
        </p:nvCxnSpPr>
        <p:spPr bwMode="auto">
          <a:xfrm>
            <a:off x="2567608" y="3429000"/>
            <a:ext cx="5976664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id="{AD0573C1-1C1C-C8AA-FC6F-AFE83E78FA43}"/>
              </a:ext>
            </a:extLst>
          </p:cNvPr>
          <p:cNvCxnSpPr>
            <a:cxnSpLocks/>
          </p:cNvCxnSpPr>
          <p:nvPr/>
        </p:nvCxnSpPr>
        <p:spPr bwMode="auto">
          <a:xfrm>
            <a:off x="9336360" y="4293096"/>
            <a:ext cx="2016224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" name="直接连接符 4">
            <a:extLst>
              <a:ext uri="{FF2B5EF4-FFF2-40B4-BE49-F238E27FC236}">
                <a16:creationId xmlns:a16="http://schemas.microsoft.com/office/drawing/2014/main" id="{4DB21885-FA11-148D-8BE9-33203779A532}"/>
              </a:ext>
            </a:extLst>
          </p:cNvPr>
          <p:cNvCxnSpPr>
            <a:cxnSpLocks/>
          </p:cNvCxnSpPr>
          <p:nvPr/>
        </p:nvCxnSpPr>
        <p:spPr bwMode="auto">
          <a:xfrm>
            <a:off x="911424" y="4764658"/>
            <a:ext cx="2016224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16310660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755891" y="3757336"/>
            <a:ext cx="8680215" cy="954107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 algn="just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在文中找到流星雨時的內容，分析前後文中作者對自己行為和心理的描寫，然後總結歸納成答案。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900EEEB8-B231-7AEC-D3F0-280D4AD53703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sp>
        <p:nvSpPr>
          <p:cNvPr id="8" name="文字方塊 6">
            <a:extLst>
              <a:ext uri="{FF2B5EF4-FFF2-40B4-BE49-F238E27FC236}">
                <a16:creationId xmlns:a16="http://schemas.microsoft.com/office/drawing/2014/main" id="{2AFFAB26-15B6-FAB6-CE66-D5D73A842CA9}"/>
              </a:ext>
            </a:extLst>
          </p:cNvPr>
          <p:cNvSpPr txBox="1"/>
          <p:nvPr/>
        </p:nvSpPr>
        <p:spPr>
          <a:xfrm>
            <a:off x="1973099" y="1196752"/>
            <a:ext cx="8245801" cy="2118529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作者在夜晚看到流星雨之前和之後的心情分別是怎樣的？</a:t>
            </a:r>
            <a:endParaRPr lang="en-US" altLang="zh-CN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lvl="0" indent="0" algn="just">
              <a:spcBef>
                <a:spcPts val="675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看到流星雨之前：</a:t>
            </a:r>
            <a:r>
              <a:rPr lang="en-US" altLang="zh-TW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__________________________</a:t>
            </a:r>
            <a:endParaRPr lang="en-US" altLang="zh-CN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lvl="0" indent="0" algn="just">
              <a:spcBef>
                <a:spcPts val="675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看到流星雨之後：</a:t>
            </a:r>
            <a:r>
              <a:rPr lang="en-US" altLang="zh-TW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__________________________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CDA1B655-6169-991C-DC60-A51EA832370E}"/>
              </a:ext>
            </a:extLst>
          </p:cNvPr>
          <p:cNvSpPr txBox="1"/>
          <p:nvPr/>
        </p:nvSpPr>
        <p:spPr>
          <a:xfrm>
            <a:off x="5663952" y="2112792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焦急難耐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F26F248A-D67E-29DD-0CEA-00D60573A1D7}"/>
              </a:ext>
            </a:extLst>
          </p:cNvPr>
          <p:cNvSpPr txBox="1"/>
          <p:nvPr/>
        </p:nvSpPr>
        <p:spPr>
          <a:xfrm>
            <a:off x="5663952" y="2653802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興奮不已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EFE2D1DD-9BA0-94E8-F481-1BAED0710D7F}"/>
              </a:ext>
            </a:extLst>
          </p:cNvPr>
          <p:cNvSpPr txBox="1"/>
          <p:nvPr/>
        </p:nvSpPr>
        <p:spPr>
          <a:xfrm>
            <a:off x="7246946" y="3167390"/>
            <a:ext cx="29719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（答案僅供參考）</a:t>
            </a:r>
          </a:p>
        </p:txBody>
      </p:sp>
    </p:spTree>
    <p:extLst>
      <p:ext uri="{BB962C8B-B14F-4D97-AF65-F5344CB8AC3E}">
        <p14:creationId xmlns:p14="http://schemas.microsoft.com/office/powerpoint/2010/main" val="384143777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BCA_Template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3475</TotalTime>
  <Words>564</Words>
  <Application>Microsoft Office PowerPoint</Application>
  <PresentationFormat>宽屏</PresentationFormat>
  <Paragraphs>31</Paragraphs>
  <Slides>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4" baseType="lpstr">
      <vt:lpstr>DFKai-SB</vt:lpstr>
      <vt:lpstr>MKaiHK-Medium</vt:lpstr>
      <vt:lpstr>微软雅黑</vt:lpstr>
      <vt:lpstr>Arial</vt:lpstr>
      <vt:lpstr>Calibri</vt:lpstr>
      <vt:lpstr>Calibri Light</vt:lpstr>
      <vt:lpstr>BCA_Template</vt:lpstr>
      <vt:lpstr>問情感： 掌握人物的心情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Classroom Publications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重點句閱讀法（一） 結合文章的重點句判斷詞義</dc:title>
  <dc:creator>DELL</dc:creator>
  <cp:lastModifiedBy>Leighton Zhang</cp:lastModifiedBy>
  <cp:revision>998</cp:revision>
  <dcterms:created xsi:type="dcterms:W3CDTF">2020-02-20T03:30:37Z</dcterms:created>
  <dcterms:modified xsi:type="dcterms:W3CDTF">2025-04-23T07:58:40Z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1028-1.9.1.2994</vt:lpwstr>
  </property>
</Properties>
</file>