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3" r:id="rId1"/>
  </p:sldMasterIdLst>
  <p:notesMasterIdLst>
    <p:notesMasterId r:id="rId9"/>
  </p:notesMasterIdLst>
  <p:handoutMasterIdLst>
    <p:handoutMasterId r:id="rId10"/>
  </p:handoutMasterIdLst>
  <p:sldIdLst>
    <p:sldId id="256" r:id="rId2"/>
    <p:sldId id="269" r:id="rId3"/>
    <p:sldId id="274" r:id="rId4"/>
    <p:sldId id="275" r:id="rId5"/>
    <p:sldId id="276" r:id="rId6"/>
    <p:sldId id="278" r:id="rId7"/>
    <p:sldId id="277" r:id="rId8"/>
  </p:sldIdLst>
  <p:sldSz cx="12192000" cy="6858000"/>
  <p:notesSz cx="6807200" cy="9939338"/>
  <p:kinsoku lang="zh-TW" invalStChars="!),.:;?]}，、。．；：？！︰…‥﹐﹑﹒﹔﹕﹖﹗｜–︱—︳?︴﹏）︶﹜︸〕︺】︼》︾〉﹀」﹂』﹄﹚﹜﹞’”〞′·" invalEndChars="([{（︵﹛︷〔︹【︻《︽〈︿「﹁『﹃﹙﹛﹝‘“〝‵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FF66"/>
    <a:srgbClr val="CCFF99"/>
    <a:srgbClr val="FF00FF"/>
    <a:srgbClr val="FF66FF"/>
    <a:srgbClr val="DEFEFF"/>
    <a:srgbClr val="9900CC"/>
    <a:srgbClr val="CC00CC"/>
    <a:srgbClr val="FF3399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06" autoAdjust="0"/>
    <p:restoredTop sz="94660"/>
  </p:normalViewPr>
  <p:slideViewPr>
    <p:cSldViewPr showGuides="1">
      <p:cViewPr varScale="1">
        <p:scale>
          <a:sx n="77" d="100"/>
          <a:sy n="77" d="100"/>
        </p:scale>
        <p:origin x="210" y="30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28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038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D0D752A-41B9-4E8B-BD6A-88DB3EF27FF4}" type="slidenum">
              <a:rPr kumimoji="1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‹#›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2052" name="Rectangle 4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92075" y="746125"/>
            <a:ext cx="6624638" cy="372745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860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21225"/>
            <a:ext cx="5445125" cy="44719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按一下以編輯母片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第二層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第三層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第四層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第五層</a:t>
            </a:r>
          </a:p>
        </p:txBody>
      </p:sp>
      <p:sp>
        <p:nvSpPr>
          <p:cNvPr id="860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860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038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FFC46DF-EF5E-4F95-8E2F-94D023AE6183}" type="slidenum">
              <a:rPr kumimoji="1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‹#›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 txBox="1">
            <a:spLocks noGrp="1"/>
          </p:cNvSpPr>
          <p:nvPr>
            <p:ph type="sldNum" sz="quarter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 eaLnBrk="1" hangingPunct="1">
              <a:spcBef>
                <a:spcPct val="0"/>
              </a:spcBef>
            </a:pPr>
            <a:fld id="{9A0DB2DC-4C9A-4742-B13C-FB6460FD3503}" type="slidenum">
              <a:rPr lang="en-US" altLang="zh-TW" dirty="0"/>
              <a:t>1</a:t>
            </a:fld>
            <a:endParaRPr lang="en-US" altLang="zh-TW" dirty="0"/>
          </a:p>
        </p:txBody>
      </p:sp>
      <p:sp>
        <p:nvSpPr>
          <p:cNvPr id="5123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2075" y="746125"/>
            <a:ext cx="6624638" cy="3727450"/>
          </a:xfrm>
        </p:spPr>
      </p:sp>
      <p:sp>
        <p:nvSpPr>
          <p:cNvPr id="5124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/>
          <a:lstStyle/>
          <a:p>
            <a:pPr lvl="0" eaLnBrk="1" hangingPunct="1"/>
            <a:endParaRPr lang="zh-CN" altLang="zh-CN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3204858699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624468339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565527668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863270344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263920587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810937165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3457529156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227101897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937629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193374098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247940020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362002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796721" y="2132856"/>
            <a:ext cx="8598557" cy="2232248"/>
          </a:xfrm>
        </p:spPr>
        <p:txBody>
          <a:bodyPr vert="horz" wrap="square" lIns="91440" tIns="45720" rIns="91440" bIns="45720" numCol="1" anchor="ctr" anchorCtr="0" compatLnSpc="1">
            <a:normAutofit fontScale="90000"/>
          </a:bodyPr>
          <a:lstStyle/>
          <a:p>
            <a:pPr lvl="0">
              <a:lnSpc>
                <a:spcPct val="150000"/>
              </a:lnSpc>
              <a:defRPr/>
            </a:pPr>
            <a:r>
              <a:rPr lang="zh-TW" altLang="en-US" sz="5300" b="1" dirty="0">
                <a:solidFill>
                  <a:schemeClr val="accent1">
                    <a:lumMod val="75000"/>
                  </a:schemeClr>
                </a:solidFill>
              </a:rPr>
              <a:t>問大意：</a:t>
            </a:r>
            <a:br>
              <a:rPr lang="en-US" altLang="zh-TW" sz="4800" b="1" dirty="0">
                <a:solidFill>
                  <a:schemeClr val="accent6"/>
                </a:solidFill>
              </a:rPr>
            </a:br>
            <a:r>
              <a:rPr lang="zh-TW" altLang="en-US" sz="4900" b="1" dirty="0"/>
              <a:t>掌握文章或段落大意</a:t>
            </a:r>
            <a:endParaRPr lang="zh-TW" altLang="en-US" sz="4900" b="1" dirty="0">
              <a:solidFill>
                <a:schemeClr val="tx1"/>
              </a:solidFill>
            </a:endParaRPr>
          </a:p>
        </p:txBody>
      </p:sp>
      <p:sp>
        <p:nvSpPr>
          <p:cNvPr id="3" name="矩形 2"/>
          <p:cNvSpPr/>
          <p:nvPr/>
        </p:nvSpPr>
        <p:spPr>
          <a:xfrm>
            <a:off x="767408" y="620688"/>
            <a:ext cx="2646878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4800" kern="0" dirty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考點補充</a:t>
            </a:r>
            <a:endParaRPr kumimoji="1" lang="zh-TW" altLang="en-US" sz="4800" dirty="0">
              <a:ln w="0"/>
              <a:solidFill>
                <a:schemeClr val="accent2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6">
            <a:extLst>
              <a:ext uri="{FF2B5EF4-FFF2-40B4-BE49-F238E27FC236}">
                <a16:creationId xmlns:a16="http://schemas.microsoft.com/office/drawing/2014/main" id="{28F37085-33B3-477A-BFE3-9E93FB561644}"/>
              </a:ext>
            </a:extLst>
          </p:cNvPr>
          <p:cNvSpPr txBox="1"/>
          <p:nvPr/>
        </p:nvSpPr>
        <p:spPr>
          <a:xfrm>
            <a:off x="1703512" y="2636912"/>
            <a:ext cx="9289032" cy="5847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442913" indent="-442913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其常考題型有</a:t>
            </a:r>
            <a:r>
              <a:rPr lang="zh-CN" altLang="en-US" b="1" dirty="0">
                <a:latin typeface="DFKai-SB" panose="03000509000000000000" pitchFamily="65" charset="-120"/>
                <a:ea typeface="DFKai-SB" panose="03000509000000000000" pitchFamily="65" charset="-120"/>
              </a:rPr>
              <a:t>選擇題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、</a:t>
            </a:r>
            <a:r>
              <a:rPr lang="zh-CN" altLang="en-US" b="1" dirty="0">
                <a:latin typeface="DFKai-SB" panose="03000509000000000000" pitchFamily="65" charset="-120"/>
                <a:ea typeface="DFKai-SB" panose="03000509000000000000" pitchFamily="65" charset="-120"/>
              </a:rPr>
              <a:t>表格題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、</a:t>
            </a:r>
            <a:r>
              <a:rPr lang="zh-CN" altLang="en-US" b="1" dirty="0">
                <a:latin typeface="DFKai-SB" panose="03000509000000000000" pitchFamily="65" charset="-120"/>
                <a:ea typeface="DFKai-SB" panose="03000509000000000000" pitchFamily="65" charset="-120"/>
              </a:rPr>
              <a:t>問答題</a:t>
            </a:r>
            <a:endParaRPr lang="en-US" altLang="zh-CN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5" name="文字方塊 6">
            <a:extLst>
              <a:ext uri="{FF2B5EF4-FFF2-40B4-BE49-F238E27FC236}">
                <a16:creationId xmlns:a16="http://schemas.microsoft.com/office/drawing/2014/main" id="{F642FB97-CD9C-72A8-E322-766B52893535}"/>
              </a:ext>
            </a:extLst>
          </p:cNvPr>
          <p:cNvSpPr txBox="1"/>
          <p:nvPr/>
        </p:nvSpPr>
        <p:spPr>
          <a:xfrm>
            <a:off x="1703512" y="1412776"/>
            <a:ext cx="9001000" cy="107721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442913" indent="-442913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「問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大意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」主要考察我們是否能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準確概括文章的主旨或者段落的大意</a:t>
            </a:r>
            <a:endParaRPr lang="en-US" altLang="zh-CN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>
            <a:extLst>
              <a:ext uri="{FF2B5EF4-FFF2-40B4-BE49-F238E27FC236}">
                <a16:creationId xmlns:a16="http://schemas.microsoft.com/office/drawing/2014/main" id="{6F792DE1-4EF8-44CA-91E3-692DB4B85E81}"/>
              </a:ext>
            </a:extLst>
          </p:cNvPr>
          <p:cNvSpPr txBox="1"/>
          <p:nvPr/>
        </p:nvSpPr>
        <p:spPr>
          <a:xfrm>
            <a:off x="3345142" y="1050995"/>
            <a:ext cx="6408712" cy="1200329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根據題目要求，通讀對應的段落或全文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BB6C75E6-5D0D-4979-B4FD-EF4D99A39B3C}"/>
              </a:ext>
            </a:extLst>
          </p:cNvPr>
          <p:cNvSpPr txBox="1"/>
          <p:nvPr/>
        </p:nvSpPr>
        <p:spPr>
          <a:xfrm>
            <a:off x="3345142" y="2370110"/>
            <a:ext cx="6408714" cy="2308324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若考問段落大意，先尋找中心句，如無中心句則分析每個句子的要點；若考問文章大意，則先分析各段落的要點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10" name="泪滴形 9">
            <a:extLst>
              <a:ext uri="{FF2B5EF4-FFF2-40B4-BE49-F238E27FC236}">
                <a16:creationId xmlns:a16="http://schemas.microsoft.com/office/drawing/2014/main" id="{1D744E8E-90BB-411C-9466-31923CB4659F}"/>
              </a:ext>
            </a:extLst>
          </p:cNvPr>
          <p:cNvSpPr/>
          <p:nvPr/>
        </p:nvSpPr>
        <p:spPr bwMode="auto">
          <a:xfrm>
            <a:off x="2584755" y="1075966"/>
            <a:ext cx="646330" cy="646330"/>
          </a:xfrm>
          <a:prstGeom prst="teardrop">
            <a:avLst/>
          </a:prstGeom>
          <a:solidFill>
            <a:schemeClr val="accent1">
              <a:lumMod val="60000"/>
              <a:lumOff val="40000"/>
              <a:alpha val="33000"/>
            </a:schemeClr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1</a:t>
            </a:r>
            <a:endParaRPr kumimoji="1" lang="zh-CN" altLang="en-US" sz="2800" dirty="0"/>
          </a:p>
        </p:txBody>
      </p:sp>
      <p:sp>
        <p:nvSpPr>
          <p:cNvPr id="11" name="泪滴形 10">
            <a:extLst>
              <a:ext uri="{FF2B5EF4-FFF2-40B4-BE49-F238E27FC236}">
                <a16:creationId xmlns:a16="http://schemas.microsoft.com/office/drawing/2014/main" id="{53BE7AA9-911A-45C9-9EF0-38805583304D}"/>
              </a:ext>
            </a:extLst>
          </p:cNvPr>
          <p:cNvSpPr/>
          <p:nvPr/>
        </p:nvSpPr>
        <p:spPr bwMode="auto">
          <a:xfrm>
            <a:off x="2584757" y="2392835"/>
            <a:ext cx="646330" cy="646330"/>
          </a:xfrm>
          <a:prstGeom prst="teardrop">
            <a:avLst/>
          </a:prstGeom>
          <a:solidFill>
            <a:srgbClr val="92D050">
              <a:alpha val="33000"/>
            </a:srgbClr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2</a:t>
            </a:r>
            <a:endParaRPr kumimoji="1" lang="zh-CN" altLang="en-US" sz="2800" dirty="0"/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C3F84C9E-8091-48FE-9377-6CC8DDC600BB}"/>
              </a:ext>
            </a:extLst>
          </p:cNvPr>
          <p:cNvSpPr txBox="1"/>
          <p:nvPr/>
        </p:nvSpPr>
        <p:spPr>
          <a:xfrm>
            <a:off x="3375360" y="4826147"/>
            <a:ext cx="6408713" cy="1200329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綜合各部分要點，總結出段落或文章大意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12" name="泪滴形 11">
            <a:extLst>
              <a:ext uri="{FF2B5EF4-FFF2-40B4-BE49-F238E27FC236}">
                <a16:creationId xmlns:a16="http://schemas.microsoft.com/office/drawing/2014/main" id="{BE368D0B-B725-451F-A5BB-A029828633EE}"/>
              </a:ext>
            </a:extLst>
          </p:cNvPr>
          <p:cNvSpPr/>
          <p:nvPr/>
        </p:nvSpPr>
        <p:spPr bwMode="auto">
          <a:xfrm>
            <a:off x="2614975" y="4851118"/>
            <a:ext cx="646330" cy="646330"/>
          </a:xfrm>
          <a:prstGeom prst="teardrop">
            <a:avLst/>
          </a:prstGeom>
          <a:solidFill>
            <a:srgbClr val="FFFF00">
              <a:alpha val="32549"/>
            </a:srgbClr>
          </a:solidFill>
          <a:ln w="9525" cap="flat" cmpd="sng" algn="ctr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3</a:t>
            </a:r>
            <a:endParaRPr kumimoji="1" lang="zh-CN" altLang="en-US" sz="2800" dirty="0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14228785-31CF-422C-8B0B-0A58FE7AAD6F}"/>
              </a:ext>
            </a:extLst>
          </p:cNvPr>
          <p:cNvSpPr/>
          <p:nvPr/>
        </p:nvSpPr>
        <p:spPr>
          <a:xfrm>
            <a:off x="548495" y="404664"/>
            <a:ext cx="2031325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kern="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解題步驟</a:t>
            </a:r>
            <a:endParaRPr kumimoji="1" lang="zh-TW" altLang="en-US" sz="3600" dirty="0">
              <a:ln w="0"/>
              <a:solidFill>
                <a:srgbClr val="00B05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40722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  <p:bldP spid="11" grpId="0" animBg="1"/>
      <p:bldP spid="8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字方塊 3">
            <a:extLst>
              <a:ext uri="{FF2B5EF4-FFF2-40B4-BE49-F238E27FC236}">
                <a16:creationId xmlns:a16="http://schemas.microsoft.com/office/drawing/2014/main" id="{E917C73C-081F-4E7E-AB43-8C08DE4F4B4A}"/>
              </a:ext>
            </a:extLst>
          </p:cNvPr>
          <p:cNvSpPr txBox="1"/>
          <p:nvPr/>
        </p:nvSpPr>
        <p:spPr>
          <a:xfrm>
            <a:off x="839416" y="1340768"/>
            <a:ext cx="10513168" cy="2310184"/>
          </a:xfrm>
          <a:prstGeom prst="rect">
            <a:avLst/>
          </a:prstGeom>
          <a:solidFill>
            <a:srgbClr val="FFFFCC"/>
          </a:solidFill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閱讀材料（節選自文章第三段）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：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　　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相反，如果人長期失眠不足，會出現什麼狀況？其一，會使人疲勞，注意力和記憶力均會下降，嚴重影響學習以及工作效率；其二，會令人情緒變得不穩定，易怒或者引起焦慮情緒；其三，會導致人的免疫力下降，罹患各種疾病的風險大大增加。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982FDCA3-9B4B-EF8B-9E0C-4CDC3E66296D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</p:spTree>
    <p:extLst>
      <p:ext uri="{BB962C8B-B14F-4D97-AF65-F5344CB8AC3E}">
        <p14:creationId xmlns:p14="http://schemas.microsoft.com/office/powerpoint/2010/main" val="57029748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方塊 5">
            <a:extLst>
              <a:ext uri="{FF2B5EF4-FFF2-40B4-BE49-F238E27FC236}">
                <a16:creationId xmlns:a16="http://schemas.microsoft.com/office/drawing/2014/main" id="{C1B85231-CDC3-4341-AB21-E4C142F1B545}"/>
              </a:ext>
            </a:extLst>
          </p:cNvPr>
          <p:cNvSpPr txBox="1"/>
          <p:nvPr/>
        </p:nvSpPr>
        <p:spPr>
          <a:xfrm>
            <a:off x="1883532" y="5301208"/>
            <a:ext cx="8424936" cy="523220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marL="361950" indent="-361950"/>
            <a:r>
              <a:rPr lang="en-US" altLang="zh-TW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根據題目要求閱讀相關段落，然後總結段落大意。</a:t>
            </a:r>
            <a:endParaRPr lang="zh-TW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CEA23AE4-6F57-4DE4-B837-F1E8E20C291B}"/>
              </a:ext>
            </a:extLst>
          </p:cNvPr>
          <p:cNvCxnSpPr/>
          <p:nvPr/>
        </p:nvCxnSpPr>
        <p:spPr bwMode="auto">
          <a:xfrm flipV="1">
            <a:off x="-756592" y="-34834"/>
            <a:ext cx="7655" cy="34834"/>
          </a:xfrm>
          <a:prstGeom prst="line">
            <a:avLst/>
          </a:prstGeom>
          <a:solidFill>
            <a:schemeClr val="accent1">
              <a:alpha val="33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0" name="文字方塊 6">
            <a:extLst>
              <a:ext uri="{FF2B5EF4-FFF2-40B4-BE49-F238E27FC236}">
                <a16:creationId xmlns:a16="http://schemas.microsoft.com/office/drawing/2014/main" id="{1AAB7D0B-4BC7-4B70-9FC1-C2CF11E9AF1B}"/>
              </a:ext>
            </a:extLst>
          </p:cNvPr>
          <p:cNvSpPr txBox="1"/>
          <p:nvPr/>
        </p:nvSpPr>
        <p:spPr>
          <a:xfrm>
            <a:off x="695400" y="1268760"/>
            <a:ext cx="6930770" cy="1015663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根據文章內容，完成下列表格。</a:t>
            </a:r>
            <a:endParaRPr lang="en-US" altLang="zh-CN" sz="30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lvl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en-US" altLang="zh-TW" sz="3000" u="sng" dirty="0">
              <a:uFill>
                <a:solidFill>
                  <a:schemeClr val="tx1"/>
                </a:solidFill>
              </a:uFill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7452C746-EAAF-883D-A3F0-CD9AF47755BF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954741E6-4E15-FF78-62E3-39A51FFC83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6688095"/>
              </p:ext>
            </p:extLst>
          </p:nvPr>
        </p:nvGraphicFramePr>
        <p:xfrm>
          <a:off x="733433" y="1916832"/>
          <a:ext cx="10441160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24336">
                  <a:extLst>
                    <a:ext uri="{9D8B030D-6E8A-4147-A177-3AD203B41FA5}">
                      <a16:colId xmlns:a16="http://schemas.microsoft.com/office/drawing/2014/main" val="1902845101"/>
                    </a:ext>
                  </a:extLst>
                </a:gridCol>
                <a:gridCol w="7416824">
                  <a:extLst>
                    <a:ext uri="{9D8B030D-6E8A-4147-A177-3AD203B41FA5}">
                      <a16:colId xmlns:a16="http://schemas.microsoft.com/office/drawing/2014/main" val="45133467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000" dirty="0">
                          <a:solidFill>
                            <a:schemeClr val="tx1"/>
                          </a:solidFill>
                          <a:latin typeface="DFKai-SB" panose="03000509000000000000" pitchFamily="65" charset="-120"/>
                          <a:ea typeface="DFKai-SB" panose="03000509000000000000" pitchFamily="65" charset="-120"/>
                        </a:rPr>
                        <a:t>段落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000" dirty="0">
                          <a:solidFill>
                            <a:schemeClr val="tx1"/>
                          </a:solidFill>
                          <a:latin typeface="DFKai-SB" panose="03000509000000000000" pitchFamily="65" charset="-120"/>
                          <a:ea typeface="DFKai-SB" panose="03000509000000000000" pitchFamily="65" charset="-120"/>
                        </a:rPr>
                        <a:t>內容大意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49234357"/>
                  </a:ext>
                </a:extLst>
              </a:tr>
              <a:tr h="338555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000" dirty="0">
                          <a:latin typeface="DFKai-SB" panose="03000509000000000000" pitchFamily="65" charset="-120"/>
                          <a:ea typeface="DFKai-SB" panose="03000509000000000000" pitchFamily="65" charset="-120"/>
                        </a:rPr>
                        <a:t>第一段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3000" dirty="0">
                          <a:latin typeface="DFKai-SB" panose="03000509000000000000" pitchFamily="65" charset="-120"/>
                          <a:ea typeface="DFKai-SB" panose="03000509000000000000" pitchFamily="65" charset="-120"/>
                        </a:rPr>
                        <a:t>總起說明睡眠對人體非常重要。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1536962"/>
                  </a:ext>
                </a:extLst>
              </a:tr>
              <a:tr h="338555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000" dirty="0">
                          <a:latin typeface="DFKai-SB" panose="03000509000000000000" pitchFamily="65" charset="-120"/>
                          <a:ea typeface="DFKai-SB" panose="03000509000000000000" pitchFamily="65" charset="-120"/>
                        </a:rPr>
                        <a:t>第二段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3000" dirty="0">
                          <a:latin typeface="DFKai-SB" panose="03000509000000000000" pitchFamily="65" charset="-120"/>
                          <a:ea typeface="DFKai-SB" panose="03000509000000000000" pitchFamily="65" charset="-120"/>
                        </a:rPr>
                        <a:t>說明充足睡眠對人體的好處。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5640136"/>
                  </a:ext>
                </a:extLst>
              </a:tr>
              <a:tr h="338555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000" dirty="0">
                          <a:latin typeface="DFKai-SB" panose="03000509000000000000" pitchFamily="65" charset="-120"/>
                          <a:ea typeface="DFKai-SB" panose="03000509000000000000" pitchFamily="65" charset="-120"/>
                        </a:rPr>
                        <a:t>第三段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3000" dirty="0">
                          <a:latin typeface="DFKai-SB" panose="03000509000000000000" pitchFamily="65" charset="-120"/>
                          <a:ea typeface="DFKai-SB" panose="03000509000000000000" pitchFamily="65" charset="-120"/>
                        </a:rPr>
                        <a:t>(</a:t>
                      </a:r>
                      <a:r>
                        <a:rPr lang="en-US" altLang="zh-TW" sz="3000" dirty="0" err="1">
                          <a:latin typeface="DFKai-SB" panose="03000509000000000000" pitchFamily="65" charset="-120"/>
                          <a:ea typeface="DFKai-SB" panose="03000509000000000000" pitchFamily="65" charset="-120"/>
                        </a:rPr>
                        <a:t>i</a:t>
                      </a:r>
                      <a:r>
                        <a:rPr lang="en-US" altLang="zh-TW" sz="3000" dirty="0">
                          <a:latin typeface="DFKai-SB" panose="03000509000000000000" pitchFamily="65" charset="-120"/>
                          <a:ea typeface="DFKai-SB" panose="03000509000000000000" pitchFamily="65" charset="-120"/>
                        </a:rPr>
                        <a:t>)__________________________________</a:t>
                      </a:r>
                      <a:endParaRPr lang="zh-CN" altLang="en-US" sz="3000" dirty="0">
                        <a:latin typeface="DFKai-SB" panose="03000509000000000000" pitchFamily="65" charset="-120"/>
                        <a:ea typeface="DFKai-SB" panose="03000509000000000000" pitchFamily="65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3899238"/>
                  </a:ext>
                </a:extLst>
              </a:tr>
              <a:tr h="338555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000" dirty="0">
                          <a:latin typeface="DFKai-SB" panose="03000509000000000000" pitchFamily="65" charset="-120"/>
                          <a:ea typeface="DFKai-SB" panose="03000509000000000000" pitchFamily="65" charset="-120"/>
                        </a:rPr>
                        <a:t>第四段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3000" dirty="0">
                          <a:latin typeface="DFKai-SB" panose="03000509000000000000" pitchFamily="65" charset="-120"/>
                          <a:ea typeface="DFKai-SB" panose="03000509000000000000" pitchFamily="65" charset="-120"/>
                        </a:rPr>
                        <a:t>呼籲人們要保持充足的睡眠。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15562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587126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3">
            <a:extLst>
              <a:ext uri="{FF2B5EF4-FFF2-40B4-BE49-F238E27FC236}">
                <a16:creationId xmlns:a16="http://schemas.microsoft.com/office/drawing/2014/main" id="{6E43FBFB-FBF2-E046-0651-D060A47DFDB9}"/>
              </a:ext>
            </a:extLst>
          </p:cNvPr>
          <p:cNvSpPr txBox="1"/>
          <p:nvPr/>
        </p:nvSpPr>
        <p:spPr>
          <a:xfrm>
            <a:off x="839416" y="1340768"/>
            <a:ext cx="10513168" cy="2310184"/>
          </a:xfrm>
          <a:prstGeom prst="rect">
            <a:avLst/>
          </a:prstGeom>
          <a:solidFill>
            <a:srgbClr val="FFFFCC"/>
          </a:solidFill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閱讀材料（節選自文章第三段）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：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　　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相反，如果人長期失眠不足，會出現什麼狀況？其一，會使人疲勞，注意力和記憶力均會下降，嚴重影響學習以及工作效率；其二，會令人情緒變得不穩定，易怒或者引起焦慮情緒；其三，會導致人的免疫力下降，罹患各種疾病的風險大大增加。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</p:txBody>
      </p:sp>
      <p:cxnSp>
        <p:nvCxnSpPr>
          <p:cNvPr id="11" name="直接连接符 10">
            <a:extLst>
              <a:ext uri="{FF2B5EF4-FFF2-40B4-BE49-F238E27FC236}">
                <a16:creationId xmlns:a16="http://schemas.microsoft.com/office/drawing/2014/main" id="{EDE8012F-FE25-444C-824B-594B6181D85F}"/>
              </a:ext>
            </a:extLst>
          </p:cNvPr>
          <p:cNvCxnSpPr>
            <a:cxnSpLocks/>
          </p:cNvCxnSpPr>
          <p:nvPr/>
        </p:nvCxnSpPr>
        <p:spPr bwMode="auto">
          <a:xfrm>
            <a:off x="1631504" y="2276872"/>
            <a:ext cx="7416824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" name="矩形 3">
            <a:extLst>
              <a:ext uri="{FF2B5EF4-FFF2-40B4-BE49-F238E27FC236}">
                <a16:creationId xmlns:a16="http://schemas.microsoft.com/office/drawing/2014/main" id="{237F607E-85B0-DD35-BBAC-B91D887571B6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</p:spTree>
    <p:extLst>
      <p:ext uri="{BB962C8B-B14F-4D97-AF65-F5344CB8AC3E}">
        <p14:creationId xmlns:p14="http://schemas.microsoft.com/office/powerpoint/2010/main" val="316310660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方塊 5">
            <a:extLst>
              <a:ext uri="{FF2B5EF4-FFF2-40B4-BE49-F238E27FC236}">
                <a16:creationId xmlns:a16="http://schemas.microsoft.com/office/drawing/2014/main" id="{C1B85231-CDC3-4341-AB21-E4C142F1B545}"/>
              </a:ext>
            </a:extLst>
          </p:cNvPr>
          <p:cNvSpPr txBox="1"/>
          <p:nvPr/>
        </p:nvSpPr>
        <p:spPr>
          <a:xfrm>
            <a:off x="1755892" y="5112186"/>
            <a:ext cx="8680215" cy="954107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marL="361950" indent="-361950"/>
            <a:r>
              <a:rPr lang="en-US" altLang="zh-TW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段落以問句引出段落，而後列舉長期睡眠不足出現的各種症狀。從中可歸納總結出答案。</a:t>
            </a:r>
            <a:endParaRPr lang="zh-TW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CEA23AE4-6F57-4DE4-B837-F1E8E20C291B}"/>
              </a:ext>
            </a:extLst>
          </p:cNvPr>
          <p:cNvCxnSpPr/>
          <p:nvPr/>
        </p:nvCxnSpPr>
        <p:spPr bwMode="auto">
          <a:xfrm flipV="1">
            <a:off x="-756592" y="-34834"/>
            <a:ext cx="7655" cy="34834"/>
          </a:xfrm>
          <a:prstGeom prst="line">
            <a:avLst/>
          </a:prstGeom>
          <a:solidFill>
            <a:schemeClr val="accent1">
              <a:alpha val="33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" name="矩形 1">
            <a:extLst>
              <a:ext uri="{FF2B5EF4-FFF2-40B4-BE49-F238E27FC236}">
                <a16:creationId xmlns:a16="http://schemas.microsoft.com/office/drawing/2014/main" id="{900EEEB8-B231-7AEC-D3F0-280D4AD53703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  <p:sp>
        <p:nvSpPr>
          <p:cNvPr id="4" name="文字方塊 6">
            <a:extLst>
              <a:ext uri="{FF2B5EF4-FFF2-40B4-BE49-F238E27FC236}">
                <a16:creationId xmlns:a16="http://schemas.microsoft.com/office/drawing/2014/main" id="{136AC562-B314-26E5-1729-C80D4F108453}"/>
              </a:ext>
            </a:extLst>
          </p:cNvPr>
          <p:cNvSpPr txBox="1"/>
          <p:nvPr/>
        </p:nvSpPr>
        <p:spPr>
          <a:xfrm>
            <a:off x="695400" y="1268760"/>
            <a:ext cx="6930770" cy="1015663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根據文章內容，完成下列表格。</a:t>
            </a:r>
            <a:endParaRPr lang="en-US" altLang="zh-CN" sz="30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lvl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en-US" altLang="zh-TW" sz="3000" u="sng" dirty="0">
              <a:uFill>
                <a:solidFill>
                  <a:schemeClr val="tx1"/>
                </a:solidFill>
              </a:uFill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</p:txBody>
      </p:sp>
      <p:graphicFrame>
        <p:nvGraphicFramePr>
          <p:cNvPr id="8" name="表格 7">
            <a:extLst>
              <a:ext uri="{FF2B5EF4-FFF2-40B4-BE49-F238E27FC236}">
                <a16:creationId xmlns:a16="http://schemas.microsoft.com/office/drawing/2014/main" id="{BE835B73-DE71-8A1C-6EFA-146AC377A2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5372487"/>
              </p:ext>
            </p:extLst>
          </p:nvPr>
        </p:nvGraphicFramePr>
        <p:xfrm>
          <a:off x="733433" y="1916832"/>
          <a:ext cx="10441160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24336">
                  <a:extLst>
                    <a:ext uri="{9D8B030D-6E8A-4147-A177-3AD203B41FA5}">
                      <a16:colId xmlns:a16="http://schemas.microsoft.com/office/drawing/2014/main" val="1902845101"/>
                    </a:ext>
                  </a:extLst>
                </a:gridCol>
                <a:gridCol w="7416824">
                  <a:extLst>
                    <a:ext uri="{9D8B030D-6E8A-4147-A177-3AD203B41FA5}">
                      <a16:colId xmlns:a16="http://schemas.microsoft.com/office/drawing/2014/main" val="45133467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000" dirty="0">
                          <a:solidFill>
                            <a:schemeClr val="tx1"/>
                          </a:solidFill>
                          <a:latin typeface="DFKai-SB" panose="03000509000000000000" pitchFamily="65" charset="-120"/>
                          <a:ea typeface="DFKai-SB" panose="03000509000000000000" pitchFamily="65" charset="-120"/>
                        </a:rPr>
                        <a:t>段落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000" dirty="0">
                          <a:solidFill>
                            <a:schemeClr val="tx1"/>
                          </a:solidFill>
                          <a:latin typeface="DFKai-SB" panose="03000509000000000000" pitchFamily="65" charset="-120"/>
                          <a:ea typeface="DFKai-SB" panose="03000509000000000000" pitchFamily="65" charset="-120"/>
                        </a:rPr>
                        <a:t>內容大意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49234357"/>
                  </a:ext>
                </a:extLst>
              </a:tr>
              <a:tr h="338555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000" dirty="0">
                          <a:latin typeface="DFKai-SB" panose="03000509000000000000" pitchFamily="65" charset="-120"/>
                          <a:ea typeface="DFKai-SB" panose="03000509000000000000" pitchFamily="65" charset="-120"/>
                        </a:rPr>
                        <a:t>第一段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3000" dirty="0">
                          <a:latin typeface="DFKai-SB" panose="03000509000000000000" pitchFamily="65" charset="-120"/>
                          <a:ea typeface="DFKai-SB" panose="03000509000000000000" pitchFamily="65" charset="-120"/>
                        </a:rPr>
                        <a:t>總起說明睡眠對人體非常重要。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1536962"/>
                  </a:ext>
                </a:extLst>
              </a:tr>
              <a:tr h="338555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000" dirty="0">
                          <a:latin typeface="DFKai-SB" panose="03000509000000000000" pitchFamily="65" charset="-120"/>
                          <a:ea typeface="DFKai-SB" panose="03000509000000000000" pitchFamily="65" charset="-120"/>
                        </a:rPr>
                        <a:t>第二段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3000" dirty="0">
                          <a:latin typeface="DFKai-SB" panose="03000509000000000000" pitchFamily="65" charset="-120"/>
                          <a:ea typeface="DFKai-SB" panose="03000509000000000000" pitchFamily="65" charset="-120"/>
                        </a:rPr>
                        <a:t>說明充足睡眠對人體的好處。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5640136"/>
                  </a:ext>
                </a:extLst>
              </a:tr>
              <a:tr h="338555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000" dirty="0">
                          <a:latin typeface="DFKai-SB" panose="03000509000000000000" pitchFamily="65" charset="-120"/>
                          <a:ea typeface="DFKai-SB" panose="03000509000000000000" pitchFamily="65" charset="-120"/>
                        </a:rPr>
                        <a:t>第三段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3000" dirty="0">
                          <a:latin typeface="DFKai-SB" panose="03000509000000000000" pitchFamily="65" charset="-120"/>
                          <a:ea typeface="DFKai-SB" panose="03000509000000000000" pitchFamily="65" charset="-120"/>
                        </a:rPr>
                        <a:t>(</a:t>
                      </a:r>
                      <a:r>
                        <a:rPr lang="en-US" altLang="zh-TW" sz="3000" dirty="0" err="1">
                          <a:latin typeface="DFKai-SB" panose="03000509000000000000" pitchFamily="65" charset="-120"/>
                          <a:ea typeface="DFKai-SB" panose="03000509000000000000" pitchFamily="65" charset="-120"/>
                        </a:rPr>
                        <a:t>i</a:t>
                      </a:r>
                      <a:r>
                        <a:rPr lang="en-US" altLang="zh-TW" sz="3000" dirty="0">
                          <a:latin typeface="DFKai-SB" panose="03000509000000000000" pitchFamily="65" charset="-120"/>
                          <a:ea typeface="DFKai-SB" panose="03000509000000000000" pitchFamily="65" charset="-120"/>
                        </a:rPr>
                        <a:t>)__________________________________</a:t>
                      </a:r>
                      <a:endParaRPr lang="zh-CN" altLang="en-US" sz="3000" dirty="0">
                        <a:latin typeface="DFKai-SB" panose="03000509000000000000" pitchFamily="65" charset="-120"/>
                        <a:ea typeface="DFKai-SB" panose="03000509000000000000" pitchFamily="65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3899238"/>
                  </a:ext>
                </a:extLst>
              </a:tr>
              <a:tr h="338555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000" dirty="0">
                          <a:latin typeface="DFKai-SB" panose="03000509000000000000" pitchFamily="65" charset="-120"/>
                          <a:ea typeface="DFKai-SB" panose="03000509000000000000" pitchFamily="65" charset="-120"/>
                        </a:rPr>
                        <a:t>第四段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3000" dirty="0">
                          <a:latin typeface="DFKai-SB" panose="03000509000000000000" pitchFamily="65" charset="-120"/>
                          <a:ea typeface="DFKai-SB" panose="03000509000000000000" pitchFamily="65" charset="-120"/>
                        </a:rPr>
                        <a:t>呼籲人們要保持充足的睡眠。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1556280"/>
                  </a:ext>
                </a:extLst>
              </a:tr>
            </a:tbl>
          </a:graphicData>
        </a:graphic>
      </p:graphicFrame>
      <p:sp>
        <p:nvSpPr>
          <p:cNvPr id="9" name="文本框 8">
            <a:extLst>
              <a:ext uri="{FF2B5EF4-FFF2-40B4-BE49-F238E27FC236}">
                <a16:creationId xmlns:a16="http://schemas.microsoft.com/office/drawing/2014/main" id="{7E560AF2-AEBF-0004-6E94-51A25373A232}"/>
              </a:ext>
            </a:extLst>
          </p:cNvPr>
          <p:cNvSpPr txBox="1"/>
          <p:nvPr/>
        </p:nvSpPr>
        <p:spPr>
          <a:xfrm>
            <a:off x="4367808" y="3501008"/>
            <a:ext cx="606829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000" dirty="0">
                <a:solidFill>
                  <a:srgbClr val="FF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說明長期睡眠不足對人體的危害。</a:t>
            </a:r>
          </a:p>
        </p:txBody>
      </p:sp>
    </p:spTree>
    <p:extLst>
      <p:ext uri="{BB962C8B-B14F-4D97-AF65-F5344CB8AC3E}">
        <p14:creationId xmlns:p14="http://schemas.microsoft.com/office/powerpoint/2010/main" val="384143777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/>
    </p:bldLst>
  </p:timing>
</p:sld>
</file>

<file path=ppt/theme/theme1.xml><?xml version="1.0" encoding="utf-8"?>
<a:theme xmlns:a="http://schemas.openxmlformats.org/drawingml/2006/main" name="BCA_Template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3024</TotalTime>
  <Words>502</Words>
  <Application>Microsoft Office PowerPoint</Application>
  <PresentationFormat>宽屏</PresentationFormat>
  <Paragraphs>45</Paragraphs>
  <Slides>7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4" baseType="lpstr">
      <vt:lpstr>DFKai-SB</vt:lpstr>
      <vt:lpstr>MKaiHK-Medium</vt:lpstr>
      <vt:lpstr>微软雅黑</vt:lpstr>
      <vt:lpstr>Arial</vt:lpstr>
      <vt:lpstr>Calibri</vt:lpstr>
      <vt:lpstr>Calibri Light</vt:lpstr>
      <vt:lpstr>BCA_Template</vt:lpstr>
      <vt:lpstr>問大意： 掌握文章或段落大意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Classroom Publications Limited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重點句閱讀法（一） 結合文章的重點句判斷詞義</dc:title>
  <dc:creator>DELL</dc:creator>
  <cp:lastModifiedBy>Forrest Gan</cp:lastModifiedBy>
  <cp:revision>936</cp:revision>
  <dcterms:created xsi:type="dcterms:W3CDTF">2020-02-20T03:30:37Z</dcterms:created>
  <dcterms:modified xsi:type="dcterms:W3CDTF">2024-10-14T09:32:39Z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1028-1.9.1.2994</vt:lpwstr>
  </property>
</Properties>
</file>