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9" r:id="rId3"/>
    <p:sldId id="274" r:id="rId4"/>
    <p:sldId id="275" r:id="rId5"/>
    <p:sldId id="276" r:id="rId6"/>
    <p:sldId id="278" r:id="rId7"/>
    <p:sldId id="277" r:id="rId8"/>
  </p:sldIdLst>
  <p:sldSz cx="12192000" cy="6858000"/>
  <p:notesSz cx="6807200" cy="9939338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rrest Gan" initials="FG" lastIdx="1" clrIdx="0">
    <p:extLst>
      <p:ext uri="{19B8F6BF-5375-455C-9EA6-DF929625EA0E}">
        <p15:presenceInfo xmlns:p15="http://schemas.microsoft.com/office/powerpoint/2012/main" userId="S::forrest.gan@classroom.com.hk::11e19a87-42c8-4fab-be20-2b30db9974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9900"/>
    <a:srgbClr val="FFFF66"/>
    <a:srgbClr val="CCFF99"/>
    <a:srgbClr val="FF00FF"/>
    <a:srgbClr val="FF66FF"/>
    <a:srgbClr val="DEFEFF"/>
    <a:srgbClr val="9900CC"/>
    <a:srgbClr val="CC00CC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06" autoAdjust="0"/>
    <p:restoredTop sz="94660"/>
  </p:normalViewPr>
  <p:slideViewPr>
    <p:cSldViewPr showGuides="1">
      <p:cViewPr varScale="1">
        <p:scale>
          <a:sx n="93" d="100"/>
          <a:sy n="93" d="100"/>
        </p:scale>
        <p:origin x="96" y="3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28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0D752A-41B9-4E8B-BD6A-88DB3EF27FF4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92075" y="746125"/>
            <a:ext cx="6624638" cy="372745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60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1225"/>
            <a:ext cx="5445125" cy="44719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第五層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0863"/>
            <a:ext cx="2949575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9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FFC46DF-EF5E-4F95-8E2F-94D023AE6183}" type="slidenum">
              <a:rPr kumimoji="1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90204" pitchFamily="34" charset="0"/>
                <a:ea typeface="PMingLiU" pitchFamily="18" charset="-120"/>
                <a:cs typeface="+mn-cs"/>
              </a:rPr>
              <a:t>‹#›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90204" pitchFamily="34" charset="0"/>
              <a:ea typeface="PMingLiU" pitchFamily="18" charset="-12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90204" pitchFamily="34" charset="0"/>
        <a:ea typeface="PMingLiU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zh-TW" dirty="0"/>
              <a:t>1</a:t>
            </a:fld>
            <a:endParaRPr lang="en-US" altLang="zh-TW" dirty="0"/>
          </a:p>
        </p:txBody>
      </p:sp>
      <p:sp>
        <p:nvSpPr>
          <p:cNvPr id="5123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512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/>
          <a:lstStyle/>
          <a:p>
            <a:pPr lvl="0" eaLnBrk="1" hangingPunct="1"/>
            <a:endParaRPr lang="zh-CN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20485869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6244683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56552766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86327034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6392058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81093716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457529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22710189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937629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19337409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kumimoji="1"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1247940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kumimoji="1" lang="en-US" altLang="zh-TW"/>
              <a:t>Classroom Publications Ltd.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EE671E-B052-41EB-9BC3-974F29A58E44}" type="slidenum">
              <a:rPr kumimoji="1" lang="en-US" altLang="zh-TW" smtClean="0"/>
              <a:pPr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23620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6721" y="2132856"/>
            <a:ext cx="8598557" cy="2232248"/>
          </a:xfrm>
        </p:spPr>
        <p:txBody>
          <a:bodyPr vert="horz" wrap="square" lIns="91440" tIns="45720" rIns="91440" bIns="45720" numCol="1" anchor="ctr" anchorCtr="0" compatLnSpc="1">
            <a:normAutofit fontScale="90000"/>
          </a:bodyPr>
          <a:lstStyle/>
          <a:p>
            <a:pPr lvl="0">
              <a:lnSpc>
                <a:spcPct val="150000"/>
              </a:lnSpc>
              <a:defRPr/>
            </a:pPr>
            <a:r>
              <a:rPr lang="zh-TW" altLang="en-US" sz="5300" b="1" dirty="0">
                <a:solidFill>
                  <a:schemeClr val="accent1">
                    <a:lumMod val="75000"/>
                  </a:schemeClr>
                </a:solidFill>
              </a:rPr>
              <a:t>問情感：</a:t>
            </a:r>
            <a:br>
              <a:rPr lang="en-US" altLang="zh-TW" sz="4800" b="1" dirty="0">
                <a:solidFill>
                  <a:schemeClr val="accent6"/>
                </a:solidFill>
              </a:rPr>
            </a:br>
            <a:r>
              <a:rPr lang="zh-TW" altLang="en-US" sz="4900" b="1" dirty="0"/>
              <a:t>掌握</a:t>
            </a:r>
            <a:r>
              <a:rPr lang="zh-TW" altLang="en-US" sz="4900" b="1"/>
              <a:t>人物的情感</a:t>
            </a:r>
            <a:endParaRPr lang="zh-TW" altLang="en-US" sz="4900" b="1" dirty="0">
              <a:solidFill>
                <a:schemeClr val="tx1"/>
              </a:solidFill>
            </a:endParaRPr>
          </a:p>
        </p:txBody>
      </p:sp>
      <p:sp>
        <p:nvSpPr>
          <p:cNvPr id="3" name="矩形 2"/>
          <p:cNvSpPr/>
          <p:nvPr/>
        </p:nvSpPr>
        <p:spPr>
          <a:xfrm>
            <a:off x="767408" y="620688"/>
            <a:ext cx="2646878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4800" kern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考點補充</a:t>
            </a:r>
            <a:endParaRPr kumimoji="1" lang="zh-TW" altLang="en-US" sz="4800" dirty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6">
            <a:extLst>
              <a:ext uri="{FF2B5EF4-FFF2-40B4-BE49-F238E27FC236}">
                <a16:creationId xmlns:a16="http://schemas.microsoft.com/office/drawing/2014/main" id="{28F37085-33B3-477A-BFE3-9E93FB561644}"/>
              </a:ext>
            </a:extLst>
          </p:cNvPr>
          <p:cNvSpPr txBox="1"/>
          <p:nvPr/>
        </p:nvSpPr>
        <p:spPr>
          <a:xfrm>
            <a:off x="1703512" y="3332172"/>
            <a:ext cx="9289032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其常考題型有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選擇題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圖</a:t>
            </a:r>
            <a:r>
              <a:rPr lang="zh-TW" altLang="en-US" b="1">
                <a:latin typeface="DFKai-SB" panose="03000509000000000000" pitchFamily="65" charset="-120"/>
                <a:ea typeface="DFKai-SB" panose="03000509000000000000" pitchFamily="65" charset="-120"/>
              </a:rPr>
              <a:t>表</a:t>
            </a:r>
            <a:r>
              <a:rPr lang="zh-CN" altLang="en-US" b="1">
                <a:latin typeface="DFKai-SB" panose="03000509000000000000" pitchFamily="65" charset="-120"/>
                <a:ea typeface="DFKai-SB" panose="03000509000000000000" pitchFamily="65" charset="-120"/>
              </a:rPr>
              <a:t>題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、</a:t>
            </a:r>
            <a:r>
              <a:rPr lang="zh-CN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填充題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5" name="文字方塊 6">
            <a:extLst>
              <a:ext uri="{FF2B5EF4-FFF2-40B4-BE49-F238E27FC236}">
                <a16:creationId xmlns:a16="http://schemas.microsoft.com/office/drawing/2014/main" id="{F642FB97-CD9C-72A8-E322-766B52893535}"/>
              </a:ext>
            </a:extLst>
          </p:cNvPr>
          <p:cNvSpPr txBox="1"/>
          <p:nvPr/>
        </p:nvSpPr>
        <p:spPr>
          <a:xfrm>
            <a:off x="1703512" y="1412776"/>
            <a:ext cx="90010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442913" indent="-442913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TW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「問情感」主要考察我們是否能準確判斷</a:t>
            </a:r>
            <a:r>
              <a:rPr lang="zh-CN" altLang="en-US" dirty="0">
                <a:latin typeface="DFKai-SB" panose="03000509000000000000" pitchFamily="65" charset="-120"/>
                <a:ea typeface="DFKai-SB" panose="03000509000000000000" pitchFamily="65" charset="-120"/>
              </a:rPr>
              <a:t>人物的心情，如人物做某事的心情、對事情的態度或反應，人物的情感變化等</a:t>
            </a:r>
            <a:endParaRPr lang="en-US" altLang="zh-CN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:a16="http://schemas.microsoft.com/office/drawing/2014/main" id="{6F792DE1-4EF8-44CA-91E3-692DB4B85E81}"/>
              </a:ext>
            </a:extLst>
          </p:cNvPr>
          <p:cNvSpPr txBox="1"/>
          <p:nvPr/>
        </p:nvSpPr>
        <p:spPr>
          <a:xfrm>
            <a:off x="3339807" y="1468501"/>
            <a:ext cx="6408712" cy="1200329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細讀題目，圈出題目考問的關鍵詞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B6C75E6-5D0D-4979-B4FD-EF4D99A39B3C}"/>
              </a:ext>
            </a:extLst>
          </p:cNvPr>
          <p:cNvSpPr txBox="1"/>
          <p:nvPr/>
        </p:nvSpPr>
        <p:spPr>
          <a:xfrm>
            <a:off x="3352008" y="2861129"/>
            <a:ext cx="6408714" cy="1754326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根據題目要求，在文章中找到對應的內容，分析人物的心情、態度或反應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0" name="泪滴形 9">
            <a:extLst>
              <a:ext uri="{FF2B5EF4-FFF2-40B4-BE49-F238E27FC236}">
                <a16:creationId xmlns:a16="http://schemas.microsoft.com/office/drawing/2014/main" id="{1D744E8E-90BB-411C-9466-31923CB4659F}"/>
              </a:ext>
            </a:extLst>
          </p:cNvPr>
          <p:cNvSpPr/>
          <p:nvPr/>
        </p:nvSpPr>
        <p:spPr bwMode="auto">
          <a:xfrm>
            <a:off x="2579420" y="1493472"/>
            <a:ext cx="646330" cy="646330"/>
          </a:xfrm>
          <a:prstGeom prst="teardrop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1</a:t>
            </a:r>
            <a:endParaRPr kumimoji="1" lang="zh-CN" altLang="en-US" sz="2800" dirty="0"/>
          </a:p>
        </p:txBody>
      </p:sp>
      <p:sp>
        <p:nvSpPr>
          <p:cNvPr id="11" name="泪滴形 10">
            <a:extLst>
              <a:ext uri="{FF2B5EF4-FFF2-40B4-BE49-F238E27FC236}">
                <a16:creationId xmlns:a16="http://schemas.microsoft.com/office/drawing/2014/main" id="{53BE7AA9-911A-45C9-9EF0-38805583304D}"/>
              </a:ext>
            </a:extLst>
          </p:cNvPr>
          <p:cNvSpPr/>
          <p:nvPr/>
        </p:nvSpPr>
        <p:spPr bwMode="auto">
          <a:xfrm>
            <a:off x="2591623" y="2883854"/>
            <a:ext cx="646330" cy="646330"/>
          </a:xfrm>
          <a:prstGeom prst="teardrop">
            <a:avLst/>
          </a:prstGeom>
          <a:solidFill>
            <a:srgbClr val="92D050">
              <a:alpha val="33000"/>
            </a:srgbClr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2</a:t>
            </a:r>
            <a:endParaRPr kumimoji="1" lang="zh-CN" altLang="en-US" sz="28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F84C9E-8091-48FE-9377-6CC8DDC600BB}"/>
              </a:ext>
            </a:extLst>
          </p:cNvPr>
          <p:cNvSpPr txBox="1"/>
          <p:nvPr/>
        </p:nvSpPr>
        <p:spPr>
          <a:xfrm>
            <a:off x="3352008" y="4841805"/>
            <a:ext cx="6408713" cy="646331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zh-CN" altLang="en-US" sz="3600" dirty="0">
                <a:latin typeface="MKaiHK-Medium" panose="00000600000000000000" pitchFamily="50" charset="-120"/>
                <a:ea typeface="MKaiHK-Medium" panose="00000600000000000000" pitchFamily="50" charset="-120"/>
              </a:rPr>
              <a:t>按題目要求選擇答案或作答</a:t>
            </a:r>
            <a:endParaRPr lang="en-US" altLang="zh-CN" sz="3600" dirty="0">
              <a:latin typeface="MKaiHK-Medium" panose="00000600000000000000" pitchFamily="50" charset="-120"/>
              <a:ea typeface="MKaiHK-Medium" panose="00000600000000000000" pitchFamily="50" charset="-120"/>
            </a:endParaRPr>
          </a:p>
        </p:txBody>
      </p:sp>
      <p:sp>
        <p:nvSpPr>
          <p:cNvPr id="12" name="泪滴形 11">
            <a:extLst>
              <a:ext uri="{FF2B5EF4-FFF2-40B4-BE49-F238E27FC236}">
                <a16:creationId xmlns:a16="http://schemas.microsoft.com/office/drawing/2014/main" id="{BE368D0B-B725-451F-A5BB-A029828633EE}"/>
              </a:ext>
            </a:extLst>
          </p:cNvPr>
          <p:cNvSpPr/>
          <p:nvPr/>
        </p:nvSpPr>
        <p:spPr bwMode="auto">
          <a:xfrm>
            <a:off x="2591623" y="4866776"/>
            <a:ext cx="646330" cy="646330"/>
          </a:xfrm>
          <a:prstGeom prst="teardrop">
            <a:avLst/>
          </a:prstGeom>
          <a:solidFill>
            <a:srgbClr val="FFFF00">
              <a:alpha val="32549"/>
            </a:srgbClr>
          </a:solidFill>
          <a:ln w="95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/>
            <a:r>
              <a:rPr kumimoji="1" lang="en-US" altLang="zh-TW" sz="2800" dirty="0"/>
              <a:t>3</a:t>
            </a:r>
            <a:endParaRPr kumimoji="1" lang="zh-CN" altLang="en-US" sz="2800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4228785-31CF-422C-8B0B-0A58FE7AAD6F}"/>
              </a:ext>
            </a:extLst>
          </p:cNvPr>
          <p:cNvSpPr/>
          <p:nvPr/>
        </p:nvSpPr>
        <p:spPr>
          <a:xfrm>
            <a:off x="548495" y="404664"/>
            <a:ext cx="2031325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kern="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解題步驟</a:t>
            </a:r>
            <a:endParaRPr kumimoji="1" lang="zh-TW" altLang="en-US" sz="3600" dirty="0">
              <a:ln w="0"/>
              <a:solidFill>
                <a:srgbClr val="00B05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40722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8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3">
            <a:extLst>
              <a:ext uri="{FF2B5EF4-FFF2-40B4-BE49-F238E27FC236}">
                <a16:creationId xmlns:a16="http://schemas.microsoft.com/office/drawing/2014/main" id="{E917C73C-081F-4E7E-AB43-8C08DE4F4B4A}"/>
              </a:ext>
            </a:extLst>
          </p:cNvPr>
          <p:cNvSpPr txBox="1"/>
          <p:nvPr/>
        </p:nvSpPr>
        <p:spPr>
          <a:xfrm>
            <a:off x="839416" y="1124744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那個小男孩剛開始練習投球時，不僅肢體彎曲，還手腳無力，球飛出去後連籃網都碰不到。每天經過球場看到他笨拙忙碌的樣子時，我總是不由得用鼻子發出一聲輕笑。但他似乎從未放棄，日復一日地在放學後來球場投球。漸漸地，他的姿勢愈來愈標準，投出的球碰到了籃網，接下來又碰到了籃筐。終於，在半年過去後的某一天，他投出的球以一條完美的弧線精準地穿過了籃筐。剛好看到這一幕的我，不由得跟男孩一樣做了一個握拳的慶祝動作。我這才留意到，我已經許久不曾對他用鼻子發笑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82FDCA3-9B4B-EF8B-9E0C-4CDC3E66296D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</p:spTree>
    <p:extLst>
      <p:ext uri="{BB962C8B-B14F-4D97-AF65-F5344CB8AC3E}">
        <p14:creationId xmlns:p14="http://schemas.microsoft.com/office/powerpoint/2010/main" val="5702974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75520" y="3933056"/>
            <a:ext cx="8424936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根據題目關鍵詞，在文章中找出相關內容，分析人物前後的心情及其變化，然後歸納總結作答。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文字方塊 6">
            <a:extLst>
              <a:ext uri="{FF2B5EF4-FFF2-40B4-BE49-F238E27FC236}">
                <a16:creationId xmlns:a16="http://schemas.microsoft.com/office/drawing/2014/main" id="{1AAB7D0B-4BC7-4B70-9FC1-C2CF11E9AF1B}"/>
              </a:ext>
            </a:extLst>
          </p:cNvPr>
          <p:cNvSpPr txBox="1"/>
          <p:nvPr/>
        </p:nvSpPr>
        <p:spPr>
          <a:xfrm>
            <a:off x="1451483" y="1124744"/>
            <a:ext cx="9289032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作者最初看到小男孩練習投籃時有什麼樣的感覺？後來他的感覺又有了什麼樣的變化？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7452C746-EAAF-883D-A3F0-CD9AF47755BF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718C130-0F01-028D-1C76-FA36F2D93B52}"/>
              </a:ext>
            </a:extLst>
          </p:cNvPr>
          <p:cNvCxnSpPr>
            <a:cxnSpLocks/>
          </p:cNvCxnSpPr>
          <p:nvPr/>
        </p:nvCxnSpPr>
        <p:spPr bwMode="auto">
          <a:xfrm>
            <a:off x="2351584" y="1628800"/>
            <a:ext cx="453650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5637A5AF-AFB6-3F63-1C25-4FB17134A57D}"/>
              </a:ext>
            </a:extLst>
          </p:cNvPr>
          <p:cNvCxnSpPr>
            <a:cxnSpLocks/>
          </p:cNvCxnSpPr>
          <p:nvPr/>
        </p:nvCxnSpPr>
        <p:spPr bwMode="auto">
          <a:xfrm>
            <a:off x="9912424" y="1640736"/>
            <a:ext cx="41134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D2F01E89-8461-DE5D-2D58-63192580BCC8}"/>
              </a:ext>
            </a:extLst>
          </p:cNvPr>
          <p:cNvCxnSpPr>
            <a:cxnSpLocks/>
          </p:cNvCxnSpPr>
          <p:nvPr/>
        </p:nvCxnSpPr>
        <p:spPr bwMode="auto">
          <a:xfrm>
            <a:off x="1569846" y="2132856"/>
            <a:ext cx="411347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EA8E8CA3-4490-061B-8E9E-0F9DA049713C}"/>
              </a:ext>
            </a:extLst>
          </p:cNvPr>
          <p:cNvCxnSpPr>
            <a:cxnSpLocks/>
          </p:cNvCxnSpPr>
          <p:nvPr/>
        </p:nvCxnSpPr>
        <p:spPr bwMode="auto">
          <a:xfrm>
            <a:off x="6095999" y="2131244"/>
            <a:ext cx="792089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8458712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3">
            <a:extLst>
              <a:ext uri="{FF2B5EF4-FFF2-40B4-BE49-F238E27FC236}">
                <a16:creationId xmlns:a16="http://schemas.microsoft.com/office/drawing/2014/main" id="{98852195-4408-520C-4DD1-02D15429DFD2}"/>
              </a:ext>
            </a:extLst>
          </p:cNvPr>
          <p:cNvSpPr txBox="1"/>
          <p:nvPr/>
        </p:nvSpPr>
        <p:spPr>
          <a:xfrm>
            <a:off x="839416" y="1124744"/>
            <a:ext cx="10513168" cy="4105547"/>
          </a:xfrm>
          <a:prstGeom prst="rect">
            <a:avLst/>
          </a:prstGeom>
          <a:solidFill>
            <a:srgbClr val="FFFFCC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閱讀材料（節選）</a:t>
            </a: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  <a:sym typeface="Wingdings" panose="05000000000000000000" pitchFamily="2" charset="2"/>
              </a:rPr>
              <a:t>：</a:t>
            </a:r>
            <a:endParaRPr lang="en-US" altLang="zh-TW" sz="2800" dirty="0">
              <a:latin typeface="DFKai-SB" panose="03000509000000000000" pitchFamily="65" charset="-120"/>
              <a:ea typeface="DFKai-SB" panose="03000509000000000000" pitchFamily="65" charset="-120"/>
              <a:sym typeface="Wingdings" panose="05000000000000000000" pitchFamily="2" charset="2"/>
            </a:endParaRPr>
          </a:p>
          <a:p>
            <a:pPr marL="0" indent="0">
              <a:lnSpc>
                <a:spcPts val="3500"/>
              </a:lnSpc>
              <a:spcBef>
                <a:spcPct val="0"/>
              </a:spcBef>
              <a:buNone/>
            </a:pPr>
            <a:r>
              <a:rPr lang="zh-TW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　　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那個小男孩剛開始練習投球時，不僅肢體彎曲，還手腳無力，球飛出去後連籃網都碰不到。每天經過球場看到他笨拙忙碌的樣子時，我總是不由得用鼻子發出一聲輕笑。但他似乎從未放棄，日復一日地在放學後來球場投球。漸漸地，他的姿勢愈來愈標準，投出的球碰到了籃網，接下來又碰到了籃筐。終於，在半年過去後的某一天，他投出的球以一條完美的弧線精準地穿過了籃筐。剛好看到這一幕的我，不由得跟男孩一樣做了一個握拳的慶祝動作。我這才留意到，我已經許久不曾對他用鼻子發笑了。</a:t>
            </a:r>
            <a:endParaRPr lang="en-US" altLang="zh-CN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37F607E-85B0-DD35-BBAC-B91D887571B6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769B0A85-1933-9D32-D171-37E1ADF53A0C}"/>
              </a:ext>
            </a:extLst>
          </p:cNvPr>
          <p:cNvCxnSpPr>
            <a:cxnSpLocks/>
          </p:cNvCxnSpPr>
          <p:nvPr/>
        </p:nvCxnSpPr>
        <p:spPr bwMode="auto">
          <a:xfrm>
            <a:off x="1631504" y="2924944"/>
            <a:ext cx="5472608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AD0573C1-1C1C-C8AA-FC6F-AFE83E78FA43}"/>
              </a:ext>
            </a:extLst>
          </p:cNvPr>
          <p:cNvCxnSpPr>
            <a:cxnSpLocks/>
          </p:cNvCxnSpPr>
          <p:nvPr/>
        </p:nvCxnSpPr>
        <p:spPr bwMode="auto">
          <a:xfrm>
            <a:off x="3021360" y="4725144"/>
            <a:ext cx="6891064" cy="0"/>
          </a:xfrm>
          <a:prstGeom prst="line">
            <a:avLst/>
          </a:prstGeom>
          <a:solidFill>
            <a:schemeClr val="accent1">
              <a:alpha val="33000"/>
            </a:schemeClr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1631066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6">
            <a:extLst>
              <a:ext uri="{FF2B5EF4-FFF2-40B4-BE49-F238E27FC236}">
                <a16:creationId xmlns:a16="http://schemas.microsoft.com/office/drawing/2014/main" id="{185F067D-B26E-750C-227A-D77ECA9EA6AA}"/>
              </a:ext>
            </a:extLst>
          </p:cNvPr>
          <p:cNvSpPr txBox="1"/>
          <p:nvPr/>
        </p:nvSpPr>
        <p:spPr>
          <a:xfrm>
            <a:off x="1451483" y="1124744"/>
            <a:ext cx="9289032" cy="240065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zh-CN" altLang="en-US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作者最初看到小男孩練習投籃時有什麼樣的感覺？後來他的感覺又有了什麼樣的變化？</a:t>
            </a:r>
            <a:endParaRPr lang="en-US" altLang="zh-CN" sz="30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TW" sz="3000" dirty="0">
                <a:latin typeface="DFKai-SB" panose="03000509000000000000" pitchFamily="65" charset="-120"/>
                <a:ea typeface="DFKai-SB" panose="03000509000000000000" pitchFamily="65" charset="-120"/>
              </a:rPr>
              <a:t>_____________________________________________________________________________________________________________________________________________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1B85231-CDC3-4341-AB21-E4C142F1B545}"/>
              </a:ext>
            </a:extLst>
          </p:cNvPr>
          <p:cNvSpPr txBox="1"/>
          <p:nvPr/>
        </p:nvSpPr>
        <p:spPr>
          <a:xfrm>
            <a:off x="1755891" y="4293096"/>
            <a:ext cx="8680215" cy="95410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361950" indent="-361950" algn="just"/>
            <a:r>
              <a:rPr lang="en-US" altLang="zh-TW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‧</a:t>
            </a:r>
            <a:r>
              <a:rPr lang="zh-CN" altLang="en-US" sz="2800" dirty="0">
                <a:latin typeface="DFKai-SB" panose="03000509000000000000" pitchFamily="65" charset="-120"/>
                <a:ea typeface="DFKai-SB" panose="03000509000000000000" pitchFamily="65" charset="-120"/>
              </a:rPr>
              <a:t>文中作者對自己的行為和心理活動的描寫，分析其前後的心情，然後總結歸納成答案。</a:t>
            </a:r>
            <a:endParaRPr lang="zh-TW" altLang="en-US" sz="28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CEA23AE4-6F57-4DE4-B837-F1E8E20C291B}"/>
              </a:ext>
            </a:extLst>
          </p:cNvPr>
          <p:cNvCxnSpPr/>
          <p:nvPr/>
        </p:nvCxnSpPr>
        <p:spPr bwMode="auto">
          <a:xfrm flipV="1">
            <a:off x="-756592" y="-34834"/>
            <a:ext cx="7655" cy="34834"/>
          </a:xfrm>
          <a:prstGeom prst="line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900EEEB8-B231-7AEC-D3F0-280D4AD53703}"/>
              </a:ext>
            </a:extLst>
          </p:cNvPr>
          <p:cNvSpPr/>
          <p:nvPr/>
        </p:nvSpPr>
        <p:spPr>
          <a:xfrm>
            <a:off x="479376" y="345137"/>
            <a:ext cx="156966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zh-TW" altLang="en-US" sz="3600" dirty="0">
                <a:ln w="0"/>
                <a:solidFill>
                  <a:srgbClr val="00B05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例題：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79E7D40E-27C6-E10F-066A-E96D652001C8}"/>
              </a:ext>
            </a:extLst>
          </p:cNvPr>
          <p:cNvSpPr txBox="1"/>
          <p:nvPr/>
        </p:nvSpPr>
        <p:spPr>
          <a:xfrm>
            <a:off x="1451483" y="2044005"/>
            <a:ext cx="91090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75"/>
              </a:spcBef>
            </a:pPr>
            <a:r>
              <a:rPr lang="zh-CN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作者最初看到小男孩練習投籃時，內心對小男孩有着不屑和嘲諷。後來當小男孩終於努力投進了球後，作者為小男孩的成功感到開心。（答案僅供參考）</a:t>
            </a:r>
          </a:p>
        </p:txBody>
      </p:sp>
    </p:spTree>
    <p:extLst>
      <p:ext uri="{BB962C8B-B14F-4D97-AF65-F5344CB8AC3E}">
        <p14:creationId xmlns:p14="http://schemas.microsoft.com/office/powerpoint/2010/main" val="384143777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</p:bldLst>
  </p:timing>
</p:sld>
</file>

<file path=ppt/theme/theme1.xml><?xml version="1.0" encoding="utf-8"?>
<a:theme xmlns:a="http://schemas.openxmlformats.org/drawingml/2006/main" name="BCA_Template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3590</TotalTime>
  <Words>729</Words>
  <Application>Microsoft Office PowerPoint</Application>
  <PresentationFormat>宽屏</PresentationFormat>
  <Paragraphs>27</Paragraphs>
  <Slides>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DFKai-SB</vt:lpstr>
      <vt:lpstr>MKaiHK-Medium</vt:lpstr>
      <vt:lpstr>微软雅黑</vt:lpstr>
      <vt:lpstr>Arial</vt:lpstr>
      <vt:lpstr>Calibri</vt:lpstr>
      <vt:lpstr>Calibri Light</vt:lpstr>
      <vt:lpstr>BCA_Template</vt:lpstr>
      <vt:lpstr>問情感： 掌握人物的情感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Classroom Publications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重點句閱讀法（一） 結合文章的重點句判斷詞義</dc:title>
  <dc:creator>DELL</dc:creator>
  <cp:lastModifiedBy>Leighton Zhang</cp:lastModifiedBy>
  <cp:revision>1002</cp:revision>
  <dcterms:created xsi:type="dcterms:W3CDTF">2020-02-20T03:30:37Z</dcterms:created>
  <dcterms:modified xsi:type="dcterms:W3CDTF">2025-04-09T01:37:57Z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1028-1.9.1.2994</vt:lpwstr>
  </property>
</Properties>
</file>