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3" r:id="rId1"/>
  </p:sldMasterIdLst>
  <p:notesMasterIdLst>
    <p:notesMasterId r:id="rId9"/>
  </p:notesMasterIdLst>
  <p:handoutMasterIdLst>
    <p:handoutMasterId r:id="rId10"/>
  </p:handoutMasterIdLst>
  <p:sldIdLst>
    <p:sldId id="256" r:id="rId2"/>
    <p:sldId id="269" r:id="rId3"/>
    <p:sldId id="274" r:id="rId4"/>
    <p:sldId id="275" r:id="rId5"/>
    <p:sldId id="276" r:id="rId6"/>
    <p:sldId id="278" r:id="rId7"/>
    <p:sldId id="277" r:id="rId8"/>
  </p:sldIdLst>
  <p:sldSz cx="12192000" cy="6858000"/>
  <p:notesSz cx="6807200" cy="9939338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orrest Gan" initials="FG" lastIdx="1" clrIdx="0">
    <p:extLst>
      <p:ext uri="{19B8F6BF-5375-455C-9EA6-DF929625EA0E}">
        <p15:presenceInfo xmlns:p15="http://schemas.microsoft.com/office/powerpoint/2012/main" userId="S::forrest.gan@classroom.com.hk::11e19a87-42c8-4fab-be20-2b30db99742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FF9900"/>
    <a:srgbClr val="FFFF66"/>
    <a:srgbClr val="CCFF99"/>
    <a:srgbClr val="FF00FF"/>
    <a:srgbClr val="FF66FF"/>
    <a:srgbClr val="DEFEFF"/>
    <a:srgbClr val="9900CC"/>
    <a:srgbClr val="CC00CC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06" autoAdjust="0"/>
    <p:restoredTop sz="94660"/>
  </p:normalViewPr>
  <p:slideViewPr>
    <p:cSldViewPr showGuides="1">
      <p:cViewPr varScale="1">
        <p:scale>
          <a:sx n="93" d="100"/>
          <a:sy n="93" d="100"/>
        </p:scale>
        <p:origin x="96" y="3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0D752A-41B9-4E8B-BD6A-88DB3EF27FF4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FFC46DF-EF5E-4F95-8E2F-94D023AE618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zh-TW" dirty="0"/>
              <a:t>1</a:t>
            </a:fld>
            <a:endParaRPr lang="en-US" altLang="zh-TW" dirty="0"/>
          </a:p>
        </p:txBody>
      </p:sp>
      <p:sp>
        <p:nvSpPr>
          <p:cNvPr id="512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51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2048586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62446833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56552766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86327034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639205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8109371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4575291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22710189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93762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1933740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47940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36200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6721" y="2132856"/>
            <a:ext cx="8598557" cy="2232248"/>
          </a:xfrm>
        </p:spPr>
        <p:txBody>
          <a:bodyPr vert="horz" wrap="square" lIns="91440" tIns="45720" rIns="91440" bIns="45720" numCol="1" anchor="ctr" anchorCtr="0" compatLnSpc="1">
            <a:normAutofit fontScale="90000"/>
          </a:bodyPr>
          <a:lstStyle/>
          <a:p>
            <a:pPr lvl="0">
              <a:lnSpc>
                <a:spcPct val="150000"/>
              </a:lnSpc>
              <a:defRPr/>
            </a:pPr>
            <a:r>
              <a:rPr lang="zh-TW" altLang="en-US" sz="5300" b="1" dirty="0">
                <a:solidFill>
                  <a:schemeClr val="accent1">
                    <a:lumMod val="75000"/>
                  </a:schemeClr>
                </a:solidFill>
              </a:rPr>
              <a:t>問情感：</a:t>
            </a:r>
            <a:br>
              <a:rPr lang="en-US" altLang="zh-TW" sz="4800" b="1" dirty="0">
                <a:solidFill>
                  <a:schemeClr val="accent6"/>
                </a:solidFill>
              </a:rPr>
            </a:br>
            <a:r>
              <a:rPr lang="zh-TW" altLang="en-US" sz="4900" b="1"/>
              <a:t>掌握人物情感</a:t>
            </a:r>
            <a:endParaRPr lang="zh-TW" altLang="en-US" sz="4900" b="1" dirty="0">
              <a:solidFill>
                <a:schemeClr val="tx1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767408" y="620688"/>
            <a:ext cx="264687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4800" kern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考點補充</a:t>
            </a:r>
            <a:endParaRPr kumimoji="1" lang="zh-TW" altLang="en-US" sz="4800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6">
            <a:extLst>
              <a:ext uri="{FF2B5EF4-FFF2-40B4-BE49-F238E27FC236}">
                <a16:creationId xmlns:a16="http://schemas.microsoft.com/office/drawing/2014/main" id="{28F37085-33B3-477A-BFE3-9E93FB561644}"/>
              </a:ext>
            </a:extLst>
          </p:cNvPr>
          <p:cNvSpPr txBox="1"/>
          <p:nvPr/>
        </p:nvSpPr>
        <p:spPr>
          <a:xfrm>
            <a:off x="1703512" y="3332172"/>
            <a:ext cx="9289032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其常考題型有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選擇題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圖</a:t>
            </a:r>
            <a:r>
              <a:rPr lang="zh-TW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表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>
                <a:latin typeface="DFKai-SB" panose="03000509000000000000" pitchFamily="65" charset="-120"/>
                <a:ea typeface="DFKai-SB" panose="03000509000000000000" pitchFamily="65" charset="-120"/>
              </a:rPr>
              <a:t>填充題、問答題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5" name="文字方塊 6">
            <a:extLst>
              <a:ext uri="{FF2B5EF4-FFF2-40B4-BE49-F238E27FC236}">
                <a16:creationId xmlns:a16="http://schemas.microsoft.com/office/drawing/2014/main" id="{F642FB97-CD9C-72A8-E322-766B52893535}"/>
              </a:ext>
            </a:extLst>
          </p:cNvPr>
          <p:cNvSpPr txBox="1"/>
          <p:nvPr/>
        </p:nvSpPr>
        <p:spPr>
          <a:xfrm>
            <a:off x="1703512" y="1412776"/>
            <a:ext cx="9001000" cy="15696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「問情感」主要考察我們是否能準確判斷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人物的心情，如人物做某事的心情、對事情的態度或反應，人物的情感變化等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6F792DE1-4EF8-44CA-91E3-692DB4B85E81}"/>
              </a:ext>
            </a:extLst>
          </p:cNvPr>
          <p:cNvSpPr txBox="1"/>
          <p:nvPr/>
        </p:nvSpPr>
        <p:spPr>
          <a:xfrm>
            <a:off x="3339807" y="1468501"/>
            <a:ext cx="6408712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細讀題目，圈出題目考問的關鍵詞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B6C75E6-5D0D-4979-B4FD-EF4D99A39B3C}"/>
              </a:ext>
            </a:extLst>
          </p:cNvPr>
          <p:cNvSpPr txBox="1"/>
          <p:nvPr/>
        </p:nvSpPr>
        <p:spPr>
          <a:xfrm>
            <a:off x="3352008" y="2861129"/>
            <a:ext cx="6408714" cy="1754326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根據題目要求，在文章中找到對應的內容，分析人物的心情、態度或反應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0" name="泪滴形 9">
            <a:extLst>
              <a:ext uri="{FF2B5EF4-FFF2-40B4-BE49-F238E27FC236}">
                <a16:creationId xmlns:a16="http://schemas.microsoft.com/office/drawing/2014/main" id="{1D744E8E-90BB-411C-9466-31923CB4659F}"/>
              </a:ext>
            </a:extLst>
          </p:cNvPr>
          <p:cNvSpPr/>
          <p:nvPr/>
        </p:nvSpPr>
        <p:spPr bwMode="auto">
          <a:xfrm>
            <a:off x="2579420" y="1493472"/>
            <a:ext cx="646330" cy="646330"/>
          </a:xfrm>
          <a:prstGeom prst="teardrop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1</a:t>
            </a:r>
            <a:endParaRPr kumimoji="1" lang="zh-CN" altLang="en-US" sz="2800" dirty="0"/>
          </a:p>
        </p:txBody>
      </p:sp>
      <p:sp>
        <p:nvSpPr>
          <p:cNvPr id="11" name="泪滴形 10">
            <a:extLst>
              <a:ext uri="{FF2B5EF4-FFF2-40B4-BE49-F238E27FC236}">
                <a16:creationId xmlns:a16="http://schemas.microsoft.com/office/drawing/2014/main" id="{53BE7AA9-911A-45C9-9EF0-38805583304D}"/>
              </a:ext>
            </a:extLst>
          </p:cNvPr>
          <p:cNvSpPr/>
          <p:nvPr/>
        </p:nvSpPr>
        <p:spPr bwMode="auto">
          <a:xfrm>
            <a:off x="2591623" y="2883854"/>
            <a:ext cx="646330" cy="646330"/>
          </a:xfrm>
          <a:prstGeom prst="teardrop">
            <a:avLst/>
          </a:prstGeom>
          <a:solidFill>
            <a:srgbClr val="92D050">
              <a:alpha val="33000"/>
            </a:srgb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2</a:t>
            </a:r>
            <a:endParaRPr kumimoji="1" lang="zh-CN" altLang="en-US" sz="28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3F84C9E-8091-48FE-9377-6CC8DDC600BB}"/>
              </a:ext>
            </a:extLst>
          </p:cNvPr>
          <p:cNvSpPr txBox="1"/>
          <p:nvPr/>
        </p:nvSpPr>
        <p:spPr>
          <a:xfrm>
            <a:off x="3352008" y="4841805"/>
            <a:ext cx="6408713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按題目要求選擇答案或作答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2" name="泪滴形 11">
            <a:extLst>
              <a:ext uri="{FF2B5EF4-FFF2-40B4-BE49-F238E27FC236}">
                <a16:creationId xmlns:a16="http://schemas.microsoft.com/office/drawing/2014/main" id="{BE368D0B-B725-451F-A5BB-A029828633EE}"/>
              </a:ext>
            </a:extLst>
          </p:cNvPr>
          <p:cNvSpPr/>
          <p:nvPr/>
        </p:nvSpPr>
        <p:spPr bwMode="auto">
          <a:xfrm>
            <a:off x="2591623" y="4866776"/>
            <a:ext cx="646330" cy="646330"/>
          </a:xfrm>
          <a:prstGeom prst="teardrop">
            <a:avLst/>
          </a:prstGeom>
          <a:solidFill>
            <a:srgbClr val="FFFF00">
              <a:alpha val="32549"/>
            </a:srgbClr>
          </a:solidFill>
          <a:ln w="95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3</a:t>
            </a:r>
            <a:endParaRPr kumimoji="1" lang="zh-CN" altLang="en-US" sz="28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4228785-31CF-422C-8B0B-0A58FE7AAD6F}"/>
              </a:ext>
            </a:extLst>
          </p:cNvPr>
          <p:cNvSpPr/>
          <p:nvPr/>
        </p:nvSpPr>
        <p:spPr>
          <a:xfrm>
            <a:off x="548495" y="404664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解題步驟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072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8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E917C73C-081F-4E7E-AB43-8C08DE4F4B4A}"/>
              </a:ext>
            </a:extLst>
          </p:cNvPr>
          <p:cNvSpPr txBox="1"/>
          <p:nvPr/>
        </p:nvSpPr>
        <p:spPr>
          <a:xfrm>
            <a:off x="839416" y="1556792"/>
            <a:ext cx="10513168" cy="3207866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在繪製分鏡稿的時候，我感到非常輕鬆。我本身就擅長繪畫，而且分鏡稿的線條不需要太精細，我沒花多長時間就繪製完成。但在短片正式開拍後，我發現事情並不如我想像的那麼簡單。我繪製分鏡稿時只顧構圖美觀，沒有充分考慮拍攝的可行性，很多鏡頭都無法實現拍攝。於是，我們只能邊修改邊拍攝，花費了幾乎是原計劃的兩倍時間才完成被拍攝。最後大家都累趴下了。</a:t>
            </a:r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982FDCA3-9B4B-EF8B-9E0C-4CDC3E66296D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5702974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6">
            <a:extLst>
              <a:ext uri="{FF2B5EF4-FFF2-40B4-BE49-F238E27FC236}">
                <a16:creationId xmlns:a16="http://schemas.microsoft.com/office/drawing/2014/main" id="{DB949E7F-0E88-E335-B229-81DC06ADB40C}"/>
              </a:ext>
            </a:extLst>
          </p:cNvPr>
          <p:cNvSpPr txBox="1"/>
          <p:nvPr/>
        </p:nvSpPr>
        <p:spPr>
          <a:xfrm>
            <a:off x="839416" y="1268759"/>
            <a:ext cx="10585176" cy="29520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作者在開拍短片的前後分別有什麼樣的感受？試結合文章內容加以說明。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675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________________________________________________________________________________________________________________________________________________________________________________________________________________________ 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915064" y="4484431"/>
            <a:ext cx="8424936" cy="1384995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找出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題目的關鍵詞，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然後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在文章中找到相應內容，再结合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表達感受的詞語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及其對應的細節描寫，歸納出答案。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7452C746-EAAF-883D-A3F0-CD9AF47755BF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331A6A62-F765-EA0C-F8AD-EF2A9FEE3842}"/>
              </a:ext>
            </a:extLst>
          </p:cNvPr>
          <p:cNvSpPr/>
          <p:nvPr/>
        </p:nvSpPr>
        <p:spPr>
          <a:xfrm>
            <a:off x="2049036" y="1235347"/>
            <a:ext cx="2750820" cy="72316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58712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字方塊 3">
            <a:extLst>
              <a:ext uri="{FF2B5EF4-FFF2-40B4-BE49-F238E27FC236}">
                <a16:creationId xmlns:a16="http://schemas.microsoft.com/office/drawing/2014/main" id="{7C697DAF-0B90-3B2F-A0D8-4CFEA02D48D8}"/>
              </a:ext>
            </a:extLst>
          </p:cNvPr>
          <p:cNvSpPr txBox="1"/>
          <p:nvPr/>
        </p:nvSpPr>
        <p:spPr>
          <a:xfrm>
            <a:off x="839416" y="1556792"/>
            <a:ext cx="10513168" cy="3207866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在繪製分鏡稿的時候，我感到非常輕鬆。我本身就擅長繪畫，而且分鏡稿的線條不需要太精細，我沒花多長時間就繪製完成。但在短片正式開拍後，我發現事情並不如我想像的那麼簡單。我繪製分鏡稿時只顧構圖美觀，沒有充分考慮拍攝的可行性，很多鏡頭都無法實現拍攝。於是，我們只能邊修改邊拍攝，花費了幾乎是原計劃的兩倍時間才完成被拍攝。最後大家都累趴下了。</a:t>
            </a:r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237F607E-85B0-DD35-BBAC-B91D887571B6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cxnSp>
        <p:nvCxnSpPr>
          <p:cNvPr id="35" name="直接连接符 34">
            <a:extLst>
              <a:ext uri="{FF2B5EF4-FFF2-40B4-BE49-F238E27FC236}">
                <a16:creationId xmlns:a16="http://schemas.microsoft.com/office/drawing/2014/main" id="{769B0A85-1933-9D32-D171-37E1ADF53A0C}"/>
              </a:ext>
            </a:extLst>
          </p:cNvPr>
          <p:cNvCxnSpPr>
            <a:cxnSpLocks/>
          </p:cNvCxnSpPr>
          <p:nvPr/>
        </p:nvCxnSpPr>
        <p:spPr bwMode="auto">
          <a:xfrm>
            <a:off x="1703512" y="2492896"/>
            <a:ext cx="6192688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AD0573C1-1C1C-C8AA-FC6F-AFE83E78FA43}"/>
              </a:ext>
            </a:extLst>
          </p:cNvPr>
          <p:cNvCxnSpPr>
            <a:cxnSpLocks/>
          </p:cNvCxnSpPr>
          <p:nvPr/>
        </p:nvCxnSpPr>
        <p:spPr bwMode="auto">
          <a:xfrm>
            <a:off x="983432" y="3356992"/>
            <a:ext cx="2952328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" name="直接连接符 4">
            <a:extLst>
              <a:ext uri="{FF2B5EF4-FFF2-40B4-BE49-F238E27FC236}">
                <a16:creationId xmlns:a16="http://schemas.microsoft.com/office/drawing/2014/main" id="{AA9EE9AA-D078-B212-22CB-2605A6A0DE7D}"/>
              </a:ext>
            </a:extLst>
          </p:cNvPr>
          <p:cNvCxnSpPr>
            <a:cxnSpLocks/>
          </p:cNvCxnSpPr>
          <p:nvPr/>
        </p:nvCxnSpPr>
        <p:spPr bwMode="auto">
          <a:xfrm>
            <a:off x="5519936" y="4764658"/>
            <a:ext cx="3528392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0" name="直接连接符 9">
            <a:extLst>
              <a:ext uri="{FF2B5EF4-FFF2-40B4-BE49-F238E27FC236}">
                <a16:creationId xmlns:a16="http://schemas.microsoft.com/office/drawing/2014/main" id="{C7C65A03-BACD-B869-0EDB-2CFB0F8ADE2B}"/>
              </a:ext>
            </a:extLst>
          </p:cNvPr>
          <p:cNvCxnSpPr>
            <a:cxnSpLocks/>
          </p:cNvCxnSpPr>
          <p:nvPr/>
        </p:nvCxnSpPr>
        <p:spPr bwMode="auto">
          <a:xfrm>
            <a:off x="10848528" y="2924944"/>
            <a:ext cx="504056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1631066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82A55EF1-6208-310E-CBCB-659478ED5E63}"/>
              </a:ext>
            </a:extLst>
          </p:cNvPr>
          <p:cNvSpPr txBox="1"/>
          <p:nvPr/>
        </p:nvSpPr>
        <p:spPr>
          <a:xfrm>
            <a:off x="839416" y="1268759"/>
            <a:ext cx="10585176" cy="29520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作者在開拍短片的前後分別有什麼樣的感受？試結合文章內容加以說明。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675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________________________________________________________________________________________________________________________________________________________________________________________________________________________ 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755892" y="4653136"/>
            <a:ext cx="8680215" cy="1384995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 algn="just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作者在文章中明確寫出自己在對應時刻的感受，細閱表達每個感受時前後文的內容，將對應的內容進行總結，然後作答。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900EEEB8-B231-7AEC-D3F0-280D4AD53703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EF91769A-5392-FB3B-52AA-3734C714E3B5}"/>
              </a:ext>
            </a:extLst>
          </p:cNvPr>
          <p:cNvSpPr txBox="1"/>
          <p:nvPr/>
        </p:nvSpPr>
        <p:spPr>
          <a:xfrm>
            <a:off x="839416" y="2276872"/>
            <a:ext cx="1051316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75"/>
              </a:spcBef>
            </a:pPr>
            <a:r>
              <a:rPr lang="zh-CN" altLang="en-US" sz="28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（</a:t>
            </a:r>
            <a:r>
              <a:rPr lang="en-US" altLang="zh-CN" sz="2800" dirty="0" err="1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i</a:t>
            </a:r>
            <a:r>
              <a:rPr lang="zh-CN" altLang="en-US" sz="28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）作者在開拍前感到很輕鬆。因為他很擅長繪畫，很快就畫好了分鏡稿。（</a:t>
            </a:r>
            <a:r>
              <a:rPr lang="en-US" altLang="zh-CN" sz="28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ii</a:t>
            </a:r>
            <a:r>
              <a:rPr lang="zh-CN" altLang="en-US" sz="28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）作者在開拍後感覺很累。因為他繪製的分鏡稿有很多鏡頭無法拍攝，需要邊拍攝邊修改，導致拍攝時間比計劃延長了兩倍。（答案僅供參考）</a:t>
            </a:r>
          </a:p>
        </p:txBody>
      </p:sp>
    </p:spTree>
    <p:extLst>
      <p:ext uri="{BB962C8B-B14F-4D97-AF65-F5344CB8AC3E}">
        <p14:creationId xmlns:p14="http://schemas.microsoft.com/office/powerpoint/2010/main" val="384143777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/>
    </p:bldLst>
  </p:timing>
</p:sld>
</file>

<file path=ppt/theme/theme1.xml><?xml version="1.0" encoding="utf-8"?>
<a:theme xmlns:a="http://schemas.openxmlformats.org/drawingml/2006/main" name="BCA_Template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3417</TotalTime>
  <Words>690</Words>
  <Application>Microsoft Office PowerPoint</Application>
  <PresentationFormat>宽屏</PresentationFormat>
  <Paragraphs>27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4" baseType="lpstr">
      <vt:lpstr>DFKai-SB</vt:lpstr>
      <vt:lpstr>MKaiHK-Medium</vt:lpstr>
      <vt:lpstr>微软雅黑</vt:lpstr>
      <vt:lpstr>Arial</vt:lpstr>
      <vt:lpstr>Calibri</vt:lpstr>
      <vt:lpstr>Calibri Light</vt:lpstr>
      <vt:lpstr>BCA_Template</vt:lpstr>
      <vt:lpstr>問情感： 掌握人物情感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Classroom Publications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重點句閱讀法（一） 結合文章的重點句判斷詞義</dc:title>
  <dc:creator>DELL</dc:creator>
  <cp:lastModifiedBy>Leighton Zhang</cp:lastModifiedBy>
  <cp:revision>1001</cp:revision>
  <dcterms:created xsi:type="dcterms:W3CDTF">2020-02-20T03:30:37Z</dcterms:created>
  <dcterms:modified xsi:type="dcterms:W3CDTF">2025-04-09T01:40:26Z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1028-1.9.1.2994</vt:lpwstr>
  </property>
</Properties>
</file>