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72" d="100"/>
          <a:sy n="72" d="100"/>
        </p:scale>
        <p:origin x="33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</a:t>
            </a:r>
            <a:r>
              <a:rPr lang="zh-CN" altLang="en-US" sz="5300" b="1" dirty="0">
                <a:solidFill>
                  <a:schemeClr val="accent1">
                    <a:lumMod val="75000"/>
                  </a:schemeClr>
                </a:solidFill>
              </a:rPr>
              <a:t>細節</a:t>
            </a: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</a:t>
            </a:r>
            <a:r>
              <a:rPr lang="zh-CN" altLang="en-US" sz="4900" b="1" dirty="0"/>
              <a:t>細節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圖表題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表格題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細節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」主要考察我們是否能準確理解文章細節內容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，例如文中事物擺放的位置，人物的外形、動作，時間記錄等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33BB70A-66AF-AB31-20C3-B18B7C4C329B}"/>
              </a:ext>
            </a:extLst>
          </p:cNvPr>
          <p:cNvSpPr txBox="1"/>
          <p:nvPr/>
        </p:nvSpPr>
        <p:spPr>
          <a:xfrm>
            <a:off x="3340207" y="2066773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找出題目考問的</a:t>
            </a:r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細節（關鍵詞）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10261D9C-955E-0299-9205-447B2D3A64A2}"/>
              </a:ext>
            </a:extLst>
          </p:cNvPr>
          <p:cNvSpPr txBox="1"/>
          <p:nvPr/>
        </p:nvSpPr>
        <p:spPr>
          <a:xfrm>
            <a:off x="3340205" y="2980230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在文中找到關鍵詞所在的段落或句子，分析內容重點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7" name="泪滴形 16">
            <a:extLst>
              <a:ext uri="{FF2B5EF4-FFF2-40B4-BE49-F238E27FC236}">
                <a16:creationId xmlns:a16="http://schemas.microsoft.com/office/drawing/2014/main" id="{1979CB37-D782-C70A-E5BA-0AE4B71D7EDA}"/>
              </a:ext>
            </a:extLst>
          </p:cNvPr>
          <p:cNvSpPr/>
          <p:nvPr/>
        </p:nvSpPr>
        <p:spPr bwMode="auto">
          <a:xfrm>
            <a:off x="2579820" y="2091744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8" name="泪滴形 17">
            <a:extLst>
              <a:ext uri="{FF2B5EF4-FFF2-40B4-BE49-F238E27FC236}">
                <a16:creationId xmlns:a16="http://schemas.microsoft.com/office/drawing/2014/main" id="{7CB4CEE1-C27B-9EEE-936B-B881BF00AC4B}"/>
              </a:ext>
            </a:extLst>
          </p:cNvPr>
          <p:cNvSpPr/>
          <p:nvPr/>
        </p:nvSpPr>
        <p:spPr bwMode="auto">
          <a:xfrm>
            <a:off x="2579820" y="300295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F2AE06BA-3A02-673A-B3C6-D55ECC54D226}"/>
              </a:ext>
            </a:extLst>
          </p:cNvPr>
          <p:cNvSpPr txBox="1"/>
          <p:nvPr/>
        </p:nvSpPr>
        <p:spPr>
          <a:xfrm>
            <a:off x="3340205" y="4443037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根據內容重點答題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20" name="泪滴形 19">
            <a:extLst>
              <a:ext uri="{FF2B5EF4-FFF2-40B4-BE49-F238E27FC236}">
                <a16:creationId xmlns:a16="http://schemas.microsoft.com/office/drawing/2014/main" id="{939A42ED-08B7-84DC-D060-48547DDD98A3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67657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超前消費的負面影響不容忽視。有些消費者陷入消費主義的陷阱，對超出自己收入水平的消費品產生消費慾望。他們為此去進行貸款、刷信用卡等來超前消費，不知不覺間便債台高築。為了償還這些欠款，他們不得不到處找人借錢，或從別的途徑繼續貸款，從而使得自己的債務愈積愈多，陷入一個惡性循環中，最終的命運便是破產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10">
            <a:extLst>
              <a:ext uri="{FF2B5EF4-FFF2-40B4-BE49-F238E27FC236}">
                <a16:creationId xmlns:a16="http://schemas.microsoft.com/office/drawing/2014/main" id="{7519E664-3864-C508-70E1-2C64DA817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4091" y="1125402"/>
            <a:ext cx="8018462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marL="355600" indent="-355600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800" dirty="0">
                <a:latin typeface="標楷體" panose="03000509000000000000" pitchFamily="65" charset="-120"/>
              </a:rPr>
              <a:t>試根據文章第</a:t>
            </a:r>
            <a:r>
              <a:rPr lang="zh-CN" altLang="en-US" sz="2800" dirty="0">
                <a:latin typeface="標楷體" panose="03000509000000000000" pitchFamily="65" charset="-120"/>
              </a:rPr>
              <a:t>三</a:t>
            </a:r>
            <a:r>
              <a:rPr lang="zh-TW" altLang="en-US" sz="2800" dirty="0">
                <a:latin typeface="標楷體" panose="03000509000000000000" pitchFamily="65" charset="-120"/>
              </a:rPr>
              <a:t>段，在方格內填上適當的文字。</a:t>
            </a:r>
            <a:endParaRPr lang="en-US" altLang="zh-TW" sz="2800" dirty="0">
              <a:latin typeface="標楷體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31733" y="5155060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根據方格內的文字，結合文章對應段落的內容，從中提取出關鍵信息，然後按順序填進題目方格內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D2248521-1161-D3C0-FE0C-5A6D8F6319FB}"/>
              </a:ext>
            </a:extLst>
          </p:cNvPr>
          <p:cNvSpPr/>
          <p:nvPr/>
        </p:nvSpPr>
        <p:spPr>
          <a:xfrm>
            <a:off x="3103130" y="1022044"/>
            <a:ext cx="1192670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2" name="组合 31">
            <a:extLst>
              <a:ext uri="{FF2B5EF4-FFF2-40B4-BE49-F238E27FC236}">
                <a16:creationId xmlns:a16="http://schemas.microsoft.com/office/drawing/2014/main" id="{6DFC7BA0-ED7B-5CCE-965A-EC9C87D7035C}"/>
              </a:ext>
            </a:extLst>
          </p:cNvPr>
          <p:cNvGrpSpPr/>
          <p:nvPr/>
        </p:nvGrpSpPr>
        <p:grpSpPr>
          <a:xfrm>
            <a:off x="1321271" y="1817010"/>
            <a:ext cx="8987197" cy="2940945"/>
            <a:chOff x="1233700" y="1691717"/>
            <a:chExt cx="8987197" cy="2940945"/>
          </a:xfrm>
        </p:grpSpPr>
        <p:grpSp>
          <p:nvGrpSpPr>
            <p:cNvPr id="4" name="组合 12287">
              <a:extLst>
                <a:ext uri="{FF2B5EF4-FFF2-40B4-BE49-F238E27FC236}">
                  <a16:creationId xmlns:a16="http://schemas.microsoft.com/office/drawing/2014/main" id="{B2810F47-CB39-F320-EF22-343B62D3EB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3700" y="1699188"/>
              <a:ext cx="8987197" cy="2448454"/>
              <a:chOff x="52094" y="2107529"/>
              <a:chExt cx="8987132" cy="2448665"/>
            </a:xfrm>
          </p:grpSpPr>
          <p:grpSp>
            <p:nvGrpSpPr>
              <p:cNvPr id="5" name="组合 95">
                <a:extLst>
                  <a:ext uri="{FF2B5EF4-FFF2-40B4-BE49-F238E27FC236}">
                    <a16:creationId xmlns:a16="http://schemas.microsoft.com/office/drawing/2014/main" id="{16F74F6E-D651-B92C-18A9-070A8B7DEA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094" y="2107529"/>
                <a:ext cx="8987132" cy="1681518"/>
                <a:chOff x="52094" y="2107529"/>
                <a:chExt cx="8987132" cy="1681518"/>
              </a:xfrm>
            </p:grpSpPr>
            <p:sp>
              <p:nvSpPr>
                <p:cNvPr id="17" name="文本框 16">
                  <a:extLst>
                    <a:ext uri="{FF2B5EF4-FFF2-40B4-BE49-F238E27FC236}">
                      <a16:creationId xmlns:a16="http://schemas.microsoft.com/office/drawing/2014/main" id="{176FF8DF-BC40-0617-9BAD-76F0848F40E2}"/>
                    </a:ext>
                  </a:extLst>
                </p:cNvPr>
                <p:cNvSpPr txBox="1"/>
                <p:nvPr/>
              </p:nvSpPr>
              <p:spPr>
                <a:xfrm>
                  <a:off x="1229678" y="2107529"/>
                  <a:ext cx="3095603" cy="987589"/>
                </a:xfrm>
                <a:prstGeom prst="roundRect">
                  <a:avLst/>
                </a:prstGeom>
                <a:solidFill>
                  <a:srgbClr val="FFFFCC"/>
                </a:solidFill>
                <a:ln>
                  <a:solidFill>
                    <a:srgbClr val="FFC000"/>
                  </a:solidFill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zh-CN" altLang="en-US" sz="2600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收入不足以支撐消費慾望</a:t>
                  </a:r>
                  <a:endParaRPr lang="en-US" altLang="zh-CN" sz="2600" dirty="0"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9" name="文本框 18">
                  <a:extLst>
                    <a:ext uri="{FF2B5EF4-FFF2-40B4-BE49-F238E27FC236}">
                      <a16:creationId xmlns:a16="http://schemas.microsoft.com/office/drawing/2014/main" id="{7D22767A-3869-FA5C-D8E3-EFFF2BF44648}"/>
                    </a:ext>
                  </a:extLst>
                </p:cNvPr>
                <p:cNvSpPr txBox="1"/>
                <p:nvPr/>
              </p:nvSpPr>
              <p:spPr>
                <a:xfrm>
                  <a:off x="52094" y="3244170"/>
                  <a:ext cx="1456765" cy="544877"/>
                </a:xfrm>
                <a:prstGeom prst="roundRect">
                  <a:avLst/>
                </a:prstGeom>
                <a:solidFill>
                  <a:srgbClr val="FFCCFF"/>
                </a:solidFill>
                <a:ln>
                  <a:solidFill>
                    <a:srgbClr val="FFC000"/>
                  </a:solidFill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zh-CN" altLang="en-US" sz="2600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消費者</a:t>
                  </a:r>
                </a:p>
              </p:txBody>
            </p:sp>
            <p:sp>
              <p:nvSpPr>
                <p:cNvPr id="20" name="文本框 19">
                  <a:extLst>
                    <a:ext uri="{FF2B5EF4-FFF2-40B4-BE49-F238E27FC236}">
                      <a16:creationId xmlns:a16="http://schemas.microsoft.com/office/drawing/2014/main" id="{8FC14775-93C8-BE6A-F729-B0906A03D4D4}"/>
                    </a:ext>
                  </a:extLst>
                </p:cNvPr>
                <p:cNvSpPr txBox="1"/>
                <p:nvPr/>
              </p:nvSpPr>
              <p:spPr>
                <a:xfrm>
                  <a:off x="6781817" y="3244170"/>
                  <a:ext cx="2257409" cy="544877"/>
                </a:xfrm>
                <a:prstGeom prst="roundRect">
                  <a:avLst/>
                </a:prstGeom>
                <a:solidFill>
                  <a:srgbClr val="FFCCFF"/>
                </a:solidFill>
                <a:ln>
                  <a:solidFill>
                    <a:srgbClr val="FFC000"/>
                  </a:solidFill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zh-CN" altLang="en-US" sz="2600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無法償還債務</a:t>
                  </a:r>
                </a:p>
              </p:txBody>
            </p:sp>
          </p:grpSp>
          <p:grpSp>
            <p:nvGrpSpPr>
              <p:cNvPr id="7" name="组合 126">
                <a:extLst>
                  <a:ext uri="{FF2B5EF4-FFF2-40B4-BE49-F238E27FC236}">
                    <a16:creationId xmlns:a16="http://schemas.microsoft.com/office/drawing/2014/main" id="{DC9C31FE-93D4-763B-1C45-19DB7C0B37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0122" y="2433006"/>
                <a:ext cx="7638305" cy="2123188"/>
                <a:chOff x="750122" y="2433006"/>
                <a:chExt cx="7638305" cy="2123188"/>
              </a:xfrm>
            </p:grpSpPr>
            <p:cxnSp>
              <p:nvCxnSpPr>
                <p:cNvPr id="8" name="直接箭头连接符 99">
                  <a:extLst>
                    <a:ext uri="{FF2B5EF4-FFF2-40B4-BE49-F238E27FC236}">
                      <a16:creationId xmlns:a16="http://schemas.microsoft.com/office/drawing/2014/main" id="{43D74343-A5FC-EF55-30A9-258ED377A81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345360" y="2488933"/>
                  <a:ext cx="449730" cy="32"/>
                </a:xfrm>
                <a:prstGeom prst="straightConnector1">
                  <a:avLst/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9" name="直接箭头连接符 102">
                  <a:extLst>
                    <a:ext uri="{FF2B5EF4-FFF2-40B4-BE49-F238E27FC236}">
                      <a16:creationId xmlns:a16="http://schemas.microsoft.com/office/drawing/2014/main" id="{37BF8BB3-5C8B-060B-08BE-B87C8531F35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4295809" y="4547461"/>
                  <a:ext cx="323848" cy="8732"/>
                </a:xfrm>
                <a:prstGeom prst="straightConnector1">
                  <a:avLst/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11" name="连接符: 肘形 104">
                  <a:extLst>
                    <a:ext uri="{FF2B5EF4-FFF2-40B4-BE49-F238E27FC236}">
                      <a16:creationId xmlns:a16="http://schemas.microsoft.com/office/drawing/2014/main" id="{66A70F1B-AB6D-ED92-3AA6-42FE5A160AD3}"/>
                    </a:ext>
                  </a:extLst>
                </p:cNvPr>
                <p:cNvCxnSpPr>
                  <a:cxnSpLocks/>
                  <a:endCxn id="17" idx="1"/>
                </p:cNvCxnSpPr>
                <p:nvPr/>
              </p:nvCxnSpPr>
              <p:spPr bwMode="auto">
                <a:xfrm rot="5400000" flipH="1" flipV="1">
                  <a:off x="703362" y="2648084"/>
                  <a:ext cx="573078" cy="479557"/>
                </a:xfrm>
                <a:prstGeom prst="bentConnector2">
                  <a:avLst/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12" name="连接符: 肘形 106">
                  <a:extLst>
                    <a:ext uri="{FF2B5EF4-FFF2-40B4-BE49-F238E27FC236}">
                      <a16:creationId xmlns:a16="http://schemas.microsoft.com/office/drawing/2014/main" id="{F035D9FF-B6C3-98FA-5C53-98F7E1749A1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6200000" flipH="1">
                  <a:off x="7793491" y="2622906"/>
                  <a:ext cx="784833" cy="405034"/>
                </a:xfrm>
                <a:prstGeom prst="bentConnector3">
                  <a:avLst>
                    <a:gd name="adj1" fmla="val 1310"/>
                  </a:avLst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13" name="连接符: 肘形 120">
                  <a:extLst>
                    <a:ext uri="{FF2B5EF4-FFF2-40B4-BE49-F238E27FC236}">
                      <a16:creationId xmlns:a16="http://schemas.microsoft.com/office/drawing/2014/main" id="{44682C7E-FEF5-DA94-8317-C43B58CD8DC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0800000" flipV="1">
                  <a:off x="7716763" y="3859311"/>
                  <a:ext cx="671664" cy="595752"/>
                </a:xfrm>
                <a:prstGeom prst="bentConnector3">
                  <a:avLst>
                    <a:gd name="adj1" fmla="val -2829"/>
                  </a:avLst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14" name="连接符: 肘形 125">
                  <a:extLst>
                    <a:ext uri="{FF2B5EF4-FFF2-40B4-BE49-F238E27FC236}">
                      <a16:creationId xmlns:a16="http://schemas.microsoft.com/office/drawing/2014/main" id="{9214E1CE-2643-01AF-4AD7-4AD208875F2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0800000">
                  <a:off x="750122" y="3858059"/>
                  <a:ext cx="448498" cy="698135"/>
                </a:xfrm>
                <a:prstGeom prst="bentConnector2">
                  <a:avLst/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</p:grpSp>
        </p:grp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3FCD5970-D2A6-D87B-2B69-BD52A4C08CF6}"/>
                </a:ext>
              </a:extLst>
            </p:cNvPr>
            <p:cNvSpPr txBox="1"/>
            <p:nvPr/>
          </p:nvSpPr>
          <p:spPr bwMode="auto">
            <a:xfrm>
              <a:off x="5996559" y="1691717"/>
              <a:ext cx="3095625" cy="987504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C000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zh-CN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zh-CN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  <a:p>
              <a:pPr>
                <a:defRPr/>
              </a:pPr>
              <a:endPara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7BB9E35A-C5D3-6587-CF0E-F5FB7FCED7CA}"/>
                </a:ext>
              </a:extLst>
            </p:cNvPr>
            <p:cNvSpPr txBox="1"/>
            <p:nvPr/>
          </p:nvSpPr>
          <p:spPr bwMode="auto">
            <a:xfrm>
              <a:off x="5844691" y="3645158"/>
              <a:ext cx="3095625" cy="987504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C000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zh-CN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ii)</a:t>
              </a:r>
            </a:p>
            <a:p>
              <a:pPr>
                <a:defRPr/>
              </a:pPr>
              <a:endPara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38AEFAAE-C1DD-0F38-9DF1-B2D856FCC649}"/>
                </a:ext>
              </a:extLst>
            </p:cNvPr>
            <p:cNvSpPr txBox="1"/>
            <p:nvPr/>
          </p:nvSpPr>
          <p:spPr bwMode="auto">
            <a:xfrm>
              <a:off x="2402767" y="3645158"/>
              <a:ext cx="3095625" cy="987504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C000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zh-CN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iii)</a:t>
              </a:r>
            </a:p>
            <a:p>
              <a:pPr>
                <a:defRPr/>
              </a:pPr>
              <a:endPara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DA514A98-BA48-6F53-945D-72F2573FDC52}"/>
              </a:ext>
            </a:extLst>
          </p:cNvPr>
          <p:cNvSpPr txBox="1"/>
          <p:nvPr/>
        </p:nvSpPr>
        <p:spPr>
          <a:xfrm>
            <a:off x="839416" y="1567657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超前消費的負面影響不容忽視。有些消費者陷入消費主義的陷阱，對超出自己收入水平的消費品產生消費慾望。他們為此去進行貸款、刷信用卡等來超前消費，不知不覺間便債台高築。為了償還這些欠款，他們不得不到處找人借錢，或從別的途徑繼續貸款，從而使得自己的債務愈積愈多，陷入一個惡性循環中，最終的命運便是破產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C389EFA4-2F4C-70A0-DE67-CDBAAADB01EB}"/>
              </a:ext>
            </a:extLst>
          </p:cNvPr>
          <p:cNvCxnSpPr>
            <a:cxnSpLocks/>
          </p:cNvCxnSpPr>
          <p:nvPr/>
        </p:nvCxnSpPr>
        <p:spPr bwMode="auto">
          <a:xfrm>
            <a:off x="2639616" y="3861048"/>
            <a:ext cx="79208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BA8F135C-B039-5918-D91E-6DA480098B07}"/>
              </a:ext>
            </a:extLst>
          </p:cNvPr>
          <p:cNvCxnSpPr>
            <a:cxnSpLocks/>
          </p:cNvCxnSpPr>
          <p:nvPr/>
        </p:nvCxnSpPr>
        <p:spPr bwMode="auto">
          <a:xfrm>
            <a:off x="1343472" y="4293096"/>
            <a:ext cx="43204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4472C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876760" y="3391803"/>
            <a:ext cx="493120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592154" y="5193201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留意相關內容在段落中述說的順序，且因答題框空間有限，答案語言須凝煉。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55BBD933-3FC6-248F-198B-F78AFD336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4091" y="1125402"/>
            <a:ext cx="8018462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marL="355600" indent="-355600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800" dirty="0">
                <a:latin typeface="標楷體" panose="03000509000000000000" pitchFamily="65" charset="-120"/>
              </a:rPr>
              <a:t>試根據文章第</a:t>
            </a:r>
            <a:r>
              <a:rPr lang="zh-CN" altLang="en-US" sz="2800" dirty="0">
                <a:latin typeface="標楷體" panose="03000509000000000000" pitchFamily="65" charset="-120"/>
              </a:rPr>
              <a:t>三</a:t>
            </a:r>
            <a:r>
              <a:rPr lang="zh-TW" altLang="en-US" sz="2800" dirty="0">
                <a:latin typeface="標楷體" panose="03000509000000000000" pitchFamily="65" charset="-120"/>
              </a:rPr>
              <a:t>段，在方格內填上適當的文字。</a:t>
            </a:r>
            <a:endParaRPr lang="en-US" altLang="zh-TW" sz="2800" dirty="0">
              <a:latin typeface="標楷體" panose="03000509000000000000" pitchFamily="65" charset="-120"/>
            </a:endParaRPr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B0C3A8C4-0D5F-6C68-157B-2E6F20BFDC20}"/>
              </a:ext>
            </a:extLst>
          </p:cNvPr>
          <p:cNvGrpSpPr/>
          <p:nvPr/>
        </p:nvGrpSpPr>
        <p:grpSpPr>
          <a:xfrm>
            <a:off x="1321271" y="1817010"/>
            <a:ext cx="8987197" cy="2940945"/>
            <a:chOff x="1233700" y="1691717"/>
            <a:chExt cx="8987197" cy="2940945"/>
          </a:xfrm>
        </p:grpSpPr>
        <p:grpSp>
          <p:nvGrpSpPr>
            <p:cNvPr id="22" name="组合 12287">
              <a:extLst>
                <a:ext uri="{FF2B5EF4-FFF2-40B4-BE49-F238E27FC236}">
                  <a16:creationId xmlns:a16="http://schemas.microsoft.com/office/drawing/2014/main" id="{061199EB-33CF-BBBB-0C0E-E96C7528BB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33700" y="1699188"/>
              <a:ext cx="8987197" cy="2448454"/>
              <a:chOff x="52094" y="2107529"/>
              <a:chExt cx="8987132" cy="2448665"/>
            </a:xfrm>
          </p:grpSpPr>
          <p:grpSp>
            <p:nvGrpSpPr>
              <p:cNvPr id="26" name="组合 95">
                <a:extLst>
                  <a:ext uri="{FF2B5EF4-FFF2-40B4-BE49-F238E27FC236}">
                    <a16:creationId xmlns:a16="http://schemas.microsoft.com/office/drawing/2014/main" id="{4391AADE-8F1B-CB39-AE4F-AA67E70D97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094" y="2107529"/>
                <a:ext cx="8987132" cy="1681518"/>
                <a:chOff x="52094" y="2107529"/>
                <a:chExt cx="8987132" cy="1681518"/>
              </a:xfrm>
            </p:grpSpPr>
            <p:sp>
              <p:nvSpPr>
                <p:cNvPr id="34" name="文本框 33">
                  <a:extLst>
                    <a:ext uri="{FF2B5EF4-FFF2-40B4-BE49-F238E27FC236}">
                      <a16:creationId xmlns:a16="http://schemas.microsoft.com/office/drawing/2014/main" id="{F54BAC8E-87F3-AEEB-4D07-9A5742AA723E}"/>
                    </a:ext>
                  </a:extLst>
                </p:cNvPr>
                <p:cNvSpPr txBox="1"/>
                <p:nvPr/>
              </p:nvSpPr>
              <p:spPr>
                <a:xfrm>
                  <a:off x="1229678" y="2107529"/>
                  <a:ext cx="3095603" cy="987589"/>
                </a:xfrm>
                <a:prstGeom prst="roundRect">
                  <a:avLst/>
                </a:prstGeom>
                <a:solidFill>
                  <a:srgbClr val="FFFFCC"/>
                </a:solidFill>
                <a:ln>
                  <a:solidFill>
                    <a:srgbClr val="FFC000"/>
                  </a:solidFill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zh-CN" altLang="en-US" sz="2600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收入不足以支撐消費慾望</a:t>
                  </a:r>
                  <a:endParaRPr lang="en-US" altLang="zh-CN" sz="2600" dirty="0"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35" name="文本框 34">
                  <a:extLst>
                    <a:ext uri="{FF2B5EF4-FFF2-40B4-BE49-F238E27FC236}">
                      <a16:creationId xmlns:a16="http://schemas.microsoft.com/office/drawing/2014/main" id="{9EA5BD5F-155D-9CD9-6851-A5039E6DAE86}"/>
                    </a:ext>
                  </a:extLst>
                </p:cNvPr>
                <p:cNvSpPr txBox="1"/>
                <p:nvPr/>
              </p:nvSpPr>
              <p:spPr>
                <a:xfrm>
                  <a:off x="52094" y="3244170"/>
                  <a:ext cx="1456765" cy="544877"/>
                </a:xfrm>
                <a:prstGeom prst="roundRect">
                  <a:avLst/>
                </a:prstGeom>
                <a:solidFill>
                  <a:srgbClr val="FFCCFF"/>
                </a:solidFill>
                <a:ln>
                  <a:solidFill>
                    <a:srgbClr val="FFC000"/>
                  </a:solidFill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zh-CN" altLang="en-US" sz="2600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消費者</a:t>
                  </a:r>
                </a:p>
              </p:txBody>
            </p:sp>
            <p:sp>
              <p:nvSpPr>
                <p:cNvPr id="36" name="文本框 35">
                  <a:extLst>
                    <a:ext uri="{FF2B5EF4-FFF2-40B4-BE49-F238E27FC236}">
                      <a16:creationId xmlns:a16="http://schemas.microsoft.com/office/drawing/2014/main" id="{FE07322A-2C2F-45C2-17EF-11FEC99ECD19}"/>
                    </a:ext>
                  </a:extLst>
                </p:cNvPr>
                <p:cNvSpPr txBox="1"/>
                <p:nvPr/>
              </p:nvSpPr>
              <p:spPr>
                <a:xfrm>
                  <a:off x="6781817" y="3244170"/>
                  <a:ext cx="2257409" cy="544877"/>
                </a:xfrm>
                <a:prstGeom prst="roundRect">
                  <a:avLst/>
                </a:prstGeom>
                <a:solidFill>
                  <a:srgbClr val="FFCCFF"/>
                </a:solidFill>
                <a:ln>
                  <a:solidFill>
                    <a:srgbClr val="FFC000"/>
                  </a:solidFill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zh-CN" altLang="en-US" sz="2600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無法償還債務</a:t>
                  </a:r>
                </a:p>
              </p:txBody>
            </p:sp>
          </p:grpSp>
          <p:grpSp>
            <p:nvGrpSpPr>
              <p:cNvPr id="27" name="组合 126">
                <a:extLst>
                  <a:ext uri="{FF2B5EF4-FFF2-40B4-BE49-F238E27FC236}">
                    <a16:creationId xmlns:a16="http://schemas.microsoft.com/office/drawing/2014/main" id="{7B24A31D-9E9B-92C9-094F-6A4D073E59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0122" y="2433006"/>
                <a:ext cx="7638305" cy="2123188"/>
                <a:chOff x="750122" y="2433006"/>
                <a:chExt cx="7638305" cy="2123188"/>
              </a:xfrm>
            </p:grpSpPr>
            <p:cxnSp>
              <p:nvCxnSpPr>
                <p:cNvPr id="28" name="直接箭头连接符 99">
                  <a:extLst>
                    <a:ext uri="{FF2B5EF4-FFF2-40B4-BE49-F238E27FC236}">
                      <a16:creationId xmlns:a16="http://schemas.microsoft.com/office/drawing/2014/main" id="{2CAF074D-E3E3-EC8C-967E-FE89B4A8E62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345360" y="2488933"/>
                  <a:ext cx="449730" cy="32"/>
                </a:xfrm>
                <a:prstGeom prst="straightConnector1">
                  <a:avLst/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9" name="直接箭头连接符 102">
                  <a:extLst>
                    <a:ext uri="{FF2B5EF4-FFF2-40B4-BE49-F238E27FC236}">
                      <a16:creationId xmlns:a16="http://schemas.microsoft.com/office/drawing/2014/main" id="{B658A6EB-4564-4354-51CA-9A955480386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4295809" y="4547461"/>
                  <a:ext cx="323848" cy="8732"/>
                </a:xfrm>
                <a:prstGeom prst="straightConnector1">
                  <a:avLst/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30" name="连接符: 肘形 104">
                  <a:extLst>
                    <a:ext uri="{FF2B5EF4-FFF2-40B4-BE49-F238E27FC236}">
                      <a16:creationId xmlns:a16="http://schemas.microsoft.com/office/drawing/2014/main" id="{1DBF9D10-E1D7-BA2B-B502-6B4D83BBA553}"/>
                    </a:ext>
                  </a:extLst>
                </p:cNvPr>
                <p:cNvCxnSpPr>
                  <a:cxnSpLocks/>
                  <a:endCxn id="34" idx="1"/>
                </p:cNvCxnSpPr>
                <p:nvPr/>
              </p:nvCxnSpPr>
              <p:spPr bwMode="auto">
                <a:xfrm rot="5400000" flipH="1" flipV="1">
                  <a:off x="703362" y="2648084"/>
                  <a:ext cx="573078" cy="479557"/>
                </a:xfrm>
                <a:prstGeom prst="bentConnector2">
                  <a:avLst/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31" name="连接符: 肘形 106">
                  <a:extLst>
                    <a:ext uri="{FF2B5EF4-FFF2-40B4-BE49-F238E27FC236}">
                      <a16:creationId xmlns:a16="http://schemas.microsoft.com/office/drawing/2014/main" id="{8C76702B-9650-D6EB-42A4-06C0A8333FD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6200000" flipH="1">
                  <a:off x="7793491" y="2622906"/>
                  <a:ext cx="784833" cy="405034"/>
                </a:xfrm>
                <a:prstGeom prst="bentConnector3">
                  <a:avLst>
                    <a:gd name="adj1" fmla="val 1310"/>
                  </a:avLst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32" name="连接符: 肘形 120">
                  <a:extLst>
                    <a:ext uri="{FF2B5EF4-FFF2-40B4-BE49-F238E27FC236}">
                      <a16:creationId xmlns:a16="http://schemas.microsoft.com/office/drawing/2014/main" id="{910DA410-0519-DA46-76F7-E5461F49353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0800000" flipV="1">
                  <a:off x="7716763" y="3859311"/>
                  <a:ext cx="671664" cy="595752"/>
                </a:xfrm>
                <a:prstGeom prst="bentConnector3">
                  <a:avLst>
                    <a:gd name="adj1" fmla="val -2829"/>
                  </a:avLst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33" name="连接符: 肘形 125">
                  <a:extLst>
                    <a:ext uri="{FF2B5EF4-FFF2-40B4-BE49-F238E27FC236}">
                      <a16:creationId xmlns:a16="http://schemas.microsoft.com/office/drawing/2014/main" id="{CD4DE37C-8511-D79E-C104-F84D2AC7B24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0800000">
                  <a:off x="750122" y="3858059"/>
                  <a:ext cx="448498" cy="698135"/>
                </a:xfrm>
                <a:prstGeom prst="bentConnector2">
                  <a:avLst/>
                </a:prstGeom>
                <a:noFill/>
                <a:ln w="38100" algn="ctr">
                  <a:solidFill>
                    <a:srgbClr val="FFC000"/>
                  </a:solidFill>
                  <a:round/>
                  <a:headEnd/>
                  <a:tailEnd type="triangle" w="med" len="med"/>
                </a:ln>
              </p:spPr>
            </p:cxnSp>
          </p:grpSp>
        </p:grp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8B803487-2809-9B83-FCDA-A8C7AD4DDE0F}"/>
                </a:ext>
              </a:extLst>
            </p:cNvPr>
            <p:cNvSpPr txBox="1"/>
            <p:nvPr/>
          </p:nvSpPr>
          <p:spPr bwMode="auto">
            <a:xfrm>
              <a:off x="5996559" y="1691717"/>
              <a:ext cx="3095625" cy="987504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C000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zh-CN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zh-CN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  <a:p>
              <a:pPr>
                <a:defRPr/>
              </a:pPr>
              <a:endPara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8F114B36-A426-E889-6039-B907A89BE6F1}"/>
                </a:ext>
              </a:extLst>
            </p:cNvPr>
            <p:cNvSpPr txBox="1"/>
            <p:nvPr/>
          </p:nvSpPr>
          <p:spPr bwMode="auto">
            <a:xfrm>
              <a:off x="5844691" y="3645158"/>
              <a:ext cx="3095625" cy="987504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C000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zh-CN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ii)</a:t>
              </a:r>
            </a:p>
            <a:p>
              <a:pPr>
                <a:defRPr/>
              </a:pPr>
              <a:endPara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D48A4FCC-8B6F-5B12-838F-35C904D11532}"/>
                </a:ext>
              </a:extLst>
            </p:cNvPr>
            <p:cNvSpPr txBox="1"/>
            <p:nvPr/>
          </p:nvSpPr>
          <p:spPr bwMode="auto">
            <a:xfrm>
              <a:off x="2402767" y="3645158"/>
              <a:ext cx="3095625" cy="987504"/>
            </a:xfrm>
            <a:prstGeom prst="roundRect">
              <a:avLst/>
            </a:prstGeom>
            <a:solidFill>
              <a:srgbClr val="FFFFCC"/>
            </a:solidFill>
            <a:ln>
              <a:solidFill>
                <a:srgbClr val="FFC000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TW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zh-CN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iii)</a:t>
              </a:r>
            </a:p>
            <a:p>
              <a:pPr>
                <a:defRPr/>
              </a:pPr>
              <a:endPara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文本框 36">
            <a:extLst>
              <a:ext uri="{FF2B5EF4-FFF2-40B4-BE49-F238E27FC236}">
                <a16:creationId xmlns:a16="http://schemas.microsoft.com/office/drawing/2014/main" id="{F44216BB-A1B4-E2BD-C260-4BF4512BB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5410" y="1875708"/>
            <a:ext cx="3081337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9pPr>
          </a:lstStyle>
          <a:p>
            <a:r>
              <a:rPr lang="zh-CN" altLang="en-US" dirty="0">
                <a:solidFill>
                  <a:srgbClr val="FF0000"/>
                </a:solidFill>
              </a:rPr>
              <a:t>用貸款、刷信用卡等方式消費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0706166E-1082-BF05-B905-042849BF5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5410" y="3865781"/>
            <a:ext cx="2635872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9pPr>
          </a:lstStyle>
          <a:p>
            <a:r>
              <a:rPr lang="zh-CN" altLang="en-US" dirty="0">
                <a:solidFill>
                  <a:srgbClr val="FF0000"/>
                </a:solidFill>
              </a:rPr>
              <a:t>向別人借錢或從別的途徑貸款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BDCE68B6-67F6-7331-EFDB-4D36CF9FC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4002" y="4018140"/>
            <a:ext cx="23764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9pPr>
          </a:lstStyle>
          <a:p>
            <a:r>
              <a:rPr lang="zh-CN" altLang="en-US" dirty="0">
                <a:solidFill>
                  <a:srgbClr val="FF0000"/>
                </a:solidFill>
              </a:rPr>
              <a:t>債務愈積愈多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9B5A2D27-4CC2-7E11-FBC2-F6BFB3CD0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4698" y="1110503"/>
            <a:ext cx="275391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defRPr>
            </a:lvl9pPr>
          </a:lstStyle>
          <a:p>
            <a:r>
              <a:rPr lang="zh-CN" altLang="en-US" dirty="0">
                <a:solidFill>
                  <a:srgbClr val="FF0000"/>
                </a:solidFill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7" grpId="0"/>
      <p:bldP spid="38" grpId="0"/>
      <p:bldP spid="39" grpId="0"/>
      <p:bldP spid="40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3496</TotalTime>
  <Words>577</Words>
  <Application>Microsoft Office PowerPoint</Application>
  <PresentationFormat>宽屏</PresentationFormat>
  <Paragraphs>40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標楷體</vt:lpstr>
      <vt:lpstr>標楷體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問細節： 掌握文章細節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987</cp:revision>
  <dcterms:created xsi:type="dcterms:W3CDTF">2020-02-20T03:30:37Z</dcterms:created>
  <dcterms:modified xsi:type="dcterms:W3CDTF">2024-12-05T08:55:15Z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